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regular r:id="rId10"/>
      <p:bold r:id="rId11"/>
    </p:embeddedFont>
    <p:embeddedFont>
      <p:font typeface="Lato" panose="020F0502020204030203" pitchFamily="34" charset="0"/>
      <p:regular r:id="rId12"/>
      <p:bold r:id="rId13"/>
      <p:italic r:id="rId14"/>
      <p:boldItalic r:id="rId15"/>
    </p:embeddedFont>
    <p:embeddedFont>
      <p:font typeface="Lato Black" panose="020F0502020204030203" pitchFamily="34" charset="0"/>
      <p:bold r:id="rId16"/>
      <p:boldItalic r:id="rId17"/>
    </p:embeddedFont>
    <p:embeddedFont>
      <p:font typeface="Libre Franklin" pitchFamily="2" charset="0"/>
      <p:regular r:id="rId18"/>
      <p:bold r:id="rId19"/>
      <p:italic r:id="rId20"/>
      <p:boldItalic r:id="rId21"/>
    </p:embeddedFont>
    <p:embeddedFont>
      <p:font typeface="Libre Franklin Black" pitchFamily="2" charset="0"/>
      <p:bold r:id="rId22"/>
      <p:boldItalic r:id="rId23"/>
    </p:embeddedFont>
    <p:embeddedFont>
      <p:font typeface="Noto Sans Symbol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iLHQwPIdfsT07GomjitMro8ESX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High-R attics meet or exceed the requirements of the 2015 International Energy Conservation Code, or IECC. To do so, the roof design must allow full insulation over the top plates of the exterior walls. This is accomplished through raised heel trusses, high-R insulation, or a combination of both.</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vented attics, insulation is laid on the ceiling deck of the top floor of the home. Maintaining the insulation level throughout the entire plane of the ceiling and on top of perimeter walls is key to preventing heat flow through the ceiling and into or out of the home. When the roof pitch is low at the eaves, insulation may be compressed or absent. This can cause cold spots in the ceiling, issues with condensation, and ice dams.</a:t>
            </a:r>
            <a:endParaRPr/>
          </a:p>
        </p:txBody>
      </p:sp>
      <p:sp>
        <p:nvSpPr>
          <p:cNvPr id="398" name="Google Shape;3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There are several designs which allow for full-height insulation in the eaves. Oversized or raised heel energy trusses extend further past the wall and are deeper at the wall, allowing room for full insulation coverage over the top plate of the exterior walls. A site-built rafter roof with raised top plates allow for more insulation underneath. Specify 2- to 2½-foot overhangs, which are higher, providing more room for insulation at the top plate and additional window shading. </a:t>
            </a:r>
            <a:endParaRPr/>
          </a:p>
        </p:txBody>
      </p:sp>
      <p:sp>
        <p:nvSpPr>
          <p:cNvPr id="407" name="Google Shape;4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0" y="1"/>
            <a:ext cx="18288000" cy="6325644"/>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9"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0"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29"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7"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7"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0"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0"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0"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0"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60"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0"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0"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3462156"/>
            <a:ext cx="466008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0" y="4530349"/>
            <a:ext cx="7113181" cy="39087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High-R attics:</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Include a roof design that allows full insulation over the top plates of the exterior walls.</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Rely on raised heel trusses and/or high-R insulation to meet or exceed the requirements of the 2015 International Energy Conservation Code, or IECC.</a:t>
            </a:r>
            <a:endParaRPr/>
          </a:p>
        </p:txBody>
      </p:sp>
      <p:pic>
        <p:nvPicPr>
          <p:cNvPr id="390" name="Google Shape;390;p1"/>
          <p:cNvPicPr preferRelativeResize="0">
            <a:picLocks noGrp="1"/>
          </p:cNvPicPr>
          <p:nvPr>
            <p:ph type="pic" idx="2"/>
          </p:nvPr>
        </p:nvPicPr>
        <p:blipFill rotWithShape="1">
          <a:blip r:embed="rId3">
            <a:alphaModFix/>
          </a:blip>
          <a:srcRect/>
          <a:stretch/>
        </p:blipFill>
        <p:spPr>
          <a:xfrm>
            <a:off x="9457142" y="3165969"/>
            <a:ext cx="8830856" cy="6623142"/>
          </a:xfrm>
          <a:prstGeom prst="rect">
            <a:avLst/>
          </a:prstGeom>
          <a:solidFill>
            <a:srgbClr val="F2F2F2"/>
          </a:solidFill>
          <a:ln>
            <a:noFill/>
          </a:ln>
        </p:spPr>
      </p:pic>
      <p:sp>
        <p:nvSpPr>
          <p:cNvPr id="391" name="Google Shape;391;p1"/>
          <p:cNvSpPr/>
          <p:nvPr/>
        </p:nvSpPr>
        <p:spPr>
          <a:xfrm>
            <a:off x="1371600" y="8708132"/>
            <a:ext cx="1690577"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2" name="Google Shape;392;p1"/>
          <p:cNvSpPr/>
          <p:nvPr/>
        </p:nvSpPr>
        <p:spPr>
          <a:xfrm>
            <a:off x="0" y="3462156"/>
            <a:ext cx="273909"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3" name="Google Shape;393;p1"/>
          <p:cNvSpPr/>
          <p:nvPr/>
        </p:nvSpPr>
        <p:spPr>
          <a:xfrm>
            <a:off x="913742" y="568116"/>
            <a:ext cx="16736305"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INSULATION </a:t>
            </a:r>
            <a:r>
              <a:rPr lang="en-US" sz="6600">
                <a:solidFill>
                  <a:srgbClr val="00853D"/>
                </a:solidFill>
                <a:latin typeface="Libre Franklin Black"/>
                <a:ea typeface="Libre Franklin Black"/>
                <a:cs typeface="Libre Franklin Black"/>
                <a:sym typeface="Libre Franklin Black"/>
              </a:rPr>
              <a:t>CODE</a:t>
            </a:r>
            <a:r>
              <a:rPr lang="en-US" sz="6600">
                <a:solidFill>
                  <a:schemeClr val="dk1"/>
                </a:solidFill>
                <a:latin typeface="Libre Franklin Black"/>
                <a:ea typeface="Libre Franklin Black"/>
                <a:cs typeface="Libre Franklin Black"/>
                <a:sym typeface="Libre Franklin Black"/>
              </a:rPr>
              <a:t>: HIGH-R ATTICS: EAVES IN VENTED ATTICS</a:t>
            </a:r>
            <a:endParaRPr/>
          </a:p>
        </p:txBody>
      </p:sp>
      <p:pic>
        <p:nvPicPr>
          <p:cNvPr id="394" name="Google Shape;394;p1"/>
          <p:cNvPicPr preferRelativeResize="0"/>
          <p:nvPr/>
        </p:nvPicPr>
        <p:blipFill>
          <a:blip r:embed="rId4"/>
          <a:srcRect/>
          <a:stretch/>
        </p:blipFill>
        <p:spPr>
          <a:xfrm>
            <a:off x="1751605" y="8756798"/>
            <a:ext cx="878276" cy="1185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
          <p:cNvSpPr txBox="1">
            <a:spLocks noGrp="1"/>
          </p:cNvSpPr>
          <p:nvPr>
            <p:ph type="body" idx="1"/>
          </p:nvPr>
        </p:nvSpPr>
        <p:spPr>
          <a:xfrm>
            <a:off x="1031358" y="1759066"/>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1" name="Google Shape;401;p2"/>
          <p:cNvSpPr txBox="1"/>
          <p:nvPr/>
        </p:nvSpPr>
        <p:spPr>
          <a:xfrm>
            <a:off x="1977656" y="6549655"/>
            <a:ext cx="15616021" cy="28623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In vented attics, insulation is laid on the ceiling deck of the top floor of the home.</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Maintaining the insulation level throughout ceiling plane and on top of perimeter walls prevents heat flow through the ceiling and into or out of the home.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When the roof pitch is low at the eaves, insulation may be compressed or absent.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This can cause cold spots, issues with condensation, and ice dams.</a:t>
            </a:r>
            <a:endParaRPr sz="2400">
              <a:solidFill>
                <a:schemeClr val="dk1"/>
              </a:solidFill>
              <a:latin typeface="Libre Franklin"/>
              <a:ea typeface="Libre Franklin"/>
              <a:cs typeface="Libre Franklin"/>
              <a:sym typeface="Libre Franklin"/>
            </a:endParaRPr>
          </a:p>
        </p:txBody>
      </p:sp>
      <p:pic>
        <p:nvPicPr>
          <p:cNvPr id="402" name="Google Shape;402;p2"/>
          <p:cNvPicPr preferRelativeResize="0">
            <a:picLocks noGrp="1"/>
          </p:cNvPicPr>
          <p:nvPr>
            <p:ph type="pic" idx="2"/>
          </p:nvPr>
        </p:nvPicPr>
        <p:blipFill rotWithShape="1">
          <a:blip r:embed="rId3">
            <a:alphaModFix/>
          </a:blip>
          <a:srcRect/>
          <a:stretch/>
        </p:blipFill>
        <p:spPr>
          <a:xfrm>
            <a:off x="4961466" y="1112490"/>
            <a:ext cx="11433940" cy="4671622"/>
          </a:xfrm>
          <a:prstGeom prst="rect">
            <a:avLst/>
          </a:prstGeom>
          <a:solidFill>
            <a:srgbClr val="F2F2F2"/>
          </a:solidFill>
          <a:ln>
            <a:noFill/>
          </a:ln>
        </p:spPr>
      </p:pic>
      <p:sp>
        <p:nvSpPr>
          <p:cNvPr id="403" name="Google Shape;403;p2"/>
          <p:cNvSpPr/>
          <p:nvPr/>
        </p:nvSpPr>
        <p:spPr>
          <a:xfrm>
            <a:off x="3712" y="1759066"/>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
          <p:cNvSpPr txBox="1">
            <a:spLocks noGrp="1"/>
          </p:cNvSpPr>
          <p:nvPr>
            <p:ph type="body" idx="1"/>
          </p:nvPr>
        </p:nvSpPr>
        <p:spPr>
          <a:xfrm>
            <a:off x="9542679" y="734326"/>
            <a:ext cx="3516930" cy="22385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0" name="Google Shape;410;p3"/>
          <p:cNvSpPr txBox="1"/>
          <p:nvPr/>
        </p:nvSpPr>
        <p:spPr>
          <a:xfrm>
            <a:off x="9542679" y="3522848"/>
            <a:ext cx="7517100" cy="4894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Oversized or raised heel energy trusses extend further past the wall and are deeper at the wall, allowing room for full insulation coverage over the top plate of the exterior walls.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 site-built rafter roof with raised top plates allows for more insulation underneath.</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Specify 2- to 2½-foot overhangs, which are higher, providing more room for insulation at the top plate and additional window shading.</a:t>
            </a:r>
            <a:endParaRPr sz="2400">
              <a:solidFill>
                <a:schemeClr val="dk1"/>
              </a:solidFill>
              <a:latin typeface="Libre Franklin"/>
              <a:ea typeface="Libre Franklin"/>
              <a:cs typeface="Libre Franklin"/>
              <a:sym typeface="Libre Franklin"/>
            </a:endParaRPr>
          </a:p>
        </p:txBody>
      </p:sp>
      <p:pic>
        <p:nvPicPr>
          <p:cNvPr id="411" name="Google Shape;411;p3"/>
          <p:cNvPicPr preferRelativeResize="0">
            <a:picLocks noGrp="1"/>
          </p:cNvPicPr>
          <p:nvPr>
            <p:ph type="pic" idx="2"/>
          </p:nvPr>
        </p:nvPicPr>
        <p:blipFill rotWithShape="1">
          <a:blip r:embed="rId3">
            <a:alphaModFix/>
          </a:blip>
          <a:srcRect/>
          <a:stretch/>
        </p:blipFill>
        <p:spPr>
          <a:xfrm>
            <a:off x="1114452" y="178486"/>
            <a:ext cx="7147055" cy="10108514"/>
          </a:xfrm>
          <a:prstGeom prst="rect">
            <a:avLst/>
          </a:prstGeom>
          <a:solidFill>
            <a:srgbClr val="F2F2F2"/>
          </a:solidFill>
          <a:ln>
            <a:noFill/>
          </a:ln>
        </p:spPr>
      </p:pic>
      <p:sp>
        <p:nvSpPr>
          <p:cNvPr id="412" name="Google Shape;412;p3"/>
          <p:cNvSpPr/>
          <p:nvPr/>
        </p:nvSpPr>
        <p:spPr>
          <a:xfrm>
            <a:off x="17997714" y="2030666"/>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444</Words>
  <Application>Microsoft Office PowerPoint</Application>
  <PresentationFormat>Custom</PresentationFormat>
  <Paragraphs>21</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Arial</vt:lpstr>
      <vt:lpstr>Libre Franklin</vt:lpstr>
      <vt:lpstr>Lato Black</vt:lpstr>
      <vt:lpstr>Franklin Gothic</vt:lpstr>
      <vt:lpstr>Libre Franklin Black</vt:lpstr>
      <vt:lpstr>Noto Sans Symbols</vt:lpstr>
      <vt:lpstr>Lato</vt:lpstr>
      <vt:lpstr>Calibri</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2022-05-23T21:49:02Z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