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7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3D"/>
    <a:srgbClr val="60BB46"/>
    <a:srgbClr val="231F20"/>
    <a:srgbClr val="515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5259" autoAdjust="0"/>
  </p:normalViewPr>
  <p:slideViewPr>
    <p:cSldViewPr snapToGrid="0">
      <p:cViewPr varScale="1">
        <p:scale>
          <a:sx n="38" d="100"/>
          <a:sy n="38" d="100"/>
        </p:scale>
        <p:origin x="1722" y="66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Continuous rigid insulation can be installed on the exterior walls of homes to provide extra R-value and enhanced air sealing. It can be installed over or in place of sheathing products such as plywood or </a:t>
            </a:r>
            <a:r>
              <a:rPr lang="en-US" dirty="0" err="1"/>
              <a:t>OSB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Thermal bridging allows heat to escape from the inside of the home to the outside. It occurs wherever framing components with low R-values such as wood studs span from the interior to the exterior of the building. In traditional home construction, wood framing comprises nearly one-fourth of the wall area. Rigid insulation attached to the exterior side of the framing provides a continuous insulating layer that reduces thermal losses through thermal bridging.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types of rigid insulation: expanded polystyrene (EPS), extruded polystyrene (XPS), and polyisocyanurate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polyiso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R-values range from 3.2 to 6.5 per inch, depending on the type. Rigid insulation can be installed over or in place of plywood,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other wall sheathing. It can be located exterior or interior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housewrap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in some cases, it can take the place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housewrap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wall’s drainage plane. All seams must be sealed with a compatible tape and according to the manufacturer’s fastening schedule.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4456720"/>
            <a:ext cx="466008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524913"/>
            <a:ext cx="1134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0BB46"/>
                </a:solidFill>
                <a:latin typeface="Franklin Gothic Demi" panose="020B0703020102020204" pitchFamily="34" charset="0"/>
              </a:rPr>
              <a:t>Continuous rigid insulation: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Can be installed on the exterior walls of homes.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Provides extra R-value and enhanced air sealing.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Can be installed over or in place of sheathing products such as plywood or </a:t>
            </a:r>
            <a:r>
              <a:rPr lang="en-US" sz="2400" dirty="0" err="1">
                <a:solidFill>
                  <a:srgbClr val="231F20"/>
                </a:solidFill>
                <a:latin typeface="Franklin Gothic Book" panose="020B0503020102020204" pitchFamily="34" charset="0"/>
              </a:rPr>
              <a:t>OSB</a:t>
            </a: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987" y="3344796"/>
            <a:ext cx="5121621" cy="6250644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3E8C36-E744-44E2-97B7-E502D4040295}"/>
              </a:ext>
            </a:extLst>
          </p:cNvPr>
          <p:cNvSpPr/>
          <p:nvPr/>
        </p:nvSpPr>
        <p:spPr>
          <a:xfrm>
            <a:off x="1541728" y="8192445"/>
            <a:ext cx="3062177" cy="12830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4456720"/>
            <a:ext cx="273909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2" y="568116"/>
            <a:ext cx="1673630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solidFill>
                  <a:srgbClr val="000000"/>
                </a:solidFill>
                <a:latin typeface="Franklin Gothic Heavy" panose="020B0903020102020204" pitchFamily="34" charset="0"/>
              </a:rPr>
              <a:t>INSULATION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PROCESS/REQUIREMENTS</a:t>
            </a:r>
            <a:r>
              <a:rPr lang="en-US" sz="6600" dirty="0">
                <a:solidFill>
                  <a:srgbClr val="000000"/>
                </a:solidFill>
                <a:latin typeface="Franklin Gothic Heavy" panose="020B0903020102020204" pitchFamily="34" charset="0"/>
              </a:rPr>
              <a:t>: CONTINUOUS RIGID INSULATION ON EXTERIOR WALLS</a:t>
            </a:r>
            <a:endParaRPr lang="en-US" sz="6600" dirty="0">
              <a:latin typeface="Franklin Gothic Heavy" panose="020B09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B6C210-C668-4628-A3EC-85DB00C66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1369" y="8242635"/>
            <a:ext cx="878276" cy="1185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568E81-9293-4756-8CEE-D980DC5FB6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2092" y="8242635"/>
            <a:ext cx="876019" cy="1182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31358" y="1759066"/>
            <a:ext cx="6657584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358" y="3258702"/>
            <a:ext cx="6759330" cy="5010602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Thermal bridging allows heat to escape from the inside of the home to the outside.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It occurs wherever framing components span from the interior to the exterior of the building.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In traditional home construction, wood framing comprises nearly one-fourth of the wall area.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Rigid insulation provides a continuous insulating layer that reduces thermal losses through thermal bridging.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321533"/>
            <a:ext cx="7456827" cy="785480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3712" y="1759066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3D063E-8B60-4459-9B04-AF9350305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82" y="1195719"/>
            <a:ext cx="11877618" cy="436891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14045" y="1218958"/>
            <a:ext cx="3516930" cy="2238545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75" y="5587876"/>
            <a:ext cx="14403464" cy="3970318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There are three types of rigid insulation: expanded polystyrene (EPS), extruded polystyrene (XPS), and polyisocyanurate (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polyiso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).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R-values range from 3.2 to 6.5 per inch, depending on the type.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Rigid insulation can be installed over or in place of plywood,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OSB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, or other wall sheathing.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It can be located exterior or interior of the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housewrap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; in some cases, it can take the place of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housewrap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 as the wall’s drainage plane.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All seams must be sealed with a compatible tape and according to the manufacturer’s fastening schedule.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B6EBFF-E462-44B3-8430-95CAE02BF031}"/>
              </a:ext>
            </a:extLst>
          </p:cNvPr>
          <p:cNvSpPr/>
          <p:nvPr/>
        </p:nvSpPr>
        <p:spPr>
          <a:xfrm>
            <a:off x="0" y="256556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2915</TotalTime>
  <Words>437</Words>
  <Application>Microsoft Office PowerPoint</Application>
  <PresentationFormat>Custom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Wingdings</vt:lpstr>
      <vt:lpstr>Lato Black</vt:lpstr>
      <vt:lpstr>Calibri</vt:lpstr>
      <vt:lpstr>Franklin Gothic Heavy</vt:lpstr>
      <vt:lpstr>Franklin Gothic Demi</vt:lpstr>
      <vt:lpstr>Lato</vt:lpstr>
      <vt:lpstr>Arial</vt:lpstr>
      <vt:lpstr>Franklin Gothic Book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Brandon Stevens</cp:lastModifiedBy>
  <cp:revision>335</cp:revision>
  <dcterms:created xsi:type="dcterms:W3CDTF">2017-04-03T13:46:27Z</dcterms:created>
  <dcterms:modified xsi:type="dcterms:W3CDTF">2022-03-17T03:48:21Z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