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
      <p:font typeface="Noto Sans Symbols"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HDJom5+/d2bbV1Gb19MyC3v0K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a new home, wood framing represents a large thermal hole since wood has about one-fourth the thermal resistance of most insulation materials. This issue can be addressed with a continuous thermal blanket of rigid foam installed on the exterior of the walls, either over the sheathing or in place of the wood sheathing. </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Continuous rigid insulation is a construction solution that provides a thermally efficient building enclosure by minimizing thermal bridging, blocking heat transfer through the studs, reducing drafts, and minimizing the risk of moisture problems by shifting condensation temperatures outside of the framing cavity.</a:t>
            </a:r>
            <a:endParaRPr/>
          </a:p>
        </p:txBody>
      </p:sp>
      <p:sp>
        <p:nvSpPr>
          <p:cNvPr id="403" name="Google Shape;4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Put in continuous rigid foam insulation or insulated siding to help reduce thermal bridging through walls.</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Put in rigid foam over or in place of plywood, OSB, or other wall sheathing.</a:t>
            </a:r>
            <a:endParaRPr/>
          </a:p>
          <a:p>
            <a:pPr marL="171450" lvl="0" indent="-171450" algn="l" rtl="0">
              <a:spcBef>
                <a:spcPts val="0"/>
              </a:spcBef>
              <a:spcAft>
                <a:spcPts val="0"/>
              </a:spcAft>
              <a:buClr>
                <a:schemeClr val="dk1"/>
              </a:buClr>
              <a:buSzPts val="1200"/>
              <a:buFont typeface="Arial"/>
              <a:buChar char="•"/>
            </a:pPr>
            <a:r>
              <a:rPr lang="en-US"/>
              <a:t>Make sure to install insulation over a water-resistant barrier. If rigid foam is rated for water resistance, no additional water-resistant barrier is required if seams in foam layer are sealed.</a:t>
            </a:r>
            <a:endParaRPr/>
          </a:p>
          <a:p>
            <a:pPr marL="171450" lvl="0" indent="-171450" algn="l" rtl="0">
              <a:spcBef>
                <a:spcPts val="0"/>
              </a:spcBef>
              <a:spcAft>
                <a:spcPts val="0"/>
              </a:spcAft>
              <a:buClr>
                <a:schemeClr val="dk1"/>
              </a:buClr>
              <a:buSzPts val="1200"/>
              <a:buFont typeface="Arial"/>
              <a:buChar char="•"/>
            </a:pPr>
            <a:r>
              <a:rPr lang="en-US"/>
              <a:t>Seal all seams by applying compatible tape to clean, dry surfaces.</a:t>
            </a:r>
            <a:endParaRPr/>
          </a:p>
          <a:p>
            <a:pPr marL="171450" lvl="0" indent="-171450" algn="l" rtl="0">
              <a:spcBef>
                <a:spcPts val="0"/>
              </a:spcBef>
              <a:spcAft>
                <a:spcPts val="0"/>
              </a:spcAft>
              <a:buClr>
                <a:schemeClr val="dk1"/>
              </a:buClr>
              <a:buSzPts val="1200"/>
              <a:buFont typeface="Arial"/>
              <a:buChar char="•"/>
            </a:pPr>
            <a:r>
              <a:rPr lang="en-US"/>
              <a:t>If walls are metal-framed, place rigid foam or insulated siding over walls.</a:t>
            </a:r>
            <a:endParaRPr/>
          </a:p>
          <a:p>
            <a:pPr marL="171450" lvl="0" indent="-171450" algn="l" rtl="0">
              <a:spcBef>
                <a:spcPts val="0"/>
              </a:spcBef>
              <a:spcAft>
                <a:spcPts val="0"/>
              </a:spcAft>
              <a:buClr>
                <a:schemeClr val="dk1"/>
              </a:buClr>
              <a:buSzPts val="1200"/>
              <a:buFont typeface="Arial"/>
              <a:buChar char="•"/>
            </a:pPr>
            <a:r>
              <a:rPr lang="en-US"/>
              <a:t>Put in rigid foam sheathing, insulated siding, or a combination of the two to a thickness of ≥ R-3 in CZ 1-4 and ≥ R-5 in CZ 5-8.</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The HERS rater will inspect the work to determine if the total amount of wall insulation put in meets the minimum R-value requirement for the climate. </a:t>
            </a:r>
            <a:endParaRPr/>
          </a:p>
        </p:txBody>
      </p:sp>
      <p:sp>
        <p:nvSpPr>
          <p:cNvPr id="413" name="Google Shape;4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566107"/>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634300"/>
            <a:ext cx="9875520" cy="279461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231F20"/>
                </a:solidFill>
                <a:latin typeface="Libre Franklin"/>
                <a:ea typeface="Libre Franklin"/>
                <a:cs typeface="Libre Franklin"/>
                <a:sym typeface="Libre Franklin"/>
              </a:rPr>
              <a:t>In a new home, wood framing represents a large thermal hole since wood has about one-fourth the thermal resistance of most insulation materials. This issue can be addressed with a continuous thermal blanket of rigid foam installed on the exterior of the walls, either over the sheathing or in place of the wood sheathing. </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12642315" y="3714567"/>
            <a:ext cx="4005072" cy="5392968"/>
          </a:xfrm>
          <a:prstGeom prst="rect">
            <a:avLst/>
          </a:prstGeom>
          <a:solidFill>
            <a:srgbClr val="F2F2F2"/>
          </a:solidFill>
          <a:ln>
            <a:noFill/>
          </a:ln>
        </p:spPr>
      </p:pic>
      <p:sp>
        <p:nvSpPr>
          <p:cNvPr id="391" name="Google Shape;391;p1"/>
          <p:cNvSpPr/>
          <p:nvPr/>
        </p:nvSpPr>
        <p:spPr>
          <a:xfrm>
            <a:off x="0" y="3566107"/>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92" name="Google Shape;392;p1"/>
          <p:cNvSpPr/>
          <p:nvPr/>
        </p:nvSpPr>
        <p:spPr>
          <a:xfrm>
            <a:off x="913743" y="568116"/>
            <a:ext cx="16002657"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CONTINUOUS </a:t>
            </a:r>
            <a:r>
              <a:rPr lang="en-US" sz="6600">
                <a:solidFill>
                  <a:schemeClr val="dk1"/>
                </a:solidFill>
                <a:latin typeface="Libre Franklin Black"/>
                <a:ea typeface="Libre Franklin Black"/>
                <a:cs typeface="Libre Franklin Black"/>
                <a:sym typeface="Libre Franklin Black"/>
              </a:rPr>
              <a:t>RIGID</a:t>
            </a:r>
            <a:r>
              <a:rPr lang="en-US" sz="6600">
                <a:solidFill>
                  <a:srgbClr val="00853D"/>
                </a:solidFill>
                <a:latin typeface="Libre Franklin Black"/>
                <a:ea typeface="Libre Franklin Black"/>
                <a:cs typeface="Libre Franklin Black"/>
                <a:sym typeface="Libre Franklin Black"/>
              </a:rPr>
              <a:t> INSULATION </a:t>
            </a:r>
            <a:r>
              <a:rPr lang="en-US" sz="6600">
                <a:solidFill>
                  <a:srgbClr val="000000"/>
                </a:solidFill>
                <a:latin typeface="Libre Franklin Black"/>
                <a:ea typeface="Libre Franklin Black"/>
                <a:cs typeface="Libre Franklin Black"/>
                <a:sym typeface="Libre Franklin Black"/>
              </a:rPr>
              <a:t>SHEATHING/SIDING</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461008" y="7872986"/>
            <a:ext cx="6045200" cy="1283007"/>
            <a:chOff x="1168400" y="8511138"/>
            <a:chExt cx="6045200" cy="1283007"/>
          </a:xfrm>
        </p:grpSpPr>
        <p:sp>
          <p:nvSpPr>
            <p:cNvPr id="394" name="Google Shape;394;p1"/>
            <p:cNvSpPr/>
            <p:nvPr/>
          </p:nvSpPr>
          <p:spPr>
            <a:xfrm>
              <a:off x="1168400" y="8511138"/>
              <a:ext cx="6045200"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97293"/>
              <a:ext cx="880533" cy="1188721"/>
            </a:xfrm>
            <a:prstGeom prst="rect">
              <a:avLst/>
            </a:prstGeom>
            <a:noFill/>
            <a:ln>
              <a:noFill/>
            </a:ln>
          </p:spPr>
        </p:pic>
        <p:pic>
          <p:nvPicPr>
            <p:cNvPr id="396" name="Google Shape;396;p1"/>
            <p:cNvPicPr preferRelativeResize="0"/>
            <p:nvPr/>
          </p:nvPicPr>
          <p:blipFill>
            <a:blip r:embed="rId5"/>
            <a:srcRect/>
            <a:stretch/>
          </p:blipFill>
          <p:spPr>
            <a:xfrm>
              <a:off x="6047842" y="8563061"/>
              <a:ext cx="880533" cy="1188720"/>
            </a:xfrm>
            <a:prstGeom prst="rect">
              <a:avLst/>
            </a:prstGeom>
            <a:noFill/>
            <a:ln>
              <a:noFill/>
            </a:ln>
          </p:spPr>
        </p:pic>
        <p:pic>
          <p:nvPicPr>
            <p:cNvPr id="397" name="Google Shape;397;p1"/>
            <p:cNvPicPr preferRelativeResize="0"/>
            <p:nvPr/>
          </p:nvPicPr>
          <p:blipFill>
            <a:blip r:embed="rId6"/>
            <a:srcRect/>
            <a:stretch/>
          </p:blipFill>
          <p:spPr>
            <a:xfrm>
              <a:off x="4903516" y="8563061"/>
              <a:ext cx="876019" cy="1182626"/>
            </a:xfrm>
            <a:prstGeom prst="rect">
              <a:avLst/>
            </a:prstGeom>
            <a:noFill/>
            <a:ln>
              <a:noFill/>
            </a:ln>
          </p:spPr>
        </p:pic>
        <p:pic>
          <p:nvPicPr>
            <p:cNvPr id="398" name="Google Shape;398;p1"/>
            <p:cNvPicPr preferRelativeResize="0"/>
            <p:nvPr/>
          </p:nvPicPr>
          <p:blipFill>
            <a:blip r:embed="rId7"/>
            <a:srcRect/>
            <a:stretch/>
          </p:blipFill>
          <p:spPr>
            <a:xfrm>
              <a:off x="1457508" y="8585004"/>
              <a:ext cx="878276" cy="1185674"/>
            </a:xfrm>
            <a:prstGeom prst="rect">
              <a:avLst/>
            </a:prstGeom>
            <a:noFill/>
            <a:ln>
              <a:noFill/>
            </a:ln>
          </p:spPr>
        </p:pic>
        <p:pic>
          <p:nvPicPr>
            <p:cNvPr id="399" name="Google Shape;399;p1"/>
            <p:cNvPicPr preferRelativeResize="0"/>
            <p:nvPr/>
          </p:nvPicPr>
          <p:blipFill>
            <a:blip r:embed="rId8"/>
            <a:srcRect/>
            <a:stretch/>
          </p:blipFill>
          <p:spPr>
            <a:xfrm>
              <a:off x="3757108"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6" name="Google Shape;406;p2"/>
          <p:cNvSpPr txBox="1"/>
          <p:nvPr/>
        </p:nvSpPr>
        <p:spPr>
          <a:xfrm>
            <a:off x="5650993" y="5907156"/>
            <a:ext cx="10735200" cy="298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60BB46"/>
                </a:solidFill>
                <a:latin typeface="Franklin Gothic"/>
                <a:ea typeface="Franklin Gothic"/>
                <a:cs typeface="Franklin Gothic"/>
                <a:sym typeface="Franklin Gothic"/>
              </a:rPr>
              <a:t>Continuous rigid insulation is a construction solution that provides a thermally efficient building enclosure by:</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Minimizing thermal bridging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Blocking heat transfer through the studs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Reducing drafts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Minimizing risk of moisture problems. </a:t>
            </a:r>
            <a:endParaRPr sz="2400">
              <a:solidFill>
                <a:schemeClr val="dk1"/>
              </a:solidFill>
              <a:latin typeface="Lato"/>
              <a:ea typeface="Lato"/>
              <a:cs typeface="Lato"/>
              <a:sym typeface="Lato"/>
            </a:endParaRPr>
          </a:p>
        </p:txBody>
      </p:sp>
      <p:sp>
        <p:nvSpPr>
          <p:cNvPr id="407" name="Google Shape;407;p2"/>
          <p:cNvSpPr/>
          <p:nvPr/>
        </p:nvSpPr>
        <p:spPr>
          <a:xfrm flipH="1">
            <a:off x="4974335" y="5952876"/>
            <a:ext cx="45719" cy="3017520"/>
          </a:xfrm>
          <a:custGeom>
            <a:avLst/>
            <a:gdLst/>
            <a:ahLst/>
            <a:cxnLst/>
            <a:rect l="l" t="t" r="r" b="b"/>
            <a:pathLst>
              <a:path w="120000" h="2019300" extrusionOk="0">
                <a:moveTo>
                  <a:pt x="0" y="0"/>
                </a:moveTo>
                <a:lnTo>
                  <a:pt x="0" y="2019300"/>
                </a:lnTo>
              </a:path>
            </a:pathLst>
          </a:cu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08" name="Google Shape;408;p2"/>
          <p:cNvPicPr preferRelativeResize="0">
            <a:picLocks noGrp="1"/>
          </p:cNvPicPr>
          <p:nvPr>
            <p:ph type="pic" idx="2"/>
          </p:nvPr>
        </p:nvPicPr>
        <p:blipFill rotWithShape="1">
          <a:blip r:embed="rId3">
            <a:alphaModFix/>
          </a:blip>
          <a:srcRect b="11589"/>
          <a:stretch/>
        </p:blipFill>
        <p:spPr>
          <a:xfrm>
            <a:off x="5020054" y="1135155"/>
            <a:ext cx="11102565" cy="3610581"/>
          </a:xfrm>
          <a:prstGeom prst="rect">
            <a:avLst/>
          </a:prstGeom>
          <a:solidFill>
            <a:srgbClr val="F2F2F2"/>
          </a:solidFill>
          <a:ln>
            <a:noFill/>
          </a:ln>
        </p:spPr>
      </p:pic>
      <p:sp>
        <p:nvSpPr>
          <p:cNvPr id="409" name="Google Shape;409;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
          <p:cNvSpPr txBox="1">
            <a:spLocks noGrp="1"/>
          </p:cNvSpPr>
          <p:nvPr>
            <p:ph type="body" idx="1"/>
          </p:nvPr>
        </p:nvSpPr>
        <p:spPr>
          <a:xfrm>
            <a:off x="1371600" y="-895623"/>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6" name="Google Shape;416;p3"/>
          <p:cNvSpPr txBox="1"/>
          <p:nvPr/>
        </p:nvSpPr>
        <p:spPr>
          <a:xfrm>
            <a:off x="1371601" y="3182112"/>
            <a:ext cx="9491472" cy="53174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60BB46"/>
                </a:solidFill>
                <a:latin typeface="Franklin Gothic"/>
                <a:ea typeface="Franklin Gothic"/>
                <a:cs typeface="Franklin Gothic"/>
                <a:sym typeface="Franklin Gothic"/>
              </a:rPr>
              <a:t>Put in continuous rigid foam insulation or insulated siding to help reduce thermal bridging through walls.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Put in rigid foam over or in place of plywood, OSB, or other wall sheathing.</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Make sure to install insulation over a water-resistant barrier.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Seal all seams by applying compatible tape to clean, dry surfaces.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If walls are metal-framed, place rigid foam or insulated siding over walls.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Put in rigid foam sheathing, insulated siding, or a combination of the two to a thickness of ≥ R-3 in CZ 1-4 and ≥ R-5 in CZ 5-8.</a:t>
            </a:r>
            <a:endParaRPr sz="2400">
              <a:solidFill>
                <a:schemeClr val="dk1"/>
              </a:solidFill>
              <a:latin typeface="Lato"/>
              <a:ea typeface="Lato"/>
              <a:cs typeface="Lato"/>
              <a:sym typeface="Lato"/>
            </a:endParaRPr>
          </a:p>
        </p:txBody>
      </p:sp>
      <p:pic>
        <p:nvPicPr>
          <p:cNvPr id="417" name="Google Shape;417;p3"/>
          <p:cNvPicPr preferRelativeResize="0">
            <a:picLocks noGrp="1"/>
          </p:cNvPicPr>
          <p:nvPr>
            <p:ph type="pic" idx="2"/>
          </p:nvPr>
        </p:nvPicPr>
        <p:blipFill rotWithShape="1">
          <a:blip r:embed="rId3">
            <a:alphaModFix/>
          </a:blip>
          <a:srcRect/>
          <a:stretch/>
        </p:blipFill>
        <p:spPr>
          <a:xfrm>
            <a:off x="11649456" y="2794734"/>
            <a:ext cx="5068536" cy="6183614"/>
          </a:xfrm>
          <a:prstGeom prst="rect">
            <a:avLst/>
          </a:prstGeom>
          <a:solidFill>
            <a:srgbClr val="F2F2F2"/>
          </a:solidFill>
          <a:ln>
            <a:noFill/>
          </a:ln>
        </p:spPr>
      </p:pic>
      <p:sp>
        <p:nvSpPr>
          <p:cNvPr id="418" name="Google Shape;418;p3"/>
          <p:cNvSpPr/>
          <p:nvPr/>
        </p:nvSpPr>
        <p:spPr>
          <a:xfrm>
            <a:off x="0" y="1863841"/>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466</Words>
  <Application>Microsoft Office PowerPoint</Application>
  <PresentationFormat>Custom</PresentationFormat>
  <Paragraphs>31</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Libre Franklin Black</vt:lpstr>
      <vt:lpstr>Noto Sans Symbols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2022-03-17T02:39:29Z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