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4" d="100"/>
          <a:sy n="34" d="100"/>
        </p:scale>
        <p:origin x="1506" y="21"/>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continuous air barrier should exist around the entire thermal envelope of the home. The air barrier may be installed on the interior side of the insulation, the exterior side of the insulation, or both, but to be effective, it must be in contact with the insulation, or thermal barrier.</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 leakage into and out of a home can account for 30% or more of a home's heating and cooling costs. The air barrier layer or layers prevent the unwanted entry of outside air and escape of inside air. It also can help control moisture, which can harbor mold and damage building materials. A continuous air barrier helps save energy and increase comfort inside the home. </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what materials will make up the air barrier in all components of the home’s thermal envelope, including walls, floors, and ceiling. </a:t>
            </a:r>
          </a:p>
          <a:p>
            <a:r>
              <a:rPr lang="en-US" dirty="0"/>
              <a:t>Next, install the continuous air barrier. It may consist of one or a combination of the following: rigid materials like foam board insulation, drywall, plywood, or </a:t>
            </a:r>
            <a:r>
              <a:rPr lang="en-US" dirty="0" err="1"/>
              <a:t>OSB</a:t>
            </a:r>
            <a:r>
              <a:rPr lang="en-US" dirty="0"/>
              <a:t>; flexible materials such as house wrap; fluid-applied membranes; and/or spray foam.</a:t>
            </a:r>
          </a:p>
          <a:p>
            <a:r>
              <a:rPr lang="en-US" dirty="0"/>
              <a:t>All seams, gaps, and holes in the air barrier must be sealed.</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03/05/2022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889997"/>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1" y="4958190"/>
            <a:ext cx="6598118" cy="2246769"/>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A continuous air barrier:</a:t>
            </a:r>
            <a:endParaRPr lang="en-US" sz="2400" dirty="0">
              <a:solidFill>
                <a:srgbClr val="231F20"/>
              </a:solidFill>
              <a:latin typeface="Franklin Gothic Demi" panose="020B0703020102020204" pitchFamily="34" charset="0"/>
            </a:endParaRP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Should exist around the entire thermal envelope of the home.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Should be in full contact with the insulation.</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8998555" y="3228098"/>
            <a:ext cx="9289445" cy="6185410"/>
          </a:xfrm>
        </p:spPr>
      </p:pic>
      <p:sp>
        <p:nvSpPr>
          <p:cNvPr id="5" name="Rectangle 4">
            <a:extLst>
              <a:ext uri="{FF2B5EF4-FFF2-40B4-BE49-F238E27FC236}">
                <a16:creationId xmlns:a16="http://schemas.microsoft.com/office/drawing/2014/main" id="{663E8C36-E744-44E2-97B7-E502D4040295}"/>
              </a:ext>
            </a:extLst>
          </p:cNvPr>
          <p:cNvSpPr/>
          <p:nvPr/>
        </p:nvSpPr>
        <p:spPr>
          <a:xfrm>
            <a:off x="735513" y="8130501"/>
            <a:ext cx="7619215"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F443D2F-0FAE-47FE-A279-601691180B97}"/>
              </a:ext>
            </a:extLst>
          </p:cNvPr>
          <p:cNvSpPr/>
          <p:nvPr/>
        </p:nvSpPr>
        <p:spPr>
          <a:xfrm>
            <a:off x="4624118" y="8338192"/>
            <a:ext cx="3643977" cy="923330"/>
          </a:xfrm>
          <a:prstGeom prst="rect">
            <a:avLst/>
          </a:prstGeom>
        </p:spPr>
        <p:txBody>
          <a:bodyPr wrap="square">
            <a:spAutoFit/>
          </a:bodyPr>
          <a:lstStyle/>
          <a:p>
            <a:r>
              <a:rPr lang="en-US" sz="1800" dirty="0">
                <a:latin typeface="Franklin Gothic Book" panose="020B0503020102020204" pitchFamily="34" charset="0"/>
                <a:ea typeface="Times New Roman" panose="02020603050405020304" pitchFamily="18" charset="0"/>
              </a:rPr>
              <a:t>Air leakage into and out of a home can account for 30% or more of a home's heating and cooling costs. </a:t>
            </a:r>
          </a:p>
        </p:txBody>
      </p:sp>
      <p:pic>
        <p:nvPicPr>
          <p:cNvPr id="8" name="Picture 7">
            <a:extLst>
              <a:ext uri="{FF2B5EF4-FFF2-40B4-BE49-F238E27FC236}">
                <a16:creationId xmlns:a16="http://schemas.microsoft.com/office/drawing/2014/main" id="{31642CE2-39DE-4B53-B729-EBA17E0746D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315722" y="8215124"/>
            <a:ext cx="882803" cy="1191785"/>
          </a:xfrm>
          <a:prstGeom prst="rect">
            <a:avLst/>
          </a:prstGeom>
        </p:spPr>
      </p:pic>
      <p:pic>
        <p:nvPicPr>
          <p:cNvPr id="9" name="Picture 8">
            <a:extLst>
              <a:ext uri="{FF2B5EF4-FFF2-40B4-BE49-F238E27FC236}">
                <a16:creationId xmlns:a16="http://schemas.microsoft.com/office/drawing/2014/main" id="{E977B850-E4FB-4D23-8BC9-D65A43B4E16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64793" y="8218314"/>
            <a:ext cx="880533" cy="1188720"/>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3889997"/>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6002657"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solidFill>
                  <a:srgbClr val="000000"/>
                </a:solidFill>
                <a:latin typeface="Franklin Gothic Heavy" panose="020B0903020102020204" pitchFamily="34" charset="0"/>
              </a:rPr>
              <a:t>CONTINUOUS </a:t>
            </a:r>
            <a:r>
              <a:rPr lang="en-US" sz="6600" dirty="0">
                <a:solidFill>
                  <a:srgbClr val="00853D"/>
                </a:solidFill>
                <a:latin typeface="Franklin Gothic Heavy" panose="020B0903020102020204" pitchFamily="34" charset="0"/>
              </a:rPr>
              <a:t>AIR BARRIER </a:t>
            </a:r>
            <a:r>
              <a:rPr lang="en-US" sz="6600" dirty="0">
                <a:solidFill>
                  <a:srgbClr val="000000"/>
                </a:solidFill>
                <a:latin typeface="Franklin Gothic Heavy" panose="020B0903020102020204" pitchFamily="34" charset="0"/>
              </a:rPr>
              <a:t>ON EXTERIOR WALLS</a:t>
            </a:r>
            <a:endParaRPr lang="en-US" sz="6600" dirty="0">
              <a:latin typeface="Franklin Gothic Heavy" panose="020B0903020102020204" pitchFamily="34" charset="0"/>
            </a:endParaRPr>
          </a:p>
        </p:txBody>
      </p:sp>
      <p:pic>
        <p:nvPicPr>
          <p:cNvPr id="12" name="Picture 11">
            <a:extLst>
              <a:ext uri="{FF2B5EF4-FFF2-40B4-BE49-F238E27FC236}">
                <a16:creationId xmlns:a16="http://schemas.microsoft.com/office/drawing/2014/main" id="{DF91CC97-7D0B-4D0D-8584-C470F475958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464465" y="8223130"/>
            <a:ext cx="880533" cy="1188721"/>
          </a:xfrm>
          <a:prstGeom prst="rect">
            <a:avLst/>
          </a:prstGeom>
        </p:spPr>
      </p:pic>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1775282"/>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9526494" y="3593527"/>
            <a:ext cx="7586540" cy="4524315"/>
          </a:xfrm>
          <a:prstGeom prst="rect">
            <a:avLst/>
          </a:prstGeom>
          <a:noFill/>
        </p:spPr>
        <p:txBody>
          <a:bodyPr wrap="square" numCol="1"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Air leakage into and out of a home can account for 30% or more of a home's heating and cooling costs.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air barrier layer or layers prevent the unwanted entry of outside air and escape of inside air.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It also can help control moisture, which can harbor mold and damage building materials.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 continuous air barrier helps save energy and increase comfort inside the home. </a:t>
            </a:r>
            <a:endParaRPr lang="en-US" sz="2400" dirty="0"/>
          </a:p>
        </p:txBody>
      </p:sp>
      <p:sp>
        <p:nvSpPr>
          <p:cNvPr id="8" name="Freeform 7"/>
          <p:cNvSpPr/>
          <p:nvPr/>
        </p:nvSpPr>
        <p:spPr>
          <a:xfrm flipH="1">
            <a:off x="8447080" y="3290938"/>
            <a:ext cx="111493" cy="5486400"/>
          </a:xfrm>
          <a:custGeom>
            <a:avLst/>
            <a:gdLst>
              <a:gd name="connsiteX0" fmla="*/ 0 w 0"/>
              <a:gd name="connsiteY0" fmla="*/ 0 h 2019300"/>
              <a:gd name="connsiteX1" fmla="*/ 0 w 0"/>
              <a:gd name="connsiteY1" fmla="*/ 2019300 h 2019300"/>
            </a:gdLst>
            <a:ahLst/>
            <a:cxnLst>
              <a:cxn ang="0">
                <a:pos x="connsiteX0" y="connsiteY0"/>
              </a:cxn>
              <a:cxn ang="0">
                <a:pos x="connsiteX1" y="connsiteY1"/>
              </a:cxn>
            </a:cxnLst>
            <a:rect l="l" t="t" r="r" b="b"/>
            <a:pathLst>
              <a:path h="2019300">
                <a:moveTo>
                  <a:pt x="0" y="0"/>
                </a:moveTo>
                <a:lnTo>
                  <a:pt x="0" y="201930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2079057" y="3290938"/>
            <a:ext cx="5082139" cy="5365165"/>
          </a:xfrm>
        </p:spPr>
      </p:pic>
      <p:sp>
        <p:nvSpPr>
          <p:cNvPr id="7" name="Rectangle 6">
            <a:extLst>
              <a:ext uri="{FF2B5EF4-FFF2-40B4-BE49-F238E27FC236}">
                <a16:creationId xmlns:a16="http://schemas.microsoft.com/office/drawing/2014/main" id="{EB56E9E0-36CC-46E9-89FC-F46DA75A0DBC}"/>
              </a:ext>
            </a:extLst>
          </p:cNvPr>
          <p:cNvSpPr/>
          <p:nvPr/>
        </p:nvSpPr>
        <p:spPr>
          <a:xfrm>
            <a:off x="0" y="1775282"/>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1371601" y="1789515"/>
            <a:ext cx="4586438" cy="2862322"/>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Identify what materials will make up the air barrier in all components of the home’s thermal envelope, including walls, floors, and ceiling. </a:t>
            </a:r>
            <a:endParaRPr lang="en-US" sz="2400" dirty="0"/>
          </a:p>
        </p:txBody>
      </p:sp>
      <p:sp>
        <p:nvSpPr>
          <p:cNvPr id="35" name="TextBox 34"/>
          <p:cNvSpPr txBox="1"/>
          <p:nvPr/>
        </p:nvSpPr>
        <p:spPr>
          <a:xfrm>
            <a:off x="6679939" y="1789515"/>
            <a:ext cx="7151569" cy="2862322"/>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Next, install the continuous air barrier. It may consist of one or a combination of the following: rigid materials like foam board insulation, drywall, plywood, or </a:t>
            </a:r>
            <a:r>
              <a:rPr lang="en-US" sz="2400" dirty="0" err="1">
                <a:latin typeface="Franklin Gothic Book" panose="020B0503020102020204" pitchFamily="34" charset="0"/>
                <a:ea typeface="BatangChe" panose="02030609000101010101" pitchFamily="49" charset="-127"/>
                <a:cs typeface="Miriam Fixed" panose="020B0509050101010101" pitchFamily="49" charset="-79"/>
              </a:rPr>
              <a:t>OSB</a:t>
            </a:r>
            <a:r>
              <a:rPr lang="en-US" sz="2400" dirty="0">
                <a:latin typeface="Franklin Gothic Book" panose="020B0503020102020204" pitchFamily="34" charset="0"/>
                <a:ea typeface="BatangChe" panose="02030609000101010101" pitchFamily="49" charset="-127"/>
                <a:cs typeface="Miriam Fixed" panose="020B0509050101010101" pitchFamily="49" charset="-79"/>
              </a:rPr>
              <a:t>; flexible materials such as house wrap; fluid-applied membranes; and/or spray foam.</a:t>
            </a:r>
            <a:endParaRPr lang="en-US" sz="2400" dirty="0"/>
          </a:p>
        </p:txBody>
      </p:sp>
      <p:sp>
        <p:nvSpPr>
          <p:cNvPr id="36" name="TextBox 35"/>
          <p:cNvSpPr txBox="1"/>
          <p:nvPr/>
        </p:nvSpPr>
        <p:spPr>
          <a:xfrm>
            <a:off x="14548953" y="1789513"/>
            <a:ext cx="3142281" cy="1754326"/>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Make sure to seal all seams, gaps, and holes in the air barrier.</a:t>
            </a:r>
            <a:endParaRPr lang="en-US" sz="2400" dirty="0"/>
          </a:p>
        </p:txBody>
      </p:sp>
      <p:sp>
        <p:nvSpPr>
          <p:cNvPr id="11" name="TextBox 10"/>
          <p:cNvSpPr txBox="1"/>
          <p:nvPr/>
        </p:nvSpPr>
        <p:spPr>
          <a:xfrm>
            <a:off x="1371600" y="700104"/>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01</a:t>
            </a:r>
            <a:endParaRPr lang="en-GB" sz="3600" dirty="0">
              <a:latin typeface="Franklin Gothic Heavy" panose="020B0903020102020204" pitchFamily="34" charset="0"/>
            </a:endParaRPr>
          </a:p>
        </p:txBody>
      </p:sp>
      <p:sp>
        <p:nvSpPr>
          <p:cNvPr id="37" name="TextBox 36"/>
          <p:cNvSpPr txBox="1"/>
          <p:nvPr/>
        </p:nvSpPr>
        <p:spPr>
          <a:xfrm>
            <a:off x="6709346" y="678948"/>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02</a:t>
            </a:r>
            <a:endParaRPr lang="en-GB" sz="3600" dirty="0">
              <a:latin typeface="Franklin Gothic Heavy" panose="020B0903020102020204" pitchFamily="34" charset="0"/>
            </a:endParaRPr>
          </a:p>
        </p:txBody>
      </p:sp>
      <p:sp>
        <p:nvSpPr>
          <p:cNvPr id="38" name="TextBox 37"/>
          <p:cNvSpPr txBox="1"/>
          <p:nvPr/>
        </p:nvSpPr>
        <p:spPr>
          <a:xfrm>
            <a:off x="14548953" y="712766"/>
            <a:ext cx="1393371" cy="646331"/>
          </a:xfrm>
          <a:prstGeom prst="rect">
            <a:avLst/>
          </a:prstGeom>
          <a:noFill/>
          <a:ln>
            <a:noFill/>
          </a:ln>
        </p:spPr>
        <p:txBody>
          <a:bodyPr wrap="square" rtlCol="0">
            <a:spAutoFit/>
          </a:bodyPr>
          <a:lstStyle/>
          <a:p>
            <a:pPr algn="ctr"/>
            <a:r>
              <a:rPr lang="en-US" sz="3600" dirty="0">
                <a:latin typeface="Franklin Gothic Heavy" panose="020B0903020102020204" pitchFamily="34" charset="0"/>
              </a:rPr>
              <a:t>03</a:t>
            </a:r>
            <a:endParaRPr lang="en-GB" sz="3600" dirty="0">
              <a:latin typeface="Franklin Gothic Heavy" panose="020B0903020102020204" pitchFamily="34" charset="0"/>
            </a:endParaRPr>
          </a:p>
        </p:txBody>
      </p:sp>
      <p:sp>
        <p:nvSpPr>
          <p:cNvPr id="12" name="Freeform 11"/>
          <p:cNvSpPr/>
          <p:nvPr/>
        </p:nvSpPr>
        <p:spPr>
          <a:xfrm>
            <a:off x="1563400" y="1380253"/>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6825459" y="1359097"/>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14665066" y="1392915"/>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6308311" y="4838257"/>
            <a:ext cx="6945676" cy="5138029"/>
          </a:xfr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2861</TotalTime>
  <Words>450</Words>
  <Application>Microsoft Office PowerPoint</Application>
  <PresentationFormat>Custom</PresentationFormat>
  <Paragraphs>27</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vt:lpstr>
      <vt:lpstr>Calibri</vt:lpstr>
      <vt:lpstr>Wingdings</vt:lpstr>
      <vt:lpstr>Lato Black</vt:lpstr>
      <vt:lpstr>Franklin Gothic Demi</vt:lpstr>
      <vt:lpstr>Franklin Gothic Heavy</vt:lpstr>
      <vt:lpstr>Franklin Gothic Book</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318</cp:revision>
  <dcterms:created xsi:type="dcterms:W3CDTF">2017-04-03T13:46:27Z</dcterms:created>
  <dcterms:modified xsi:type="dcterms:W3CDTF">2022-05-03T21:43:52Z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