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57" d="100"/>
          <a:sy n="57" d="100"/>
        </p:scale>
        <p:origin x="1962" y="9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moisture from wicking up into the concrete slab and foundation walls, a waterproof layer should be put in under the concrete. Under this plastic sheeting barrier, there should be a 4-inch gravel layer to help moisture drain away. With crawlspaces, plastic sheeting should also be installed over the dirt floor.</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an effective moisture barrier, water can penetrate the pores of a concrete foundation slab, which can lead to moisture problems. These layers are part of complete foundation floor water barriers, which help drain water away from under the slab and minimize the risk of water damage in the basement.</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Put in a capillary break beneath slab foundations consisting of 4 inches of aggregate stone or 4 inches of sand covered by geotextile matting. </a:t>
            </a:r>
          </a:p>
          <a:p>
            <a:pPr marL="171450" indent="-171450">
              <a:buFont typeface="Arial" panose="020B0604020202020204" pitchFamily="34" charset="0"/>
              <a:buChar char="•"/>
            </a:pPr>
            <a:r>
              <a:rPr lang="en-US" dirty="0"/>
              <a:t>Place a vapor barrier over this consisting of: </a:t>
            </a:r>
          </a:p>
          <a:p>
            <a:pPr marL="628650" lvl="1" indent="-171450">
              <a:buFont typeface="Arial" panose="020B0604020202020204" pitchFamily="34" charset="0"/>
              <a:buChar char="•"/>
            </a:pPr>
            <a:r>
              <a:rPr lang="en-US" dirty="0"/>
              <a:t>≥ 6-mil polyethylene sheeting with 6-12 inches lapped and seams sealed, or </a:t>
            </a:r>
          </a:p>
          <a:p>
            <a:pPr marL="628650" lvl="1" indent="-171450">
              <a:buFont typeface="Arial" panose="020B0604020202020204" pitchFamily="34" charset="0"/>
              <a:buChar char="•"/>
            </a:pPr>
            <a:r>
              <a:rPr lang="en-US" dirty="0"/>
              <a:t>≥ 1-inch extruded polystyrene rigid foam insulation and taped joints</a:t>
            </a:r>
          </a:p>
          <a:p>
            <a:pPr marL="171450" indent="-171450">
              <a:buFont typeface="Arial" panose="020B0604020202020204" pitchFamily="34" charset="0"/>
              <a:buChar char="•"/>
            </a:pPr>
            <a:r>
              <a:rPr lang="en-US" dirty="0"/>
              <a:t>Seal the sheeting or foam at the joints with foundation walls and around posts or pipes coming up from the ground to maintain the continuous vapor barrier.</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966788"/>
            <a:ext cx="9456234" cy="2794611"/>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To prevent moisture from wicking up into the concrete slab and foundation walls, a waterproof layer should be put in under the concrete. Under this plastic sheeting barrier, there should be a 4-inch gravel layer to help moisture drain away. With crawlspaces, plastic sheeting should also be installed over the dirt floor.</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1041285" y="2250116"/>
            <a:ext cx="4807158" cy="7365806"/>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4865233"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CAPILLARY BREAK </a:t>
            </a:r>
            <a:r>
              <a:rPr lang="en-US" sz="6600" dirty="0">
                <a:solidFill>
                  <a:srgbClr val="00853D"/>
                </a:solidFill>
                <a:latin typeface="Franklin Gothic Heavy" panose="020B0903020102020204" pitchFamily="34" charset="0"/>
              </a:rPr>
              <a:t>BENEATH</a:t>
            </a:r>
            <a:r>
              <a:rPr lang="en-US" sz="6600" dirty="0">
                <a:solidFill>
                  <a:srgbClr val="000000"/>
                </a:solidFill>
                <a:latin typeface="Franklin Gothic Heavy" panose="020B0903020102020204" pitchFamily="34" charset="0"/>
              </a:rPr>
              <a:t> SLAB</a:t>
            </a:r>
            <a:endParaRPr lang="en-US" sz="6600" dirty="0">
              <a:latin typeface="Franklin Gothic Heavy" panose="020B0903020102020204" pitchFamily="34" charset="0"/>
            </a:endParaRPr>
          </a:p>
        </p:txBody>
      </p:sp>
      <p:grpSp>
        <p:nvGrpSpPr>
          <p:cNvPr id="2" name="Group 1">
            <a:extLst>
              <a:ext uri="{FF2B5EF4-FFF2-40B4-BE49-F238E27FC236}">
                <a16:creationId xmlns:a16="http://schemas.microsoft.com/office/drawing/2014/main" id="{E00FAFAB-C413-4F19-B9CC-6C6C907C403C}"/>
              </a:ext>
            </a:extLst>
          </p:cNvPr>
          <p:cNvGrpSpPr/>
          <p:nvPr/>
        </p:nvGrpSpPr>
        <p:grpSpPr>
          <a:xfrm>
            <a:off x="1371600" y="7942426"/>
            <a:ext cx="6045200" cy="1283007"/>
            <a:chOff x="1168400" y="8511138"/>
            <a:chExt cx="6045200" cy="1283007"/>
          </a:xfrm>
        </p:grpSpPr>
        <p:sp>
          <p:nvSpPr>
            <p:cNvPr id="5" name="Rectangle 4">
              <a:extLst>
                <a:ext uri="{FF2B5EF4-FFF2-40B4-BE49-F238E27FC236}">
                  <a16:creationId xmlns:a16="http://schemas.microsoft.com/office/drawing/2014/main" id="{663E8C36-E744-44E2-97B7-E502D4040295}"/>
                </a:ext>
              </a:extLst>
            </p:cNvPr>
            <p:cNvSpPr/>
            <p:nvPr/>
          </p:nvSpPr>
          <p:spPr>
            <a:xfrm>
              <a:off x="1168400" y="8511138"/>
              <a:ext cx="6045200"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47842" y="8563061"/>
              <a:ext cx="880533" cy="1188720"/>
            </a:xfrm>
            <a:prstGeom prst="rect">
              <a:avLst/>
            </a:prstGeom>
          </p:spPr>
        </p:pic>
        <p:pic>
          <p:nvPicPr>
            <p:cNvPr id="3" name="Picture 2">
              <a:extLst>
                <a:ext uri="{FF2B5EF4-FFF2-40B4-BE49-F238E27FC236}">
                  <a16:creationId xmlns:a16="http://schemas.microsoft.com/office/drawing/2014/main" id="{47A16EEE-E34C-42CC-80F6-0F6816D3112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3516" y="8563061"/>
              <a:ext cx="876019" cy="1182626"/>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457508" y="8585004"/>
              <a:ext cx="878276" cy="1185674"/>
            </a:xfrm>
            <a:prstGeom prst="rect">
              <a:avLst/>
            </a:prstGeom>
          </p:spPr>
        </p:pic>
        <p:pic>
          <p:nvPicPr>
            <p:cNvPr id="15" name="Picture 14">
              <a:extLst>
                <a:ext uri="{FF2B5EF4-FFF2-40B4-BE49-F238E27FC236}">
                  <a16:creationId xmlns:a16="http://schemas.microsoft.com/office/drawing/2014/main" id="{6A00CF42-23FF-475B-BB55-A2180E67C6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757108"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5715000" y="7141124"/>
            <a:ext cx="11425648" cy="2239652"/>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Without an effective moisture barrier, water can penetrate the pores of a concrete foundation slab, which can lead to moisture problems. These layers are part of complete foundation floor water barriers, which help drain water away from under the slab and minimize the risk of water damage in the basement.</a:t>
            </a:r>
            <a:endParaRPr lang="en-US" sz="2400" dirty="0"/>
          </a:p>
        </p:txBody>
      </p:sp>
      <p:sp>
        <p:nvSpPr>
          <p:cNvPr id="8" name="Freeform 7"/>
          <p:cNvSpPr/>
          <p:nvPr/>
        </p:nvSpPr>
        <p:spPr>
          <a:xfrm flipH="1">
            <a:off x="5105400" y="722917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42195" b="13075"/>
          <a:stretch/>
        </p:blipFill>
        <p:spPr>
          <a:xfrm>
            <a:off x="0" y="190500"/>
            <a:ext cx="18288000" cy="6135144"/>
          </a:xfr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5135963"/>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9791108" y="1800145"/>
            <a:ext cx="7392384" cy="6671635"/>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Put in a capillary break beneath slab foundations consisting of 4 inches of aggregate stone or 4 inches of sand covered by geotextile matting.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Place a vapor barrier over this consisting of: </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 6-mil polyethylene sheeting with 6-12 inches lapped and seams sealed, or </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 1-inch extruded polystyrene rigid foam insulation and taped joints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Seal the sheeting or foam at the joints with foundation walls and around posts or pipes coming up from the ground to maintain the continuous vapor barrier.</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p:blipFill>
        <p:spPr>
          <a:xfrm>
            <a:off x="1371600" y="2059960"/>
            <a:ext cx="7527270" cy="5018180"/>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895427"/>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409</Words>
  <Application>Microsoft Office PowerPoint</Application>
  <PresentationFormat>Custom</PresentationFormat>
  <Paragraphs>22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 Black</vt:lpstr>
      <vt:lpstr>Franklin Gothic Heavy</vt:lpstr>
      <vt:lpstr>Calibri</vt:lpstr>
      <vt:lpstr>Wingdings</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320</cp:revision>
  <dcterms:created xsi:type="dcterms:W3CDTF">2017-04-03T13:46:27Z</dcterms:created>
  <dcterms:modified xsi:type="dcterms:W3CDTF">2022-03-17T01:56:09Z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