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7" d="100"/>
          <a:sy n="57" d="100"/>
        </p:scale>
        <p:origin x="1962" y="9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constructing and insulating slab-on-grade foundations in cold climates is installing slab edge insulation. Ultra-efficient insulation is 25% more efficient than the national code (IECC 2015). Installing ultra-efficient insulation properly achieves conditioned spaces that require very little heating and cooling, along with increased comfort and quiet throughout the house.</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Poorly or incorrectly insulated foundation slabs can result in several problems for homes, including energy loss, moisture control problems, and indoor air quality issues. </a:t>
            </a:r>
          </a:p>
          <a:p>
            <a:r>
              <a:rPr lang="en-US" dirty="0"/>
              <a:t>Often, rigid insulation is installed during the construction of the slab, but it is done incorrectly or incompletely. By properly installing rigid insulation that extends to the top of the slab in either a monolithic slab with a grade beam or a slab independent of the foundation design, these challenges can all be minimized.</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Install insulation along the edge of the slab so that the </a:t>
            </a:r>
            <a:r>
              <a:rPr lang="en-US"/>
              <a:t>slab-on-grade foundation </a:t>
            </a:r>
            <a:r>
              <a:rPr lang="en-US" dirty="0"/>
              <a:t>meets or exceeds the insulation R-value specified by code. </a:t>
            </a:r>
          </a:p>
          <a:p>
            <a:pPr marL="171450" indent="-171450">
              <a:buFont typeface="Arial" panose="020B0604020202020204" pitchFamily="34" charset="0"/>
              <a:buChar char="•"/>
            </a:pPr>
            <a:r>
              <a:rPr lang="en-US" dirty="0"/>
              <a:t>Install insulation from the top of the slab down to the depth as specified.</a:t>
            </a:r>
          </a:p>
          <a:p>
            <a:pPr marL="171450" indent="-171450">
              <a:buFont typeface="Arial" panose="020B0604020202020204" pitchFamily="34" charset="0"/>
              <a:buChar char="•"/>
            </a:pPr>
            <a:endParaRPr lang="en-US" dirty="0"/>
          </a:p>
          <a:p>
            <a:r>
              <a:rPr lang="en-US" dirty="0"/>
              <a:t>If the slab is poured separately from the exterior foundation wall and the slab edge insulation is installed between the floor slab and the foundation wall, code allows for the top of the foam to be cut at a 45-degree angle away from the exterior wall so that the upper edge is protected by concrete.</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3.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9601200" cy="3348609"/>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Part of constructing and insulating slab-on-grade foundations in cold climates is installing slab edge insulation. Ultra-efficient insulation is 25% more efficient than the national code (IECC 2015). Installing ultra-efficient insulation properly achieves conditioned spaces that require very little heating and cooling, along with increased comfort and quiet throughout the house.</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p:blipFill>
        <p:spPr>
          <a:xfrm>
            <a:off x="12268838" y="2577829"/>
            <a:ext cx="4668012" cy="6504097"/>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1266065"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SLAB </a:t>
            </a:r>
            <a:r>
              <a:rPr lang="en-US" sz="6600" dirty="0">
                <a:solidFill>
                  <a:srgbClr val="00853D"/>
                </a:solidFill>
                <a:latin typeface="Franklin Gothic Heavy" panose="020B0903020102020204" pitchFamily="34" charset="0"/>
              </a:rPr>
              <a:t>EDGE</a:t>
            </a:r>
            <a:r>
              <a:rPr lang="en-US" sz="6600" dirty="0">
                <a:solidFill>
                  <a:srgbClr val="000000"/>
                </a:solidFill>
                <a:latin typeface="Franklin Gothic Heavy" panose="020B0903020102020204" pitchFamily="34" charset="0"/>
              </a:rPr>
              <a:t> INSULATION</a:t>
            </a:r>
            <a:endParaRPr lang="en-US" sz="6600" dirty="0">
              <a:latin typeface="Franklin Gothic Heavy" panose="020B0903020102020204" pitchFamily="34" charset="0"/>
            </a:endParaRP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371600" y="7807050"/>
            <a:ext cx="4855464" cy="1283007"/>
            <a:chOff x="1168400" y="8511138"/>
            <a:chExt cx="4855464"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4855464"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3516" y="8563061"/>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458636" y="8586528"/>
              <a:ext cx="876019" cy="1182626"/>
            </a:xfrm>
            <a:prstGeom prst="rect">
              <a:avLst/>
            </a:prstGeom>
          </p:spPr>
        </p:pic>
        <p:pic>
          <p:nvPicPr>
            <p:cNvPr id="15" name="Picture 14">
              <a:extLst>
                <a:ext uri="{FF2B5EF4-FFF2-40B4-BE49-F238E27FC236}">
                  <a16:creationId xmlns:a16="http://schemas.microsoft.com/office/drawing/2014/main" id="{6A00CF42-23FF-475B-BB55-A2180E67C6E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757108"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2083190"/>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7818120" y="3024890"/>
            <a:ext cx="9560271" cy="5748305"/>
          </a:xfrm>
          <a:prstGeom prst="rect">
            <a:avLst/>
          </a:prstGeom>
          <a:noFill/>
        </p:spPr>
        <p:txBody>
          <a:bodyPr wrap="square" numCol="1" spcCol="365760" rtlCol="0">
            <a:spAutoFit/>
          </a:bodyPr>
          <a:lstStyle/>
          <a:p>
            <a:pPr>
              <a:lnSpc>
                <a:spcPct val="150000"/>
              </a:lnSpc>
            </a:pPr>
            <a:r>
              <a:rPr lang="en-US" sz="2800" dirty="0">
                <a:solidFill>
                  <a:srgbClr val="00853D"/>
                </a:solidFill>
                <a:latin typeface="Franklin Gothic Demi" panose="020B0703020102020204" pitchFamily="34" charset="0"/>
                <a:ea typeface="BatangChe" panose="02030609000101010101" pitchFamily="49" charset="-127"/>
                <a:cs typeface="Miriam Fixed" panose="020B0509050101010101" pitchFamily="49" charset="-79"/>
              </a:rPr>
              <a:t>Poorly or incorrectly insulated foundation slabs can result in several problems for homes, including:</a:t>
            </a: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Energy loss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Moisture control problems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Indoor air quality issues</a:t>
            </a:r>
          </a:p>
          <a:p>
            <a:pPr marL="342900" indent="-342900">
              <a:lnSpc>
                <a:spcPct val="150000"/>
              </a:lnSpc>
              <a:buFont typeface="Wingdings" panose="05000000000000000000" pitchFamily="2" charset="2"/>
              <a:buChar char="§"/>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By properly installing rigid insulation that extends to the top of the slab in either a monolithic slab with a grade beam or a slab independent of the foundation design, these challenges can all be minimized.</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1563624" y="3829562"/>
            <a:ext cx="4999690" cy="4637782"/>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208319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5" name="TextBox 34"/>
          <p:cNvSpPr txBox="1"/>
          <p:nvPr/>
        </p:nvSpPr>
        <p:spPr>
          <a:xfrm>
            <a:off x="5230545" y="2193776"/>
            <a:ext cx="6864967"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insulation along the edge of the slab so that the slab-on-grade foundation meets or exceeds the insulation R-value specified by code. </a:t>
            </a:r>
            <a:endParaRPr lang="en-US" sz="2400" dirty="0"/>
          </a:p>
        </p:txBody>
      </p:sp>
      <p:sp>
        <p:nvSpPr>
          <p:cNvPr id="36" name="TextBox 35"/>
          <p:cNvSpPr txBox="1"/>
          <p:nvPr/>
        </p:nvSpPr>
        <p:spPr>
          <a:xfrm>
            <a:off x="12951158" y="2193776"/>
            <a:ext cx="4499626"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insulation from the top of the slab down to the depth as specified.</a:t>
            </a:r>
            <a:endParaRPr lang="en-US" sz="2400" dirty="0"/>
          </a:p>
        </p:txBody>
      </p:sp>
      <p:sp>
        <p:nvSpPr>
          <p:cNvPr id="37" name="TextBox 36"/>
          <p:cNvSpPr txBox="1"/>
          <p:nvPr/>
        </p:nvSpPr>
        <p:spPr>
          <a:xfrm>
            <a:off x="5114432" y="10832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8" name="TextBox 37"/>
          <p:cNvSpPr txBox="1"/>
          <p:nvPr/>
        </p:nvSpPr>
        <p:spPr>
          <a:xfrm>
            <a:off x="12951158" y="1117028"/>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9" name="Freeform 38"/>
          <p:cNvSpPr/>
          <p:nvPr/>
        </p:nvSpPr>
        <p:spPr>
          <a:xfrm>
            <a:off x="5230545" y="17633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3067271" y="179717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5230545" y="5160382"/>
            <a:ext cx="7689927" cy="5126618"/>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2853</TotalTime>
  <Words>409</Words>
  <Application>Microsoft Office PowerPoint</Application>
  <PresentationFormat>Custom</PresentationFormat>
  <Paragraphs>27</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Franklin Gothic Heavy</vt:lpstr>
      <vt:lpstr>Calibri</vt:lpstr>
      <vt:lpstr>Wingdings</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322</cp:revision>
  <dcterms:created xsi:type="dcterms:W3CDTF">2017-04-03T13:46:27Z</dcterms:created>
  <dcterms:modified xsi:type="dcterms:W3CDTF">2022-03-17T01:54:52Z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