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B46"/>
    <a:srgbClr val="00853D"/>
    <a:srgbClr val="231F20"/>
    <a:srgbClr val="515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57" d="100"/>
          <a:sy n="57" d="100"/>
        </p:scale>
        <p:origin x="1962" y="9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construction of a new home, there is only one opportunity to use insulated concrete forms (ICFs) to increase quality. ICFs have hollow rigid foam insulation blocks stacked like bricks to form walls. Later, these are reinforced with steel rebar and filled with poured concrete.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ICFs and their elements greatly reduce the amount of wood framing in exterior walls. The foam insulation creates a thermal blanket that reduces the heat transfer between the home’s interior and exterior. The reinforced concrete adds thermal mass to buffer excessive temperatures and resistance to strong winds, storms, and fire. </a:t>
            </a:r>
          </a:p>
          <a:p>
            <a:endParaRPr lang="en-US" dirty="0"/>
          </a:p>
          <a:p>
            <a:r>
              <a:rPr lang="en-US" dirty="0"/>
              <a:t>ICFs help prevent excessive heat loss and gain through structural framing. This means less wasted energy along with enhanced comfort and quiet. Compared to stick-frame construction in otherwise identical homes, ICFs have demonstrated a 9% better whole-wall R-value and are 10% more airtight.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 exterior walls with ICFs that insulate without thermal bridging and also provide air sealing, a drainage plane, and considerable structural strength. </a:t>
            </a:r>
          </a:p>
          <a:p>
            <a:endParaRPr lang="en-US" dirty="0"/>
          </a:p>
          <a:p>
            <a:pPr marL="171450" indent="-171450">
              <a:buFont typeface="Arial" panose="020B0604020202020204" pitchFamily="34" charset="0"/>
              <a:buChar char="•"/>
            </a:pPr>
            <a:r>
              <a:rPr lang="en-US" dirty="0"/>
              <a:t>Install ICFs according to manufacturer specifications to achieve a continuous air barrier and thermal boundary.</a:t>
            </a:r>
          </a:p>
          <a:p>
            <a:pPr marL="171450" indent="-171450">
              <a:buFont typeface="Arial" panose="020B0604020202020204" pitchFamily="34" charset="0"/>
              <a:buChar char="•"/>
            </a:pPr>
            <a:r>
              <a:rPr lang="en-US" dirty="0"/>
              <a:t>Seal all seams thoroughly and according to manufacturer specifications to deliver a weather-resistant barrier and drainage plane.</a:t>
            </a:r>
          </a:p>
          <a:p>
            <a:pPr marL="171450" indent="-171450">
              <a:buFont typeface="Arial" panose="020B0604020202020204" pitchFamily="34" charset="0"/>
              <a:buChar char="•"/>
            </a:pPr>
            <a:endParaRPr lang="en-US" dirty="0"/>
          </a:p>
          <a:p>
            <a:r>
              <a:rPr lang="en-US" dirty="0"/>
              <a:t>Applicable codes include 2021 International Residential Code (IRC), American Society for Testing Materials (ASTM) E2634-11, DOE Zero Energy Ready Home Rev. 7, and ENERGY STAR Certified Homes Version 3/3.1 (Rev. 9).</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64098C6-F6A6-4EF3-9A5F-9DB9C2B82E5A}"/>
              </a:ext>
            </a:extLst>
          </p:cNvPr>
          <p:cNvGrpSpPr/>
          <p:nvPr/>
        </p:nvGrpSpPr>
        <p:grpSpPr>
          <a:xfrm>
            <a:off x="1371600" y="7138989"/>
            <a:ext cx="7011251" cy="1581912"/>
            <a:chOff x="3904868" y="3446943"/>
            <a:chExt cx="2952750" cy="666115"/>
          </a:xfrm>
        </p:grpSpPr>
        <p:grpSp>
          <p:nvGrpSpPr>
            <p:cNvPr id="16" name="Group 15">
              <a:extLst>
                <a:ext uri="{FF2B5EF4-FFF2-40B4-BE49-F238E27FC236}">
                  <a16:creationId xmlns:a16="http://schemas.microsoft.com/office/drawing/2014/main" id="{9E6C62A3-8270-4ADA-AD94-0D3BEE3FEF16}"/>
                </a:ext>
              </a:extLst>
            </p:cNvPr>
            <p:cNvGrpSpPr/>
            <p:nvPr/>
          </p:nvGrpSpPr>
          <p:grpSpPr>
            <a:xfrm>
              <a:off x="3904868" y="3446943"/>
              <a:ext cx="2952750" cy="666115"/>
              <a:chOff x="0" y="0"/>
              <a:chExt cx="2952750" cy="666115"/>
            </a:xfrm>
          </p:grpSpPr>
          <p:sp>
            <p:nvSpPr>
              <p:cNvPr id="17" name="Rectangle 16">
                <a:extLst>
                  <a:ext uri="{FF2B5EF4-FFF2-40B4-BE49-F238E27FC236}">
                    <a16:creationId xmlns:a16="http://schemas.microsoft.com/office/drawing/2014/main" id="{5CA943AD-B810-456E-955F-E765BA32A116}"/>
                  </a:ext>
                </a:extLst>
              </p:cNvPr>
              <p:cNvSpPr/>
              <p:nvPr/>
            </p:nvSpPr>
            <p:spPr>
              <a:xfrm>
                <a:off x="0" y="0"/>
                <a:ext cx="2882250" cy="666100"/>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grpSp>
            <p:nvGrpSpPr>
              <p:cNvPr id="18" name="Group 17">
                <a:extLst>
                  <a:ext uri="{FF2B5EF4-FFF2-40B4-BE49-F238E27FC236}">
                    <a16:creationId xmlns:a16="http://schemas.microsoft.com/office/drawing/2014/main" id="{4A9E7337-8CF9-449A-8379-83A044E947C4}"/>
                  </a:ext>
                </a:extLst>
              </p:cNvPr>
              <p:cNvGrpSpPr/>
              <p:nvPr/>
            </p:nvGrpSpPr>
            <p:grpSpPr>
              <a:xfrm>
                <a:off x="2" y="0"/>
                <a:ext cx="2952748" cy="666115"/>
                <a:chOff x="3" y="0"/>
                <a:chExt cx="2953344" cy="666750"/>
              </a:xfrm>
            </p:grpSpPr>
            <p:sp>
              <p:nvSpPr>
                <p:cNvPr id="23" name="Rectangle 22">
                  <a:extLst>
                    <a:ext uri="{FF2B5EF4-FFF2-40B4-BE49-F238E27FC236}">
                      <a16:creationId xmlns:a16="http://schemas.microsoft.com/office/drawing/2014/main" id="{80B0634B-E2CA-4933-B37D-EF6D15502B29}"/>
                    </a:ext>
                  </a:extLst>
                </p:cNvPr>
                <p:cNvSpPr/>
                <p:nvPr/>
              </p:nvSpPr>
              <p:spPr>
                <a:xfrm>
                  <a:off x="3" y="0"/>
                  <a:ext cx="2953344" cy="66675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pic>
              <p:nvPicPr>
                <p:cNvPr id="24" name="Shape 7">
                  <a:extLst>
                    <a:ext uri="{FF2B5EF4-FFF2-40B4-BE49-F238E27FC236}">
                      <a16:creationId xmlns:a16="http://schemas.microsoft.com/office/drawing/2014/main" id="{14C7767C-F94B-4BE9-A90A-051DBB130CB1}"/>
                    </a:ext>
                  </a:extLst>
                </p:cNvPr>
                <p:cNvPicPr preferRelativeResize="0"/>
                <p:nvPr/>
              </p:nvPicPr>
              <p:blipFill>
                <a:blip r:embed="rId4" cstate="print">
                  <a:extLst>
                    <a:ext uri="{28A0092B-C50C-407E-A947-70E740481C1C}">
                      <a14:useLocalDpi xmlns:a14="http://schemas.microsoft.com/office/drawing/2010/main" val="0"/>
                    </a:ext>
                  </a:extLst>
                </a:blip>
                <a:srcRect/>
                <a:stretch/>
              </p:blipFill>
              <p:spPr>
                <a:xfrm>
                  <a:off x="111146" y="72563"/>
                  <a:ext cx="428641" cy="579101"/>
                </a:xfrm>
                <a:prstGeom prst="rect">
                  <a:avLst/>
                </a:prstGeom>
                <a:noFill/>
                <a:ln>
                  <a:noFill/>
                </a:ln>
              </p:spPr>
            </p:pic>
            <p:pic>
              <p:nvPicPr>
                <p:cNvPr id="25" name="Shape 8">
                  <a:extLst>
                    <a:ext uri="{FF2B5EF4-FFF2-40B4-BE49-F238E27FC236}">
                      <a16:creationId xmlns:a16="http://schemas.microsoft.com/office/drawing/2014/main" id="{D7106193-C1CD-4BD3-8D5A-0A00C9484D60}"/>
                    </a:ext>
                  </a:extLst>
                </p:cNvPr>
                <p:cNvPicPr preferRelativeResize="0"/>
                <p:nvPr/>
              </p:nvPicPr>
              <p:blipFill>
                <a:blip r:embed="rId5" cstate="print">
                  <a:extLst>
                    <a:ext uri="{28A0092B-C50C-407E-A947-70E740481C1C}">
                      <a14:useLocalDpi xmlns:a14="http://schemas.microsoft.com/office/drawing/2010/main" val="0"/>
                    </a:ext>
                  </a:extLst>
                </a:blip>
                <a:srcRect/>
                <a:stretch/>
              </p:blipFill>
              <p:spPr>
                <a:xfrm>
                  <a:off x="665975" y="70659"/>
                  <a:ext cx="428764" cy="579267"/>
                </a:xfrm>
                <a:prstGeom prst="rect">
                  <a:avLst/>
                </a:prstGeom>
                <a:noFill/>
                <a:ln>
                  <a:noFill/>
                </a:ln>
              </p:spPr>
            </p:pic>
          </p:grpSp>
          <p:pic>
            <p:nvPicPr>
              <p:cNvPr id="19" name="Shape 9">
                <a:extLst>
                  <a:ext uri="{FF2B5EF4-FFF2-40B4-BE49-F238E27FC236}">
                    <a16:creationId xmlns:a16="http://schemas.microsoft.com/office/drawing/2014/main" id="{CB5A6799-4161-412E-8BB9-C681AEC76DDB}"/>
                  </a:ext>
                </a:extLst>
              </p:cNvPr>
              <p:cNvPicPr preferRelativeResize="0"/>
              <p:nvPr/>
            </p:nvPicPr>
            <p:blipFill>
              <a:blip r:embed="rId6" cstate="print">
                <a:extLst>
                  <a:ext uri="{28A0092B-C50C-407E-A947-70E740481C1C}">
                    <a14:useLocalDpi xmlns:a14="http://schemas.microsoft.com/office/drawing/2010/main" val="0"/>
                  </a:ext>
                </a:extLst>
              </a:blip>
              <a:srcRect/>
              <a:stretch/>
            </p:blipFill>
            <p:spPr>
              <a:xfrm>
                <a:off x="1223488" y="69669"/>
                <a:ext cx="430388" cy="581025"/>
              </a:xfrm>
              <a:prstGeom prst="rect">
                <a:avLst/>
              </a:prstGeom>
              <a:noFill/>
              <a:ln>
                <a:noFill/>
              </a:ln>
            </p:spPr>
          </p:pic>
          <p:pic>
            <p:nvPicPr>
              <p:cNvPr id="20" name="Shape 10">
                <a:extLst>
                  <a:ext uri="{FF2B5EF4-FFF2-40B4-BE49-F238E27FC236}">
                    <a16:creationId xmlns:a16="http://schemas.microsoft.com/office/drawing/2014/main" id="{63D2325C-4707-4B6D-8BAB-470D977989EA}"/>
                  </a:ext>
                </a:extLst>
              </p:cNvPr>
              <p:cNvPicPr preferRelativeResize="0"/>
              <p:nvPr/>
            </p:nvPicPr>
            <p:blipFill>
              <a:blip r:embed="rId7" cstate="print">
                <a:extLst>
                  <a:ext uri="{28A0092B-C50C-407E-A947-70E740481C1C}">
                    <a14:useLocalDpi xmlns:a14="http://schemas.microsoft.com/office/drawing/2010/main" val="0"/>
                  </a:ext>
                </a:extLst>
              </a:blip>
              <a:srcRect/>
              <a:stretch/>
            </p:blipFill>
            <p:spPr>
              <a:xfrm>
                <a:off x="1783014" y="67417"/>
                <a:ext cx="430388" cy="581025"/>
              </a:xfrm>
              <a:prstGeom prst="rect">
                <a:avLst/>
              </a:prstGeom>
              <a:noFill/>
              <a:ln>
                <a:noFill/>
              </a:ln>
            </p:spPr>
          </p:pic>
          <p:pic>
            <p:nvPicPr>
              <p:cNvPr id="21" name="Shape 11">
                <a:extLst>
                  <a:ext uri="{FF2B5EF4-FFF2-40B4-BE49-F238E27FC236}">
                    <a16:creationId xmlns:a16="http://schemas.microsoft.com/office/drawing/2014/main" id="{32D93FDD-6DF1-430B-AE20-CFF43D421DFF}"/>
                  </a:ext>
                </a:extLst>
              </p:cNvPr>
              <p:cNvPicPr preferRelativeResize="0"/>
              <p:nvPr/>
            </p:nvPicPr>
            <p:blipFill>
              <a:blip r:embed="rId8" cstate="print">
                <a:extLst>
                  <a:ext uri="{28A0092B-C50C-407E-A947-70E740481C1C}">
                    <a14:useLocalDpi xmlns:a14="http://schemas.microsoft.com/office/drawing/2010/main" val="0"/>
                  </a:ext>
                </a:extLst>
              </a:blip>
              <a:srcRect/>
              <a:stretch/>
            </p:blipFill>
            <p:spPr>
              <a:xfrm>
                <a:off x="2340814" y="67417"/>
                <a:ext cx="430388" cy="581025"/>
              </a:xfrm>
              <a:prstGeom prst="rect">
                <a:avLst/>
              </a:prstGeom>
              <a:noFill/>
              <a:ln>
                <a:noFill/>
              </a:ln>
            </p:spPr>
          </p:pic>
        </p:grpSp>
      </p:gr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rotWithShape="1">
          <a:blip r:embed="rId9">
            <a:extLst>
              <a:ext uri="{28A0092B-C50C-407E-A947-70E740481C1C}">
                <a14:useLocalDpi xmlns:a14="http://schemas.microsoft.com/office/drawing/2010/main" val="0"/>
              </a:ext>
            </a:extLst>
          </a:blip>
          <a:srcRect l="17479" r="16298"/>
          <a:stretch/>
        </p:blipFill>
        <p:spPr>
          <a:xfrm>
            <a:off x="10314043" y="1058803"/>
            <a:ext cx="7772400" cy="8802542"/>
          </a:xfrm>
          <a:prstGeom prst="rect">
            <a:avLst/>
          </a:prstGeom>
        </p:spPr>
      </p:pic>
      <p:sp>
        <p:nvSpPr>
          <p:cNvPr id="6" name="Text Placeholder 5"/>
          <p:cNvSpPr>
            <a:spLocks noGrp="1"/>
          </p:cNvSpPr>
          <p:nvPr>
            <p:ph type="body" sz="quarter" idx="12"/>
          </p:nvPr>
        </p:nvSpPr>
        <p:spPr>
          <a:xfrm>
            <a:off x="1371600" y="327157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339768"/>
            <a:ext cx="8181474" cy="2240613"/>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To increase quality during construction, use insulated concrete forms (ICFs), which have hollow rigid foam insulation blocks stacked like bricks to form walls. Later, these are reinforced with steel rebar and filled with poured concrete.</a:t>
            </a:r>
          </a:p>
        </p:txBody>
      </p:sp>
      <p:sp>
        <p:nvSpPr>
          <p:cNvPr id="10" name="Rectangle 9">
            <a:extLst>
              <a:ext uri="{FF2B5EF4-FFF2-40B4-BE49-F238E27FC236}">
                <a16:creationId xmlns:a16="http://schemas.microsoft.com/office/drawing/2014/main" id="{FD6FB255-520D-432F-B2B8-BE5838389013}"/>
              </a:ext>
            </a:extLst>
          </p:cNvPr>
          <p:cNvSpPr/>
          <p:nvPr/>
        </p:nvSpPr>
        <p:spPr>
          <a:xfrm>
            <a:off x="0" y="327157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3548215"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INSULATED </a:t>
            </a:r>
            <a:r>
              <a:rPr lang="en-US" sz="6600" dirty="0">
                <a:solidFill>
                  <a:srgbClr val="00853D"/>
                </a:solidFill>
                <a:latin typeface="Franklin Gothic Heavy" panose="020B0903020102020204" pitchFamily="34" charset="0"/>
              </a:rPr>
              <a:t>CONCRETE</a:t>
            </a:r>
            <a:r>
              <a:rPr lang="en-US" sz="6600" dirty="0">
                <a:solidFill>
                  <a:srgbClr val="000000"/>
                </a:solidFill>
                <a:latin typeface="Franklin Gothic Heavy" panose="020B0903020102020204" pitchFamily="34" charset="0"/>
              </a:rPr>
              <a:t> FORMS </a:t>
            </a:r>
            <a:endParaRPr lang="en-US" sz="6600" dirty="0">
              <a:latin typeface="Franklin Gothic Heavy" panose="020B0903020102020204" pitchFamily="34" charset="0"/>
            </a:endParaRP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0646420" y="2494149"/>
            <a:ext cx="7172349" cy="6302303"/>
          </a:xfrm>
          <a:prstGeom prst="rect">
            <a:avLst/>
          </a:prstGeom>
          <a:noFill/>
        </p:spPr>
        <p:txBody>
          <a:bodyPr wrap="square" numCol="1" spcCol="365760" rtlCol="0">
            <a:spAutoFit/>
          </a:bodyPr>
          <a:lstStyle/>
          <a:p>
            <a:pPr>
              <a:lnSpc>
                <a:spcPct val="150000"/>
              </a:lnSpc>
            </a:pPr>
            <a:r>
              <a:rPr lang="en-US" sz="32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rPr>
              <a:t>ICFs: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Help prevent excessive heat loss and gain through structural framing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Have a better whole-wall R-value and are more airtight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Greatly reduce the amount of wood framing in exterior walls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Create a thermal blanket that reduces the heat transfer between the home’s interior and exterior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Help buffer excessive temperatures and resistance to strong winds, storms, and fire.</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p:blipFill>
        <p:spPr>
          <a:xfrm>
            <a:off x="4217689" y="2205980"/>
            <a:ext cx="5641571" cy="6863542"/>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544399"/>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7568077" y="2053515"/>
            <a:ext cx="9659258" cy="1952329"/>
          </a:xfrm>
          <a:prstGeom prst="rect">
            <a:avLst/>
          </a:prstGeom>
          <a:noFill/>
        </p:spPr>
        <p:txBody>
          <a:bodyPr wrap="square" numCol="1" spcCol="274320" rtlCol="0">
            <a:spAutoFit/>
          </a:bodyPr>
          <a:lstStyle/>
          <a:p>
            <a:pPr>
              <a:lnSpc>
                <a:spcPct val="150000"/>
              </a:lnSpc>
            </a:pPr>
            <a:r>
              <a:rPr lang="en-US" sz="28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rPr>
              <a:t>Construct exterior walls with ICFs that insulate without thermal bridging and also provide air sealing, a drainage plane, and considerable structural strength. </a:t>
            </a:r>
            <a:endParaRPr lang="en-US" sz="2800" dirty="0">
              <a:solidFill>
                <a:srgbClr val="60BB46"/>
              </a:solidFill>
              <a:latin typeface="Franklin Gothic Demi" panose="020B0703020102020204" pitchFamily="34" charset="0"/>
            </a:endParaRPr>
          </a:p>
        </p:txBody>
      </p:sp>
      <p:sp>
        <p:nvSpPr>
          <p:cNvPr id="35" name="TextBox 34"/>
          <p:cNvSpPr txBox="1"/>
          <p:nvPr/>
        </p:nvSpPr>
        <p:spPr>
          <a:xfrm>
            <a:off x="7756087" y="5710914"/>
            <a:ext cx="3960573" cy="2793650"/>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ICFs according to manufacturer specifications to achieve a continuous air barrier and thermal boundary.</a:t>
            </a:r>
            <a:endParaRPr lang="en-US" sz="2400" dirty="0"/>
          </a:p>
        </p:txBody>
      </p:sp>
      <p:sp>
        <p:nvSpPr>
          <p:cNvPr id="36" name="TextBox 35"/>
          <p:cNvSpPr txBox="1"/>
          <p:nvPr/>
        </p:nvSpPr>
        <p:spPr>
          <a:xfrm>
            <a:off x="12397706" y="5710914"/>
            <a:ext cx="4499626" cy="2793650"/>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Seal all seams thoroughly and according to manufacturer specifications to deliver a weather-resistant barrier and drainage plane.</a:t>
            </a:r>
            <a:endParaRPr lang="en-US" sz="2400" dirty="0"/>
          </a:p>
        </p:txBody>
      </p:sp>
      <p:sp>
        <p:nvSpPr>
          <p:cNvPr id="37" name="TextBox 36"/>
          <p:cNvSpPr txBox="1"/>
          <p:nvPr/>
        </p:nvSpPr>
        <p:spPr>
          <a:xfrm>
            <a:off x="7756087" y="4600348"/>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8" name="TextBox 37"/>
          <p:cNvSpPr txBox="1"/>
          <p:nvPr/>
        </p:nvSpPr>
        <p:spPr>
          <a:xfrm>
            <a:off x="12397706" y="4634166"/>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9" name="Freeform 38"/>
          <p:cNvSpPr/>
          <p:nvPr/>
        </p:nvSpPr>
        <p:spPr>
          <a:xfrm>
            <a:off x="7872200" y="528049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2513819" y="53143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5111" b="16930"/>
          <a:stretch/>
        </p:blipFill>
        <p:spPr>
          <a:xfrm>
            <a:off x="1337060" y="3800216"/>
            <a:ext cx="4175362" cy="4704348"/>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221506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2883</TotalTime>
  <Words>433</Words>
  <Application>Microsoft Office PowerPoint</Application>
  <PresentationFormat>Custom</PresentationFormat>
  <Paragraphs>32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Franklin Gothic Book</vt:lpstr>
      <vt:lpstr>Lato Black</vt:lpstr>
      <vt:lpstr>Calibri</vt:lpstr>
      <vt:lpstr>Wingdings</vt:lpstr>
      <vt:lpstr>Franklin Gothic Heavy</vt:lpstr>
      <vt:lpstr>Lato</vt:lpstr>
      <vt:lpstr>Franklin Gothic Demi</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323</cp:revision>
  <dcterms:created xsi:type="dcterms:W3CDTF">2017-04-03T13:46:27Z</dcterms:created>
  <dcterms:modified xsi:type="dcterms:W3CDTF">2022-03-17T01:48:19Z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