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6J8SQEiChSO+eUrm3+QWdpdca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prevent moisture from wicking up into the concrete slab and foundation walls, a waterproof layer should be put in under the concrete. Under this plastic sheeting barrier, there should be a 4-inch gravel layer to help moisture drain away. With crawlspaces, plastic sheeting should also be installed over the dirt floor.</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Without an effective moisture barrier, water can penetrate the pores of a concrete foundation slab, which can lead to moisture problems. These layers are part of complete foundation floor water barriers, which help drain water away from under the slab and minimize the risk of water damage in the basement.</a:t>
            </a:r>
            <a:endParaRPr/>
          </a:p>
        </p:txBody>
      </p:sp>
      <p:sp>
        <p:nvSpPr>
          <p:cNvPr id="403" name="Google Shape;4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Put in a capillary break beneath slab foundations consisting of 4 inches of aggregate stone or 4 inches of sand covered by geotextile matting. </a:t>
            </a:r>
            <a:endParaRPr/>
          </a:p>
          <a:p>
            <a:pPr marL="171450" lvl="0" indent="-171450" algn="l" rtl="0">
              <a:spcBef>
                <a:spcPts val="0"/>
              </a:spcBef>
              <a:spcAft>
                <a:spcPts val="0"/>
              </a:spcAft>
              <a:buClr>
                <a:schemeClr val="dk1"/>
              </a:buClr>
              <a:buSzPts val="1200"/>
              <a:buFont typeface="Arial"/>
              <a:buChar char="•"/>
            </a:pPr>
            <a:r>
              <a:rPr lang="en-US"/>
              <a:t>Place a vapor barrier over this consisting of: </a:t>
            </a:r>
            <a:endParaRPr/>
          </a:p>
          <a:p>
            <a:pPr marL="628650" lvl="1" indent="-171450" algn="l" rtl="0">
              <a:spcBef>
                <a:spcPts val="0"/>
              </a:spcBef>
              <a:spcAft>
                <a:spcPts val="0"/>
              </a:spcAft>
              <a:buClr>
                <a:schemeClr val="dk1"/>
              </a:buClr>
              <a:buSzPts val="1200"/>
              <a:buFont typeface="Arial"/>
              <a:buChar char="•"/>
            </a:pPr>
            <a:r>
              <a:rPr lang="en-US"/>
              <a:t>≥ 6-mil polyethylene sheeting with 6-12 inches lapped and seams sealed, or </a:t>
            </a:r>
            <a:endParaRPr/>
          </a:p>
          <a:p>
            <a:pPr marL="628650" lvl="1" indent="-171450" algn="l" rtl="0">
              <a:spcBef>
                <a:spcPts val="0"/>
              </a:spcBef>
              <a:spcAft>
                <a:spcPts val="0"/>
              </a:spcAft>
              <a:buClr>
                <a:schemeClr val="dk1"/>
              </a:buClr>
              <a:buSzPts val="1200"/>
              <a:buFont typeface="Arial"/>
              <a:buChar char="•"/>
            </a:pPr>
            <a:r>
              <a:rPr lang="en-US"/>
              <a:t>≥ 1-inch extruded polystyrene rigid foam insulation and taped joints</a:t>
            </a:r>
            <a:endParaRPr/>
          </a:p>
          <a:p>
            <a:pPr marL="171450" lvl="0" indent="-171450" algn="l" rtl="0">
              <a:spcBef>
                <a:spcPts val="0"/>
              </a:spcBef>
              <a:spcAft>
                <a:spcPts val="0"/>
              </a:spcAft>
              <a:buClr>
                <a:schemeClr val="dk1"/>
              </a:buClr>
              <a:buSzPts val="1200"/>
              <a:buFont typeface="Arial"/>
              <a:buChar char="•"/>
            </a:pPr>
            <a:r>
              <a:rPr lang="en-US"/>
              <a:t>Seal the sheeting or foam at the joints with foundation walls and around posts or pipes coming up from the ground to maintain the continuous vapor barrier.</a:t>
            </a:r>
            <a:endParaRPr/>
          </a:p>
        </p:txBody>
      </p:sp>
      <p:sp>
        <p:nvSpPr>
          <p:cNvPr id="413" name="Google Shape;4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89859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966788"/>
            <a:ext cx="9456234" cy="279461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To prevent moisture from wicking up into the concrete slab and foundation walls, a waterproof layer should be put in under the concrete. Under this plastic sheeting barrier, there should be a 4-inch gravel layer to help moisture drain away. With crawlspaces, plastic sheeting should also be installed over the dirt floor.</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1041285" y="2250116"/>
            <a:ext cx="4807158" cy="7365806"/>
          </a:xfrm>
          <a:prstGeom prst="rect">
            <a:avLst/>
          </a:prstGeom>
          <a:solidFill>
            <a:srgbClr val="F2F2F2"/>
          </a:solidFill>
          <a:ln>
            <a:noFill/>
          </a:ln>
        </p:spPr>
      </p:pic>
      <p:sp>
        <p:nvSpPr>
          <p:cNvPr id="391" name="Google Shape;391;p1"/>
          <p:cNvSpPr/>
          <p:nvPr/>
        </p:nvSpPr>
        <p:spPr>
          <a:xfrm>
            <a:off x="0" y="28985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913743" y="568116"/>
            <a:ext cx="1486523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CAPILLARY BREAK </a:t>
            </a:r>
            <a:r>
              <a:rPr lang="en-US" sz="6600">
                <a:solidFill>
                  <a:srgbClr val="00853D"/>
                </a:solidFill>
                <a:latin typeface="Libre Franklin Black"/>
                <a:ea typeface="Libre Franklin Black"/>
                <a:cs typeface="Libre Franklin Black"/>
                <a:sym typeface="Libre Franklin Black"/>
              </a:rPr>
              <a:t>BENEATH</a:t>
            </a:r>
            <a:r>
              <a:rPr lang="en-US" sz="6600">
                <a:solidFill>
                  <a:srgbClr val="000000"/>
                </a:solidFill>
                <a:latin typeface="Libre Franklin Black"/>
                <a:ea typeface="Libre Franklin Black"/>
                <a:cs typeface="Libre Franklin Black"/>
                <a:sym typeface="Libre Franklin Black"/>
              </a:rPr>
              <a:t> SLAB</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7942426"/>
            <a:ext cx="6045200" cy="1283007"/>
            <a:chOff x="1168400" y="8511138"/>
            <a:chExt cx="6045200" cy="1283007"/>
          </a:xfrm>
        </p:grpSpPr>
        <p:sp>
          <p:nvSpPr>
            <p:cNvPr id="394" name="Google Shape;394;p1"/>
            <p:cNvSpPr/>
            <p:nvPr/>
          </p:nvSpPr>
          <p:spPr>
            <a:xfrm>
              <a:off x="1168400" y="8511138"/>
              <a:ext cx="604520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6047842" y="8563061"/>
              <a:ext cx="880533" cy="1188720"/>
            </a:xfrm>
            <a:prstGeom prst="rect">
              <a:avLst/>
            </a:prstGeom>
            <a:noFill/>
            <a:ln>
              <a:noFill/>
            </a:ln>
          </p:spPr>
        </p:pic>
        <p:pic>
          <p:nvPicPr>
            <p:cNvPr id="397" name="Google Shape;397;p1"/>
            <p:cNvPicPr preferRelativeResize="0"/>
            <p:nvPr/>
          </p:nvPicPr>
          <p:blipFill>
            <a:blip r:embed="rId6"/>
            <a:srcRect/>
            <a:stretch/>
          </p:blipFill>
          <p:spPr>
            <a:xfrm>
              <a:off x="4903516" y="8563061"/>
              <a:ext cx="876019" cy="1182626"/>
            </a:xfrm>
            <a:prstGeom prst="rect">
              <a:avLst/>
            </a:prstGeom>
            <a:noFill/>
            <a:ln>
              <a:noFill/>
            </a:ln>
          </p:spPr>
        </p:pic>
        <p:pic>
          <p:nvPicPr>
            <p:cNvPr id="398" name="Google Shape;398;p1"/>
            <p:cNvPicPr preferRelativeResize="0"/>
            <p:nvPr/>
          </p:nvPicPr>
          <p:blipFill>
            <a:blip r:embed="rId7"/>
            <a:srcRect/>
            <a:stretch/>
          </p:blipFill>
          <p:spPr>
            <a:xfrm>
              <a:off x="1457508" y="8585004"/>
              <a:ext cx="878276" cy="1185674"/>
            </a:xfrm>
            <a:prstGeom prst="rect">
              <a:avLst/>
            </a:prstGeom>
            <a:noFill/>
            <a:ln>
              <a:noFill/>
            </a:ln>
          </p:spPr>
        </p:pic>
        <p:pic>
          <p:nvPicPr>
            <p:cNvPr id="399" name="Google Shape;399;p1"/>
            <p:cNvPicPr preferRelativeResize="0"/>
            <p:nvPr/>
          </p:nvPicPr>
          <p:blipFill>
            <a:blip r:embed="rId8"/>
            <a:srcRect/>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6" name="Google Shape;406;p2"/>
          <p:cNvSpPr txBox="1"/>
          <p:nvPr/>
        </p:nvSpPr>
        <p:spPr>
          <a:xfrm>
            <a:off x="5715000" y="7141124"/>
            <a:ext cx="11425648" cy="2239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Without an effective moisture barrier, water can penetrate the pores of a concrete foundation slab, which can lead to moisture problems. These layers are part of complete foundation floor water barriers, which help drain water away from under the slab and minimize the risk of water damage in the basement.</a:t>
            </a:r>
            <a:endParaRPr sz="2400">
              <a:solidFill>
                <a:schemeClr val="dk1"/>
              </a:solidFill>
              <a:latin typeface="Lato"/>
              <a:ea typeface="Lato"/>
              <a:cs typeface="Lato"/>
              <a:sym typeface="Lato"/>
            </a:endParaRPr>
          </a:p>
        </p:txBody>
      </p:sp>
      <p:sp>
        <p:nvSpPr>
          <p:cNvPr id="407" name="Google Shape;407;p2"/>
          <p:cNvSpPr/>
          <p:nvPr/>
        </p:nvSpPr>
        <p:spPr>
          <a:xfrm flipH="1">
            <a:off x="5105400" y="7229171"/>
            <a:ext cx="45719" cy="2182486"/>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8" name="Google Shape;408;p2"/>
          <p:cNvPicPr preferRelativeResize="0">
            <a:picLocks noGrp="1"/>
          </p:cNvPicPr>
          <p:nvPr>
            <p:ph type="pic" idx="2"/>
          </p:nvPr>
        </p:nvPicPr>
        <p:blipFill rotWithShape="1">
          <a:blip r:embed="rId3">
            <a:alphaModFix/>
          </a:blip>
          <a:srcRect t="42194" b="13075"/>
          <a:stretch/>
        </p:blipFill>
        <p:spPr>
          <a:xfrm>
            <a:off x="0" y="190500"/>
            <a:ext cx="18288000" cy="6135144"/>
          </a:xfrm>
          <a:prstGeom prst="rect">
            <a:avLst/>
          </a:prstGeom>
          <a:solidFill>
            <a:srgbClr val="F2F2F2"/>
          </a:solidFill>
          <a:ln>
            <a:noFill/>
          </a:ln>
        </p:spPr>
      </p:pic>
      <p:sp>
        <p:nvSpPr>
          <p:cNvPr id="409" name="Google Shape;409;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
          <p:cNvSpPr txBox="1">
            <a:spLocks noGrp="1"/>
          </p:cNvSpPr>
          <p:nvPr>
            <p:ph type="body" idx="1"/>
          </p:nvPr>
        </p:nvSpPr>
        <p:spPr>
          <a:xfrm>
            <a:off x="1371600" y="5135963"/>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6" name="Google Shape;416;p3"/>
          <p:cNvSpPr txBox="1"/>
          <p:nvPr/>
        </p:nvSpPr>
        <p:spPr>
          <a:xfrm>
            <a:off x="9791108" y="1800145"/>
            <a:ext cx="7392300" cy="6557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Put in a capillary break beneath slab foundations consisting of 4 inches of aggregate stone or 4 inches of sand covered by geotextile matting.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Place a vapor barrier over this consisting of: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 6-mil polyethylene sheeting with 6-12 inches lapped and seams sealed, or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 1-inch extruded polystyrene rigid foam insulation and taped joints.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Seal the sheeting or foam at the joints with foundation walls and around posts or pipes coming up from the ground to maintain the continuous vapor barrier.</a:t>
            </a:r>
            <a:endParaRPr sz="2400">
              <a:solidFill>
                <a:schemeClr val="dk1"/>
              </a:solidFill>
              <a:latin typeface="Lato"/>
              <a:ea typeface="Lato"/>
              <a:cs typeface="Lato"/>
              <a:sym typeface="Lato"/>
            </a:endParaRPr>
          </a:p>
        </p:txBody>
      </p:sp>
      <p:pic>
        <p:nvPicPr>
          <p:cNvPr id="417" name="Google Shape;417;p3"/>
          <p:cNvPicPr preferRelativeResize="0">
            <a:picLocks noGrp="1"/>
          </p:cNvPicPr>
          <p:nvPr>
            <p:ph type="pic" idx="2"/>
          </p:nvPr>
        </p:nvPicPr>
        <p:blipFill rotWithShape="1">
          <a:blip r:embed="rId3">
            <a:alphaModFix/>
          </a:blip>
          <a:srcRect/>
          <a:stretch/>
        </p:blipFill>
        <p:spPr>
          <a:xfrm>
            <a:off x="1371600" y="2059960"/>
            <a:ext cx="7527270" cy="5018180"/>
          </a:xfrm>
          <a:prstGeom prst="rect">
            <a:avLst/>
          </a:prstGeom>
          <a:solidFill>
            <a:srgbClr val="F2F2F2"/>
          </a:solidFill>
          <a:ln>
            <a:noFill/>
          </a:ln>
        </p:spPr>
      </p:pic>
      <p:sp>
        <p:nvSpPr>
          <p:cNvPr id="418" name="Google Shape;418;p3"/>
          <p:cNvSpPr/>
          <p:nvPr/>
        </p:nvSpPr>
        <p:spPr>
          <a:xfrm>
            <a:off x="0" y="789542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