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
  </p:notesMasterIdLst>
  <p:sldIdLst>
    <p:sldId id="258" r:id="rId2"/>
    <p:sldId id="280" r:id="rId3"/>
    <p:sldId id="367"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Book" panose="020B0503020102020204" pitchFamily="34" charset="0"/>
      <p:regular r:id="rId10"/>
      <p:italic r:id="rId11"/>
    </p:embeddedFont>
    <p:embeddedFont>
      <p:font typeface="Franklin Gothic Demi" panose="020B0703020102020204" pitchFamily="34" charset="0"/>
      <p:regular r:id="rId12"/>
      <p:italic r:id="rId13"/>
    </p:embeddedFont>
    <p:embeddedFont>
      <p:font typeface="Franklin Gothic Heavy" panose="020B09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Lato Black" panose="020F0502020204030203" pitchFamily="34" charset="0"/>
      <p:bold r:id="rId20"/>
      <p:boldItalic r:id="rId21"/>
    </p:embeddedFont>
  </p:embeddedFontLst>
  <p:custDataLst>
    <p:tags r:id="rId22"/>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5760" userDrawn="1">
          <p15:clr>
            <a:srgbClr val="A4A3A4"/>
          </p15:clr>
        </p15:guide>
        <p15:guide id="3" orient="horz" pos="3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F20"/>
    <a:srgbClr val="515B65"/>
    <a:srgbClr val="00853D"/>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4" autoAdjust="0"/>
    <p:restoredTop sz="75259" autoAdjust="0"/>
  </p:normalViewPr>
  <p:slideViewPr>
    <p:cSldViewPr snapToGrid="0">
      <p:cViewPr varScale="1">
        <p:scale>
          <a:sx n="38" d="100"/>
          <a:sy n="38" d="100"/>
        </p:scale>
        <p:origin x="1722" y="66"/>
      </p:cViewPr>
      <p:guideLst>
        <p:guide orient="horz" pos="120"/>
        <p:guide pos="5760"/>
        <p:guide orient="horz" pos="33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viewProps" Target="viewProp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presProps" Target="pres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72D4-0942-46BC-B4FD-30CBBA19879A}" type="datetimeFigureOut">
              <a:rPr lang="en-US" smtClean="0"/>
              <a:t>3/16/2022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85D2-0598-4C46-8D39-3E4A20E5256C}" type="slidenum">
              <a:rPr lang="en-US" smtClean="0"/>
              <a:t>‹#›</a:t>
            </a:fld>
            <a:endParaRPr lang="en-US"/>
          </a:p>
        </p:txBody>
      </p:sp>
    </p:spTree>
    <p:extLst>
      <p:ext uri="{BB962C8B-B14F-4D97-AF65-F5344CB8AC3E}">
        <p14:creationId xmlns:p14="http://schemas.microsoft.com/office/powerpoint/2010/main" val="36085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using advanced framing, window and door openings should have no more than one pair of king studs, one pair of jack studs, and the minimum number of cripple studs needed to maintain on-center spacing of studs. This approach uses less material, reduces thermal bridging and allows more space for insulation.</a:t>
            </a:r>
          </a:p>
        </p:txBody>
      </p:sp>
      <p:sp>
        <p:nvSpPr>
          <p:cNvPr id="4" name="Slide Number Placeholder 3"/>
          <p:cNvSpPr>
            <a:spLocks noGrp="1"/>
          </p:cNvSpPr>
          <p:nvPr>
            <p:ph type="sldNum" sz="quarter" idx="10"/>
          </p:nvPr>
        </p:nvSpPr>
        <p:spPr/>
        <p:txBody>
          <a:bodyPr/>
          <a:lstStyle/>
          <a:p>
            <a:fld id="{2A8A85D2-0598-4C46-8D39-3E4A20E5256C}" type="slidenum">
              <a:rPr lang="en-US" smtClean="0"/>
              <a:t>1</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building stud-framed walls, extra studs are often installed around windows and doors, even when they are not needed to bear structural loads. Adding more studs than necessary wastes lumber and reduces the wall’s thermal resistance. The lumber blocks cavity space that could be filled with insulation, and each stud acts as a thermal bridge that can transfer heat between the interior and exterior of the building.</a:t>
            </a:r>
          </a:p>
        </p:txBody>
      </p:sp>
      <p:sp>
        <p:nvSpPr>
          <p:cNvPr id="4" name="Slide Number Placeholder 3"/>
          <p:cNvSpPr>
            <a:spLocks noGrp="1"/>
          </p:cNvSpPr>
          <p:nvPr>
            <p:ph type="sldNum" sz="quarter" idx="10"/>
          </p:nvPr>
        </p:nvSpPr>
        <p:spPr/>
        <p:txBody>
          <a:bodyPr/>
          <a:lstStyle/>
          <a:p>
            <a:fld id="{2A8A85D2-0598-4C46-8D39-3E4A20E5256C}" type="slidenum">
              <a:rPr lang="en-US" smtClean="0"/>
              <a:t>2</a:t>
            </a:fld>
            <a:endParaRPr lang="en-US"/>
          </a:p>
        </p:txBody>
      </p:sp>
    </p:spTree>
    <p:extLst>
      <p:ext uri="{BB962C8B-B14F-4D97-AF65-F5344CB8AC3E}">
        <p14:creationId xmlns:p14="http://schemas.microsoft.com/office/powerpoint/2010/main" val="425871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guidelines for minimizing framing around doors. In general, limit framing to necessary structural requirements for each door opening. Specifically, limit framing to a maximum of one pair of king studs per window opening. You also only need a maximum of one pair of jack studs per opening to support the header and window sill. Install additional jack studs only as needed for structural support and cripple studs only as needed to maintain on-center spacing </a:t>
            </a:r>
            <a:r>
              <a:rPr lang="en-US"/>
              <a:t>of studs.</a:t>
            </a:r>
            <a:endParaRPr lang="en-US" dirty="0"/>
          </a:p>
        </p:txBody>
      </p:sp>
      <p:sp>
        <p:nvSpPr>
          <p:cNvPr id="4" name="Slide Number Placeholder 3"/>
          <p:cNvSpPr>
            <a:spLocks noGrp="1"/>
          </p:cNvSpPr>
          <p:nvPr>
            <p:ph type="sldNum" sz="quarter" idx="10"/>
          </p:nvPr>
        </p:nvSpPr>
        <p:spPr/>
        <p:txBody>
          <a:bodyPr/>
          <a:lstStyle/>
          <a:p>
            <a:fld id="{2A8A85D2-0598-4C46-8D39-3E4A20E5256C}" type="slidenum">
              <a:rPr lang="en-US" smtClean="0"/>
              <a:t>3</a:t>
            </a:fld>
            <a:endParaRPr lang="en-US"/>
          </a:p>
        </p:txBody>
      </p:sp>
    </p:spTree>
    <p:extLst>
      <p:ext uri="{BB962C8B-B14F-4D97-AF65-F5344CB8AC3E}">
        <p14:creationId xmlns:p14="http://schemas.microsoft.com/office/powerpoint/2010/main" val="269878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7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
        <p:nvSpPr>
          <p:cNvPr id="9" name="Picture Placeholder 8"/>
          <p:cNvSpPr>
            <a:spLocks noGrp="1"/>
          </p:cNvSpPr>
          <p:nvPr>
            <p:ph type="pic" sz="quarter" idx="12"/>
          </p:nvPr>
        </p:nvSpPr>
        <p:spPr>
          <a:xfrm>
            <a:off x="4634754" y="5201957"/>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3"/>
          </p:nvPr>
        </p:nvSpPr>
        <p:spPr>
          <a:xfrm>
            <a:off x="11068050" y="3771900"/>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4"/>
          </p:nvPr>
        </p:nvSpPr>
        <p:spPr>
          <a:xfrm>
            <a:off x="11068050" y="663201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7114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371600" y="7512050"/>
            <a:ext cx="6006230"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27625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81199" y="2656114"/>
            <a:ext cx="6611257" cy="4233636"/>
          </a:xfrm>
          <a:custGeom>
            <a:avLst/>
            <a:gdLst>
              <a:gd name="connsiteX0" fmla="*/ 0 w 5829300"/>
              <a:gd name="connsiteY0" fmla="*/ 0 h 3594100"/>
              <a:gd name="connsiteX1" fmla="*/ 5829300 w 5829300"/>
              <a:gd name="connsiteY1" fmla="*/ 0 h 3594100"/>
              <a:gd name="connsiteX2" fmla="*/ 5829300 w 5829300"/>
              <a:gd name="connsiteY2" fmla="*/ 3594100 h 3594100"/>
              <a:gd name="connsiteX3" fmla="*/ 0 w 5829300"/>
              <a:gd name="connsiteY3" fmla="*/ 3594100 h 3594100"/>
            </a:gdLst>
            <a:ahLst/>
            <a:cxnLst>
              <a:cxn ang="0">
                <a:pos x="connsiteX0" y="connsiteY0"/>
              </a:cxn>
              <a:cxn ang="0">
                <a:pos x="connsiteX1" y="connsiteY1"/>
              </a:cxn>
              <a:cxn ang="0">
                <a:pos x="connsiteX2" y="connsiteY2"/>
              </a:cxn>
              <a:cxn ang="0">
                <a:pos x="connsiteX3" y="connsiteY3"/>
              </a:cxn>
            </a:cxnLst>
            <a:rect l="l" t="t" r="r" b="b"/>
            <a:pathLst>
              <a:path w="5829300" h="3594100">
                <a:moveTo>
                  <a:pt x="0" y="0"/>
                </a:moveTo>
                <a:lnTo>
                  <a:pt x="5829300" y="0"/>
                </a:lnTo>
                <a:lnTo>
                  <a:pt x="5829300" y="3594100"/>
                </a:lnTo>
                <a:lnTo>
                  <a:pt x="0" y="3594100"/>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Rectangle 1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45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2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158513" y="0"/>
            <a:ext cx="9129486" cy="10287000"/>
          </a:xfrm>
          <a:custGeom>
            <a:avLst/>
            <a:gdLst>
              <a:gd name="connsiteX0" fmla="*/ 0 w 9129486"/>
              <a:gd name="connsiteY0" fmla="*/ 0 h 10287000"/>
              <a:gd name="connsiteX1" fmla="*/ 9129486 w 9129486"/>
              <a:gd name="connsiteY1" fmla="*/ 0 h 10287000"/>
              <a:gd name="connsiteX2" fmla="*/ 9129486 w 9129486"/>
              <a:gd name="connsiteY2" fmla="*/ 10287000 h 10287000"/>
              <a:gd name="connsiteX3" fmla="*/ 0 w 912948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29486" h="10287000">
                <a:moveTo>
                  <a:pt x="0" y="0"/>
                </a:moveTo>
                <a:lnTo>
                  <a:pt x="9129486" y="0"/>
                </a:lnTo>
                <a:lnTo>
                  <a:pt x="9129486" y="10287000"/>
                </a:lnTo>
                <a:lnTo>
                  <a:pt x="0" y="10287000"/>
                </a:lnTo>
                <a:close/>
              </a:path>
            </a:pathLst>
          </a:custGeom>
          <a:solidFill>
            <a:schemeClr val="bg1">
              <a:lumMod val="95000"/>
              <a:alpha val="76000"/>
            </a:schemeClr>
          </a:solidFill>
        </p:spPr>
        <p:txBody>
          <a:bodyPr wrap="square">
            <a:noAutofit/>
          </a:bodyPr>
          <a:lstStyle/>
          <a:p>
            <a:endParaRPr lang="en-GB"/>
          </a:p>
        </p:txBody>
      </p:sp>
      <p:sp>
        <p:nvSpPr>
          <p:cNvPr id="16" name="Chart Placeholder 5"/>
          <p:cNvSpPr>
            <a:spLocks noGrp="1"/>
          </p:cNvSpPr>
          <p:nvPr>
            <p:ph type="chart" sz="quarter" idx="13"/>
          </p:nvPr>
        </p:nvSpPr>
        <p:spPr>
          <a:xfrm>
            <a:off x="2525485" y="2757714"/>
            <a:ext cx="6255658" cy="5863771"/>
          </a:xfrm>
        </p:spPr>
        <p:txBody>
          <a:bodyPr/>
          <a:lstStyle/>
          <a:p>
            <a:endParaRPr lang="en-GB"/>
          </a:p>
        </p:txBody>
      </p:sp>
    </p:spTree>
    <p:extLst>
      <p:ext uri="{BB962C8B-B14F-4D97-AF65-F5344CB8AC3E}">
        <p14:creationId xmlns:p14="http://schemas.microsoft.com/office/powerpoint/2010/main" val="306196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137160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58952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3807441" y="2452916"/>
            <a:ext cx="3108959" cy="2924629"/>
          </a:xfrm>
          <a:custGeom>
            <a:avLst/>
            <a:gdLst>
              <a:gd name="connsiteX0" fmla="*/ 0 w 3108959"/>
              <a:gd name="connsiteY0" fmla="*/ 0 h 2924629"/>
              <a:gd name="connsiteX1" fmla="*/ 3108959 w 3108959"/>
              <a:gd name="connsiteY1" fmla="*/ 0 h 2924629"/>
              <a:gd name="connsiteX2" fmla="*/ 3108959 w 3108959"/>
              <a:gd name="connsiteY2" fmla="*/ 2924629 h 2924629"/>
              <a:gd name="connsiteX3" fmla="*/ 0 w 3108959"/>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59" h="2924629">
                <a:moveTo>
                  <a:pt x="0" y="0"/>
                </a:moveTo>
                <a:lnTo>
                  <a:pt x="3108959" y="0"/>
                </a:lnTo>
                <a:lnTo>
                  <a:pt x="3108959" y="2924629"/>
                </a:lnTo>
                <a:lnTo>
                  <a:pt x="0" y="292462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9359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337383" y="2936352"/>
            <a:ext cx="3621309" cy="3609589"/>
          </a:xfrm>
          <a:custGeom>
            <a:avLst/>
            <a:gdLst>
              <a:gd name="connsiteX0" fmla="*/ 0 w 3621309"/>
              <a:gd name="connsiteY0" fmla="*/ 0 h 3609589"/>
              <a:gd name="connsiteX1" fmla="*/ 3621309 w 3621309"/>
              <a:gd name="connsiteY1" fmla="*/ 0 h 3609589"/>
              <a:gd name="connsiteX2" fmla="*/ 3621309 w 3621309"/>
              <a:gd name="connsiteY2" fmla="*/ 3609589 h 3609589"/>
              <a:gd name="connsiteX3" fmla="*/ 0 w 3621309"/>
              <a:gd name="connsiteY3" fmla="*/ 3609589 h 3609589"/>
            </a:gdLst>
            <a:ahLst/>
            <a:cxnLst>
              <a:cxn ang="0">
                <a:pos x="connsiteX0" y="connsiteY0"/>
              </a:cxn>
              <a:cxn ang="0">
                <a:pos x="connsiteX1" y="connsiteY1"/>
              </a:cxn>
              <a:cxn ang="0">
                <a:pos x="connsiteX2" y="connsiteY2"/>
              </a:cxn>
              <a:cxn ang="0">
                <a:pos x="connsiteX3" y="connsiteY3"/>
              </a:cxn>
            </a:cxnLst>
            <a:rect l="l" t="t" r="r" b="b"/>
            <a:pathLst>
              <a:path w="3621309" h="3609589">
                <a:moveTo>
                  <a:pt x="0" y="0"/>
                </a:moveTo>
                <a:lnTo>
                  <a:pt x="3621309" y="0"/>
                </a:lnTo>
                <a:lnTo>
                  <a:pt x="3621309" y="3609589"/>
                </a:lnTo>
                <a:lnTo>
                  <a:pt x="0" y="360958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27021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4310743" y="3381828"/>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997372"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84000"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06975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4889500" y="2353608"/>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99531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2084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34754" y="1620745"/>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0" name="Picture Placeholder 9"/>
          <p:cNvSpPr>
            <a:spLocks noGrp="1"/>
          </p:cNvSpPr>
          <p:nvPr>
            <p:ph type="pic" sz="quarter" idx="11"/>
          </p:nvPr>
        </p:nvSpPr>
        <p:spPr>
          <a:xfrm>
            <a:off x="4634754" y="4480859"/>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2"/>
          </p:nvPr>
        </p:nvSpPr>
        <p:spPr>
          <a:xfrm>
            <a:off x="11068050" y="3050802"/>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6948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452434" y="257501"/>
            <a:ext cx="6699705" cy="10029499"/>
          </a:xfrm>
          <a:custGeom>
            <a:avLst/>
            <a:gdLst>
              <a:gd name="connsiteX0" fmla="*/ 0 w 6699705"/>
              <a:gd name="connsiteY0" fmla="*/ 0 h 10029499"/>
              <a:gd name="connsiteX1" fmla="*/ 6699705 w 6699705"/>
              <a:gd name="connsiteY1" fmla="*/ 0 h 10029499"/>
              <a:gd name="connsiteX2" fmla="*/ 6699705 w 6699705"/>
              <a:gd name="connsiteY2" fmla="*/ 10029499 h 10029499"/>
              <a:gd name="connsiteX3" fmla="*/ 0 w 6699705"/>
              <a:gd name="connsiteY3" fmla="*/ 10029499 h 10029499"/>
            </a:gdLst>
            <a:ahLst/>
            <a:cxnLst>
              <a:cxn ang="0">
                <a:pos x="connsiteX0" y="connsiteY0"/>
              </a:cxn>
              <a:cxn ang="0">
                <a:pos x="connsiteX1" y="connsiteY1"/>
              </a:cxn>
              <a:cxn ang="0">
                <a:pos x="connsiteX2" y="connsiteY2"/>
              </a:cxn>
              <a:cxn ang="0">
                <a:pos x="connsiteX3" y="connsiteY3"/>
              </a:cxn>
            </a:cxnLst>
            <a:rect l="l" t="t" r="r" b="b"/>
            <a:pathLst>
              <a:path w="6699705" h="10029499">
                <a:moveTo>
                  <a:pt x="0" y="0"/>
                </a:moveTo>
                <a:lnTo>
                  <a:pt x="6699705" y="0"/>
                </a:lnTo>
                <a:lnTo>
                  <a:pt x="6699705" y="10029499"/>
                </a:lnTo>
                <a:lnTo>
                  <a:pt x="0" y="10029499"/>
                </a:lnTo>
                <a:close/>
              </a:path>
            </a:pathLst>
          </a:custGeom>
        </p:spPr>
        <p:txBody>
          <a:bodyPr wrap="square">
            <a:noAutofit/>
          </a:bodyPr>
          <a:lstStyle/>
          <a:p>
            <a:endParaRPr lang="en-GB"/>
          </a:p>
        </p:txBody>
      </p:sp>
    </p:spTree>
    <p:extLst>
      <p:ext uri="{BB962C8B-B14F-4D97-AF65-F5344CB8AC3E}">
        <p14:creationId xmlns:p14="http://schemas.microsoft.com/office/powerpoint/2010/main" val="30673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3"/>
          </p:nvPr>
        </p:nvSpPr>
        <p:spPr>
          <a:xfrm>
            <a:off x="12776200" y="2997199"/>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4316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1371600"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42220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70725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99229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83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6162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114667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143171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23" name="Rectangle 22"/>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43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1943100"/>
            <a:ext cx="15544800" cy="5384800"/>
          </a:xfrm>
          <a:custGeom>
            <a:avLst/>
            <a:gdLst>
              <a:gd name="connsiteX0" fmla="*/ 0 w 15544800"/>
              <a:gd name="connsiteY0" fmla="*/ 0 h 5384800"/>
              <a:gd name="connsiteX1" fmla="*/ 15544800 w 15544800"/>
              <a:gd name="connsiteY1" fmla="*/ 0 h 5384800"/>
              <a:gd name="connsiteX2" fmla="*/ 15544800 w 15544800"/>
              <a:gd name="connsiteY2" fmla="*/ 5384800 h 5384800"/>
              <a:gd name="connsiteX3" fmla="*/ 0 w 1554480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15544800" h="5384800">
                <a:moveTo>
                  <a:pt x="0" y="0"/>
                </a:moveTo>
                <a:lnTo>
                  <a:pt x="15544800" y="0"/>
                </a:lnTo>
                <a:lnTo>
                  <a:pt x="15544800" y="5384800"/>
                </a:lnTo>
                <a:lnTo>
                  <a:pt x="0" y="538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8518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939789" y="2959099"/>
            <a:ext cx="4864100" cy="4559300"/>
          </a:xfrm>
          <a:custGeom>
            <a:avLst/>
            <a:gdLst>
              <a:gd name="connsiteX0" fmla="*/ 0 w 4864100"/>
              <a:gd name="connsiteY0" fmla="*/ 0 h 4559300"/>
              <a:gd name="connsiteX1" fmla="*/ 4864100 w 4864100"/>
              <a:gd name="connsiteY1" fmla="*/ 0 h 4559300"/>
              <a:gd name="connsiteX2" fmla="*/ 4864100 w 4864100"/>
              <a:gd name="connsiteY2" fmla="*/ 4559300 h 4559300"/>
              <a:gd name="connsiteX3" fmla="*/ 0 w 4864100"/>
              <a:gd name="connsiteY3" fmla="*/ 4559300 h 4559300"/>
            </a:gdLst>
            <a:ahLst/>
            <a:cxnLst>
              <a:cxn ang="0">
                <a:pos x="connsiteX0" y="connsiteY0"/>
              </a:cxn>
              <a:cxn ang="0">
                <a:pos x="connsiteX1" y="connsiteY1"/>
              </a:cxn>
              <a:cxn ang="0">
                <a:pos x="connsiteX2" y="connsiteY2"/>
              </a:cxn>
              <a:cxn ang="0">
                <a:pos x="connsiteX3" y="connsiteY3"/>
              </a:cxn>
            </a:cxnLst>
            <a:rect l="l" t="t" r="r" b="b"/>
            <a:pathLst>
              <a:path w="4864100" h="4559300">
                <a:moveTo>
                  <a:pt x="0" y="0"/>
                </a:moveTo>
                <a:lnTo>
                  <a:pt x="4864100" y="0"/>
                </a:lnTo>
                <a:lnTo>
                  <a:pt x="4864100" y="4559300"/>
                </a:lnTo>
                <a:lnTo>
                  <a:pt x="0" y="4559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29635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2264229"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6908800"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11553371"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2264228"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6" name="Picture Placeholder 25"/>
          <p:cNvSpPr>
            <a:spLocks noGrp="1"/>
          </p:cNvSpPr>
          <p:nvPr>
            <p:ph type="pic" sz="quarter" idx="16"/>
          </p:nvPr>
        </p:nvSpPr>
        <p:spPr>
          <a:xfrm>
            <a:off x="6908799"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9" name="Picture Placeholder 28"/>
          <p:cNvSpPr>
            <a:spLocks noGrp="1"/>
          </p:cNvSpPr>
          <p:nvPr>
            <p:ph type="pic" sz="quarter" idx="17"/>
          </p:nvPr>
        </p:nvSpPr>
        <p:spPr>
          <a:xfrm>
            <a:off x="11553370"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30" name="Rectangle 2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93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6799949"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560291"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20" name="Rectangle 1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46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1634149" y="2723817"/>
            <a:ext cx="10479315"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0" name="Rectangle 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07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1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11068050"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824283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9681028" y="3077029"/>
            <a:ext cx="7235371" cy="5266871"/>
          </a:xfrm>
        </p:spPr>
        <p:txBody>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cture Placeholder 17"/>
          <p:cNvSpPr>
            <a:spLocks noGrp="1"/>
          </p:cNvSpPr>
          <p:nvPr>
            <p:ph type="pic" sz="quarter" idx="12"/>
          </p:nvPr>
        </p:nvSpPr>
        <p:spPr>
          <a:xfrm>
            <a:off x="13715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3"/>
          </p:nvPr>
        </p:nvSpPr>
        <p:spPr>
          <a:xfrm>
            <a:off x="398552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4"/>
          </p:nvPr>
        </p:nvSpPr>
        <p:spPr>
          <a:xfrm>
            <a:off x="659944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5" name="Picture Placeholder 24"/>
          <p:cNvSpPr>
            <a:spLocks noGrp="1"/>
          </p:cNvSpPr>
          <p:nvPr>
            <p:ph type="pic" sz="quarter" idx="15"/>
          </p:nvPr>
        </p:nvSpPr>
        <p:spPr>
          <a:xfrm>
            <a:off x="921336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8" name="Picture Placeholder 27"/>
          <p:cNvSpPr>
            <a:spLocks noGrp="1"/>
          </p:cNvSpPr>
          <p:nvPr>
            <p:ph type="pic" sz="quarter" idx="16"/>
          </p:nvPr>
        </p:nvSpPr>
        <p:spPr>
          <a:xfrm>
            <a:off x="1182727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31" name="Picture Placeholder 30"/>
          <p:cNvSpPr>
            <a:spLocks noGrp="1"/>
          </p:cNvSpPr>
          <p:nvPr>
            <p:ph type="pic" sz="quarter" idx="17"/>
          </p:nvPr>
        </p:nvSpPr>
        <p:spPr>
          <a:xfrm>
            <a:off x="144411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847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33083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461249"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141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36996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3178629"/>
            <a:ext cx="18288000" cy="7108372"/>
          </a:xfrm>
          <a:custGeom>
            <a:avLst/>
            <a:gdLst>
              <a:gd name="connsiteX0" fmla="*/ 0 w 18288000"/>
              <a:gd name="connsiteY0" fmla="*/ 0 h 6193971"/>
              <a:gd name="connsiteX1" fmla="*/ 18288000 w 18288000"/>
              <a:gd name="connsiteY1" fmla="*/ 0 h 6193971"/>
              <a:gd name="connsiteX2" fmla="*/ 18288000 w 18288000"/>
              <a:gd name="connsiteY2" fmla="*/ 6193971 h 6193971"/>
              <a:gd name="connsiteX3" fmla="*/ 0 w 18288000"/>
              <a:gd name="connsiteY3" fmla="*/ 6193971 h 6193971"/>
            </a:gdLst>
            <a:ahLst/>
            <a:cxnLst>
              <a:cxn ang="0">
                <a:pos x="connsiteX0" y="connsiteY0"/>
              </a:cxn>
              <a:cxn ang="0">
                <a:pos x="connsiteX1" y="connsiteY1"/>
              </a:cxn>
              <a:cxn ang="0">
                <a:pos x="connsiteX2" y="connsiteY2"/>
              </a:cxn>
              <a:cxn ang="0">
                <a:pos x="connsiteX3" y="connsiteY3"/>
              </a:cxn>
            </a:cxnLst>
            <a:rect l="l" t="t" r="r" b="b"/>
            <a:pathLst>
              <a:path w="18288000" h="6193971">
                <a:moveTo>
                  <a:pt x="0" y="0"/>
                </a:moveTo>
                <a:lnTo>
                  <a:pt x="18288000" y="0"/>
                </a:lnTo>
                <a:lnTo>
                  <a:pt x="18288000" y="6193971"/>
                </a:lnTo>
                <a:lnTo>
                  <a:pt x="0" y="6193971"/>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19" name="Rectangle 18"/>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78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781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81679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25240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8167918" y="56514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12524018" y="5651500"/>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637047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2600" y="0"/>
            <a:ext cx="10025063" cy="10287000"/>
          </a:xfrm>
          <a:solidFill>
            <a:schemeClr val="bg1">
              <a:lumMod val="95000"/>
              <a:alpha val="78000"/>
            </a:schemeClr>
          </a:solidFill>
        </p:spPr>
        <p:txBody>
          <a:bodyPr/>
          <a:lstStyle>
            <a:lvl1pPr algn="r">
              <a:defRPr/>
            </a:lvl1pPr>
          </a:lstStyle>
          <a:p>
            <a:endParaRPr lang="en-GB"/>
          </a:p>
        </p:txBody>
      </p:sp>
    </p:spTree>
    <p:extLst>
      <p:ext uri="{BB962C8B-B14F-4D97-AF65-F5344CB8AC3E}">
        <p14:creationId xmlns:p14="http://schemas.microsoft.com/office/powerpoint/2010/main" val="179046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5661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371600" y="1943100"/>
            <a:ext cx="4938713"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95688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617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948229" y="0"/>
            <a:ext cx="4339771" cy="10287000"/>
          </a:xfrm>
          <a:custGeom>
            <a:avLst/>
            <a:gdLst>
              <a:gd name="connsiteX0" fmla="*/ 0 w 4339771"/>
              <a:gd name="connsiteY0" fmla="*/ 0 h 10287000"/>
              <a:gd name="connsiteX1" fmla="*/ 4339771 w 4339771"/>
              <a:gd name="connsiteY1" fmla="*/ 0 h 10287000"/>
              <a:gd name="connsiteX2" fmla="*/ 4339771 w 4339771"/>
              <a:gd name="connsiteY2" fmla="*/ 10287000 h 10287000"/>
              <a:gd name="connsiteX3" fmla="*/ 0 w 433977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339771" h="10287000">
                <a:moveTo>
                  <a:pt x="0" y="0"/>
                </a:moveTo>
                <a:lnTo>
                  <a:pt x="4339771" y="0"/>
                </a:lnTo>
                <a:lnTo>
                  <a:pt x="4339771" y="10287000"/>
                </a:lnTo>
                <a:lnTo>
                  <a:pt x="0" y="10287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46449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4634754"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703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63739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0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4472214"/>
          </a:xfrm>
        </p:spPr>
        <p:txBody>
          <a:bodyPr>
            <a:normAutofit/>
          </a:bodyPr>
          <a:lstStyle>
            <a:lvl1pPr marL="0" indent="0">
              <a:buNone/>
              <a:defRPr sz="6000">
                <a:solidFill>
                  <a:schemeClr val="bg1"/>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 y="0"/>
            <a:ext cx="9144000" cy="4397829"/>
          </a:xfrm>
          <a:custGeom>
            <a:avLst/>
            <a:gdLst>
              <a:gd name="connsiteX0" fmla="*/ 0 w 9144000"/>
              <a:gd name="connsiteY0" fmla="*/ 0 h 4397829"/>
              <a:gd name="connsiteX1" fmla="*/ 9144000 w 9144000"/>
              <a:gd name="connsiteY1" fmla="*/ 0 h 4397829"/>
              <a:gd name="connsiteX2" fmla="*/ 9144000 w 9144000"/>
              <a:gd name="connsiteY2" fmla="*/ 4397829 h 4397829"/>
              <a:gd name="connsiteX3" fmla="*/ 0 w 9144000"/>
              <a:gd name="connsiteY3" fmla="*/ 4397829 h 4397829"/>
            </a:gdLst>
            <a:ahLst/>
            <a:cxnLst>
              <a:cxn ang="0">
                <a:pos x="connsiteX0" y="connsiteY0"/>
              </a:cxn>
              <a:cxn ang="0">
                <a:pos x="connsiteX1" y="connsiteY1"/>
              </a:cxn>
              <a:cxn ang="0">
                <a:pos x="connsiteX2" y="connsiteY2"/>
              </a:cxn>
              <a:cxn ang="0">
                <a:pos x="connsiteX3" y="connsiteY3"/>
              </a:cxn>
            </a:cxnLst>
            <a:rect l="l" t="t" r="r" b="b"/>
            <a:pathLst>
              <a:path w="9144000" h="4397829">
                <a:moveTo>
                  <a:pt x="0" y="0"/>
                </a:moveTo>
                <a:lnTo>
                  <a:pt x="9144000" y="0"/>
                </a:lnTo>
                <a:lnTo>
                  <a:pt x="9144000" y="4397829"/>
                </a:lnTo>
                <a:lnTo>
                  <a:pt x="0" y="4397829"/>
                </a:lnTo>
                <a:close/>
              </a:path>
            </a:pathLst>
          </a:custGeom>
          <a:solidFill>
            <a:schemeClr val="bg1">
              <a:lumMod val="95000"/>
            </a:schemeClr>
          </a:solidFill>
        </p:spPr>
        <p:txBody>
          <a:bodyPr wrap="square">
            <a:noAutofit/>
          </a:bodyPr>
          <a:lstStyle/>
          <a:p>
            <a:endParaRPr lang="en-GB"/>
          </a:p>
        </p:txBody>
      </p:sp>
      <p:sp>
        <p:nvSpPr>
          <p:cNvPr id="8" name="Chart Placeholder 7"/>
          <p:cNvSpPr>
            <a:spLocks noGrp="1"/>
          </p:cNvSpPr>
          <p:nvPr>
            <p:ph type="chart" sz="quarter" idx="14"/>
          </p:nvPr>
        </p:nvSpPr>
        <p:spPr>
          <a:xfrm>
            <a:off x="914401" y="5240338"/>
            <a:ext cx="7213600" cy="4106862"/>
          </a:xfrm>
        </p:spPr>
        <p:txBody>
          <a:bodyPr/>
          <a:lstStyle/>
          <a:p>
            <a:endParaRPr lang="en-GB"/>
          </a:p>
        </p:txBody>
      </p:sp>
    </p:spTree>
    <p:extLst>
      <p:ext uri="{BB962C8B-B14F-4D97-AF65-F5344CB8AC3E}">
        <p14:creationId xmlns:p14="http://schemas.microsoft.com/office/powerpoint/2010/main" val="26044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0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356100"/>
            <a:ext cx="4508500" cy="45085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3995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3670300"/>
            <a:ext cx="5410200" cy="54102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10680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7" name="Picture Placeholder 6"/>
          <p:cNvSpPr>
            <a:spLocks noGrp="1"/>
          </p:cNvSpPr>
          <p:nvPr>
            <p:ph type="pic" sz="quarter" idx="13"/>
          </p:nvPr>
        </p:nvSpPr>
        <p:spPr>
          <a:xfrm>
            <a:off x="6381750" y="3670300"/>
            <a:ext cx="5524500" cy="4508500"/>
          </a:xfrm>
          <a:custGeom>
            <a:avLst/>
            <a:gdLst>
              <a:gd name="connsiteX0" fmla="*/ 0 w 5524500"/>
              <a:gd name="connsiteY0" fmla="*/ 0 h 4508500"/>
              <a:gd name="connsiteX1" fmla="*/ 5524500 w 5524500"/>
              <a:gd name="connsiteY1" fmla="*/ 0 h 4508500"/>
              <a:gd name="connsiteX2" fmla="*/ 5524500 w 5524500"/>
              <a:gd name="connsiteY2" fmla="*/ 4508500 h 4508500"/>
              <a:gd name="connsiteX3" fmla="*/ 0 w 55245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5524500" h="4508500">
                <a:moveTo>
                  <a:pt x="0" y="0"/>
                </a:moveTo>
                <a:lnTo>
                  <a:pt x="5524500" y="0"/>
                </a:lnTo>
                <a:lnTo>
                  <a:pt x="5524500" y="4508500"/>
                </a:lnTo>
                <a:lnTo>
                  <a:pt x="0" y="4508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526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9122228"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4"/>
          </p:nvPr>
        </p:nvSpPr>
        <p:spPr>
          <a:xfrm>
            <a:off x="13113657"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5"/>
          </p:nvPr>
        </p:nvSpPr>
        <p:spPr>
          <a:xfrm>
            <a:off x="9122228"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6"/>
          </p:nvPr>
        </p:nvSpPr>
        <p:spPr>
          <a:xfrm>
            <a:off x="13113657"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40393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7785100"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7785100"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06221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130471"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6130471"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6" name="Picture Placeholder 5"/>
          <p:cNvSpPr>
            <a:spLocks noGrp="1"/>
          </p:cNvSpPr>
          <p:nvPr>
            <p:ph type="pic" sz="quarter" idx="15"/>
          </p:nvPr>
        </p:nvSpPr>
        <p:spPr>
          <a:xfrm>
            <a:off x="9459263"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8" name="Picture Placeholder 7"/>
          <p:cNvSpPr>
            <a:spLocks noGrp="1"/>
          </p:cNvSpPr>
          <p:nvPr>
            <p:ph type="pic" sz="quarter" idx="16"/>
          </p:nvPr>
        </p:nvSpPr>
        <p:spPr>
          <a:xfrm>
            <a:off x="9459263"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1518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427934"/>
            <a:ext cx="18288000" cy="3055916"/>
          </a:xfrm>
          <a:solidFill>
            <a:schemeClr val="bg1">
              <a:lumMod val="95000"/>
            </a:schemeClr>
          </a:solidFill>
        </p:spPr>
        <p:txBody>
          <a:bodyPr/>
          <a:lstStyle/>
          <a:p>
            <a:endParaRPr lang="en-GB"/>
          </a:p>
        </p:txBody>
      </p:sp>
      <p:sp>
        <p:nvSpPr>
          <p:cNvPr id="4" name="Rectangle 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8" name="Rectangle 7"/>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1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4497872" y="3928716"/>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4"/>
          </p:nvPr>
        </p:nvSpPr>
        <p:spPr>
          <a:xfrm>
            <a:off x="8197481"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5"/>
          </p:nvPr>
        </p:nvSpPr>
        <p:spPr>
          <a:xfrm>
            <a:off x="11956680"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6586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5242143" cy="23241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6778171" y="0"/>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2" name="Picture Placeholder 11"/>
          <p:cNvSpPr>
            <a:spLocks noGrp="1"/>
          </p:cNvSpPr>
          <p:nvPr>
            <p:ph type="pic" sz="quarter" idx="14"/>
          </p:nvPr>
        </p:nvSpPr>
        <p:spPr>
          <a:xfrm>
            <a:off x="10669590"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5" name="Picture Placeholder 14"/>
          <p:cNvSpPr>
            <a:spLocks noGrp="1"/>
          </p:cNvSpPr>
          <p:nvPr>
            <p:ph type="pic" sz="quarter" idx="15"/>
          </p:nvPr>
        </p:nvSpPr>
        <p:spPr>
          <a:xfrm>
            <a:off x="14561009"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Tree>
    <p:extLst>
      <p:ext uri="{BB962C8B-B14F-4D97-AF65-F5344CB8AC3E}">
        <p14:creationId xmlns:p14="http://schemas.microsoft.com/office/powerpoint/2010/main" val="124936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599" y="3327400"/>
            <a:ext cx="5600700" cy="5016500"/>
          </a:xfrm>
          <a:custGeom>
            <a:avLst/>
            <a:gdLst>
              <a:gd name="connsiteX0" fmla="*/ 0 w 5600700"/>
              <a:gd name="connsiteY0" fmla="*/ 0 h 5016500"/>
              <a:gd name="connsiteX1" fmla="*/ 5600700 w 5600700"/>
              <a:gd name="connsiteY1" fmla="*/ 0 h 5016500"/>
              <a:gd name="connsiteX2" fmla="*/ 5600700 w 5600700"/>
              <a:gd name="connsiteY2" fmla="*/ 5016500 h 5016500"/>
              <a:gd name="connsiteX3" fmla="*/ 0 w 5600700"/>
              <a:gd name="connsiteY3" fmla="*/ 5016500 h 5016500"/>
            </a:gdLst>
            <a:ahLst/>
            <a:cxnLst>
              <a:cxn ang="0">
                <a:pos x="connsiteX0" y="connsiteY0"/>
              </a:cxn>
              <a:cxn ang="0">
                <a:pos x="connsiteX1" y="connsiteY1"/>
              </a:cxn>
              <a:cxn ang="0">
                <a:pos x="connsiteX2" y="connsiteY2"/>
              </a:cxn>
              <a:cxn ang="0">
                <a:pos x="connsiteX3" y="connsiteY3"/>
              </a:cxn>
            </a:cxnLst>
            <a:rect l="l" t="t" r="r" b="b"/>
            <a:pathLst>
              <a:path w="5600700" h="5016500">
                <a:moveTo>
                  <a:pt x="0" y="0"/>
                </a:moveTo>
                <a:lnTo>
                  <a:pt x="5600700" y="0"/>
                </a:lnTo>
                <a:lnTo>
                  <a:pt x="5600700" y="5016500"/>
                </a:lnTo>
                <a:lnTo>
                  <a:pt x="0" y="5016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2628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3"/>
          </p:nvPr>
        </p:nvSpPr>
        <p:spPr>
          <a:xfrm>
            <a:off x="0"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9143998"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9543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3" name="Picture Placeholder 2"/>
          <p:cNvSpPr>
            <a:spLocks noGrp="1"/>
          </p:cNvSpPr>
          <p:nvPr>
            <p:ph type="pic" sz="quarter" idx="13"/>
          </p:nvPr>
        </p:nvSpPr>
        <p:spPr>
          <a:xfrm>
            <a:off x="0" y="1"/>
            <a:ext cx="18288000" cy="6325644"/>
          </a:xfrm>
          <a:solidFill>
            <a:schemeClr val="bg1">
              <a:lumMod val="95000"/>
            </a:schemeClr>
          </a:solidFill>
        </p:spPr>
        <p:txBody>
          <a:bodyPr/>
          <a:lstStyle/>
          <a:p>
            <a:endParaRPr lang="en-GB"/>
          </a:p>
        </p:txBody>
      </p:sp>
    </p:spTree>
    <p:custDataLst>
      <p:tags r:id="rId1"/>
    </p:custDataLst>
    <p:extLst>
      <p:ext uri="{BB962C8B-B14F-4D97-AF65-F5344CB8AC3E}">
        <p14:creationId xmlns:p14="http://schemas.microsoft.com/office/powerpoint/2010/main" val="277545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7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5" name="Picture Placeholder 4"/>
          <p:cNvSpPr>
            <a:spLocks noGrp="1"/>
          </p:cNvSpPr>
          <p:nvPr>
            <p:ph type="pic" sz="quarter" idx="13"/>
          </p:nvPr>
        </p:nvSpPr>
        <p:spPr>
          <a:xfrm>
            <a:off x="7504351" y="4934857"/>
            <a:ext cx="9412049" cy="5352143"/>
          </a:xfrm>
          <a:custGeom>
            <a:avLst/>
            <a:gdLst>
              <a:gd name="connsiteX0" fmla="*/ 0 w 10783648"/>
              <a:gd name="connsiteY0" fmla="*/ 0 h 5961743"/>
              <a:gd name="connsiteX1" fmla="*/ 10783648 w 10783648"/>
              <a:gd name="connsiteY1" fmla="*/ 0 h 5961743"/>
              <a:gd name="connsiteX2" fmla="*/ 10783648 w 10783648"/>
              <a:gd name="connsiteY2" fmla="*/ 5961743 h 5961743"/>
              <a:gd name="connsiteX3" fmla="*/ 0 w 10783648"/>
              <a:gd name="connsiteY3" fmla="*/ 5961743 h 5961743"/>
            </a:gdLst>
            <a:ahLst/>
            <a:cxnLst>
              <a:cxn ang="0">
                <a:pos x="connsiteX0" y="connsiteY0"/>
              </a:cxn>
              <a:cxn ang="0">
                <a:pos x="connsiteX1" y="connsiteY1"/>
              </a:cxn>
              <a:cxn ang="0">
                <a:pos x="connsiteX2" y="connsiteY2"/>
              </a:cxn>
              <a:cxn ang="0">
                <a:pos x="connsiteX3" y="connsiteY3"/>
              </a:cxn>
            </a:cxnLst>
            <a:rect l="l" t="t" r="r" b="b"/>
            <a:pathLst>
              <a:path w="10783648" h="5961743">
                <a:moveTo>
                  <a:pt x="0" y="0"/>
                </a:moveTo>
                <a:lnTo>
                  <a:pt x="10783648" y="0"/>
                </a:lnTo>
                <a:lnTo>
                  <a:pt x="10783648" y="5961743"/>
                </a:lnTo>
                <a:lnTo>
                  <a:pt x="0" y="5961743"/>
                </a:lnTo>
                <a:close/>
              </a:path>
            </a:pathLst>
          </a:custGeom>
          <a:solidFill>
            <a:schemeClr val="bg1">
              <a:lumMod val="95000"/>
            </a:schemeClr>
          </a:solidFill>
        </p:spPr>
        <p:txBody>
          <a:bodyPr wrap="square">
            <a:noAutofit/>
          </a:bodyPr>
          <a:lstStyle/>
          <a:p>
            <a:endParaRPr lang="en-GB"/>
          </a:p>
        </p:txBody>
      </p:sp>
    </p:spTree>
    <p:custDataLst>
      <p:tags r:id="rId1"/>
    </p:custDataLst>
    <p:extLst>
      <p:ext uri="{BB962C8B-B14F-4D97-AF65-F5344CB8AC3E}">
        <p14:creationId xmlns:p14="http://schemas.microsoft.com/office/powerpoint/2010/main" val="301140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4505140" y="2104371"/>
            <a:ext cx="3782859" cy="3419607"/>
          </a:xfrm>
          <a:solidFill>
            <a:schemeClr val="bg1">
              <a:lumMod val="95000"/>
            </a:schemeClr>
          </a:solidFill>
        </p:spPr>
        <p:txBody>
          <a:bodyPr/>
          <a:lstStyle/>
          <a:p>
            <a:endParaRPr lang="en-GB"/>
          </a:p>
        </p:txBody>
      </p:sp>
      <p:sp>
        <p:nvSpPr>
          <p:cNvPr id="5" name="Picture Placeholder 2"/>
          <p:cNvSpPr>
            <a:spLocks noGrp="1"/>
          </p:cNvSpPr>
          <p:nvPr>
            <p:ph type="pic" sz="quarter" idx="14"/>
          </p:nvPr>
        </p:nvSpPr>
        <p:spPr>
          <a:xfrm>
            <a:off x="10534391" y="2104371"/>
            <a:ext cx="3782859" cy="3419607"/>
          </a:xfrm>
          <a:solidFill>
            <a:schemeClr val="bg1">
              <a:lumMod val="95000"/>
            </a:schemeClr>
          </a:solidFill>
        </p:spPr>
        <p:txBody>
          <a:bodyPr/>
          <a:lstStyle/>
          <a:p>
            <a:endParaRPr lang="en-GB"/>
          </a:p>
        </p:txBody>
      </p:sp>
      <p:sp>
        <p:nvSpPr>
          <p:cNvPr id="7" name="Picture Placeholder 2"/>
          <p:cNvSpPr>
            <a:spLocks noGrp="1"/>
          </p:cNvSpPr>
          <p:nvPr>
            <p:ph type="pic" sz="quarter" idx="15"/>
          </p:nvPr>
        </p:nvSpPr>
        <p:spPr>
          <a:xfrm>
            <a:off x="6563642" y="2104371"/>
            <a:ext cx="3782859" cy="3419607"/>
          </a:xfrm>
          <a:solidFill>
            <a:schemeClr val="bg1">
              <a:lumMod val="95000"/>
            </a:schemeClr>
          </a:solidFill>
        </p:spPr>
        <p:txBody>
          <a:bodyPr/>
          <a:lstStyle/>
          <a:p>
            <a:endParaRPr lang="en-GB"/>
          </a:p>
        </p:txBody>
      </p:sp>
    </p:spTree>
    <p:extLst>
      <p:ext uri="{BB962C8B-B14F-4D97-AF65-F5344CB8AC3E}">
        <p14:creationId xmlns:p14="http://schemas.microsoft.com/office/powerpoint/2010/main" val="283236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 y="1"/>
            <a:ext cx="8029184" cy="5523978"/>
          </a:xfrm>
          <a:solidFill>
            <a:schemeClr val="bg1">
              <a:lumMod val="95000"/>
            </a:schemeClr>
          </a:solidFill>
        </p:spPr>
        <p:txBody>
          <a:bodyPr/>
          <a:lstStyle/>
          <a:p>
            <a:endParaRPr lang="en-GB"/>
          </a:p>
        </p:txBody>
      </p:sp>
    </p:spTree>
    <p:extLst>
      <p:ext uri="{BB962C8B-B14F-4D97-AF65-F5344CB8AC3E}">
        <p14:creationId xmlns:p14="http://schemas.microsoft.com/office/powerpoint/2010/main" val="65267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66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7772400" cy="7006772"/>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245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8" name="Picture Placeholder 7"/>
          <p:cNvSpPr>
            <a:spLocks noGrp="1"/>
          </p:cNvSpPr>
          <p:nvPr>
            <p:ph type="pic" sz="quarter" idx="13"/>
          </p:nvPr>
        </p:nvSpPr>
        <p:spPr>
          <a:xfrm>
            <a:off x="40005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7785100" y="3755569"/>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115697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64548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8432801" y="1943100"/>
            <a:ext cx="8483600"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152900"/>
            <a:ext cx="4864100" cy="4191000"/>
          </a:xfrm>
          <a:custGeom>
            <a:avLst/>
            <a:gdLst>
              <a:gd name="connsiteX0" fmla="*/ 0 w 4864100"/>
              <a:gd name="connsiteY0" fmla="*/ 0 h 4191000"/>
              <a:gd name="connsiteX1" fmla="*/ 4864100 w 4864100"/>
              <a:gd name="connsiteY1" fmla="*/ 0 h 4191000"/>
              <a:gd name="connsiteX2" fmla="*/ 4864100 w 4864100"/>
              <a:gd name="connsiteY2" fmla="*/ 4191000 h 4191000"/>
              <a:gd name="connsiteX3" fmla="*/ 0 w 48641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864100" h="4191000">
                <a:moveTo>
                  <a:pt x="0" y="0"/>
                </a:moveTo>
                <a:lnTo>
                  <a:pt x="4864100" y="0"/>
                </a:lnTo>
                <a:lnTo>
                  <a:pt x="4864100" y="4191000"/>
                </a:lnTo>
                <a:lnTo>
                  <a:pt x="0" y="4191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28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099"/>
            <a:ext cx="6231699" cy="418193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0" y="0"/>
            <a:ext cx="10014857" cy="3512456"/>
          </a:xfrm>
          <a:custGeom>
            <a:avLst/>
            <a:gdLst>
              <a:gd name="connsiteX0" fmla="*/ 0 w 10014857"/>
              <a:gd name="connsiteY0" fmla="*/ 0 h 3512456"/>
              <a:gd name="connsiteX1" fmla="*/ 10014857 w 10014857"/>
              <a:gd name="connsiteY1" fmla="*/ 0 h 3512456"/>
              <a:gd name="connsiteX2" fmla="*/ 10014857 w 10014857"/>
              <a:gd name="connsiteY2" fmla="*/ 3512456 h 3512456"/>
              <a:gd name="connsiteX3" fmla="*/ 0 w 10014857"/>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10014857" h="3512456">
                <a:moveTo>
                  <a:pt x="0" y="0"/>
                </a:moveTo>
                <a:lnTo>
                  <a:pt x="10014857" y="0"/>
                </a:lnTo>
                <a:lnTo>
                  <a:pt x="10014857" y="3512456"/>
                </a:lnTo>
                <a:lnTo>
                  <a:pt x="0" y="35124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07114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653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099"/>
            <a:ext cx="4938713" cy="2890157"/>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8130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1"/>
            <a:ext cx="8708571"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100"/>
            <a:ext cx="4938713" cy="2817586"/>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5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6964471"/>
          </a:xfrm>
          <a:solidFill>
            <a:schemeClr val="bg1">
              <a:lumMod val="95000"/>
              <a:alpha val="76000"/>
            </a:schemeClr>
          </a:solidFill>
        </p:spPr>
        <p:txBody>
          <a:bodyPr/>
          <a:lstStyle/>
          <a:p>
            <a:endParaRPr lang="en-GB"/>
          </a:p>
        </p:txBody>
      </p:sp>
    </p:spTree>
    <p:extLst>
      <p:ext uri="{BB962C8B-B14F-4D97-AF65-F5344CB8AC3E}">
        <p14:creationId xmlns:p14="http://schemas.microsoft.com/office/powerpoint/2010/main" val="131036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7000"/>
            </a:schemeClr>
          </a:solidFill>
        </p:spPr>
        <p:txBody>
          <a:bodyPr anchor="ctr"/>
          <a:lstStyle/>
          <a:p>
            <a:endParaRPr lang="en-GB"/>
          </a:p>
        </p:txBody>
      </p:sp>
    </p:spTree>
    <p:extLst>
      <p:ext uri="{BB962C8B-B14F-4D97-AF65-F5344CB8AC3E}">
        <p14:creationId xmlns:p14="http://schemas.microsoft.com/office/powerpoint/2010/main" val="174234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6000"/>
            </a:schemeClr>
          </a:solidFill>
        </p:spPr>
        <p:txBody>
          <a:bodyPr/>
          <a:lstStyle/>
          <a:p>
            <a:endParaRPr lang="en-GB"/>
          </a:p>
        </p:txBody>
      </p:sp>
      <p:sp>
        <p:nvSpPr>
          <p:cNvPr id="4"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bg1"/>
                </a:solidFill>
                <a:latin typeface="+mj-lt"/>
              </a:defRPr>
            </a:lvl1pPr>
          </a:lstStyle>
          <a:p>
            <a:pPr lvl="0"/>
            <a:endParaRPr lang="en-GB"/>
          </a:p>
        </p:txBody>
      </p:sp>
    </p:spTree>
    <p:extLst>
      <p:ext uri="{BB962C8B-B14F-4D97-AF65-F5344CB8AC3E}">
        <p14:creationId xmlns:p14="http://schemas.microsoft.com/office/powerpoint/2010/main" val="1157029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67340" y="0"/>
            <a:ext cx="15120660" cy="8505371"/>
          </a:xfrm>
          <a:solidFill>
            <a:schemeClr val="bg1">
              <a:lumMod val="95000"/>
            </a:schemeClr>
          </a:solidFill>
        </p:spPr>
        <p:txBody>
          <a:bodyPr/>
          <a:lstStyle/>
          <a:p>
            <a:endParaRPr lang="en-GB"/>
          </a:p>
        </p:txBody>
      </p:sp>
    </p:spTree>
    <p:extLst>
      <p:ext uri="{BB962C8B-B14F-4D97-AF65-F5344CB8AC3E}">
        <p14:creationId xmlns:p14="http://schemas.microsoft.com/office/powerpoint/2010/main" val="3650322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62971" cy="10287000"/>
          </a:xfrm>
          <a:solidFill>
            <a:schemeClr val="bg1">
              <a:lumMod val="95000"/>
              <a:alpha val="76000"/>
            </a:schemeClr>
          </a:solidFill>
        </p:spPr>
        <p:txBody>
          <a:bodyPr/>
          <a:lstStyle>
            <a:lvl1pPr algn="r">
              <a:defRPr/>
            </a:lvl1pPr>
          </a:lstStyle>
          <a:p>
            <a:endParaRPr lang="en-GB"/>
          </a:p>
        </p:txBody>
      </p:sp>
    </p:spTree>
    <p:extLst>
      <p:ext uri="{BB962C8B-B14F-4D97-AF65-F5344CB8AC3E}">
        <p14:creationId xmlns:p14="http://schemas.microsoft.com/office/powerpoint/2010/main" val="31377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1"/>
          </p:nvPr>
        </p:nvSpPr>
        <p:spPr>
          <a:xfrm>
            <a:off x="130302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4" name="Picture Placeholder 23"/>
          <p:cNvSpPr>
            <a:spLocks noGrp="1"/>
          </p:cNvSpPr>
          <p:nvPr>
            <p:ph type="pic" sz="quarter" idx="12"/>
          </p:nvPr>
        </p:nvSpPr>
        <p:spPr>
          <a:xfrm>
            <a:off x="130302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3"/>
          </p:nvPr>
        </p:nvSpPr>
        <p:spPr>
          <a:xfrm>
            <a:off x="91440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5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08422" y="3661231"/>
            <a:ext cx="4332669" cy="3249502"/>
          </a:xfrm>
          <a:custGeom>
            <a:avLst/>
            <a:gdLst>
              <a:gd name="connsiteX0" fmla="*/ 0 w 4332669"/>
              <a:gd name="connsiteY0" fmla="*/ 0 h 3249502"/>
              <a:gd name="connsiteX1" fmla="*/ 4332669 w 4332669"/>
              <a:gd name="connsiteY1" fmla="*/ 0 h 3249502"/>
              <a:gd name="connsiteX2" fmla="*/ 4332669 w 4332669"/>
              <a:gd name="connsiteY2" fmla="*/ 3249502 h 3249502"/>
              <a:gd name="connsiteX3" fmla="*/ 0 w 4332669"/>
              <a:gd name="connsiteY3" fmla="*/ 3249502 h 3249502"/>
            </a:gdLst>
            <a:ahLst/>
            <a:cxnLst>
              <a:cxn ang="0">
                <a:pos x="connsiteX0" y="connsiteY0"/>
              </a:cxn>
              <a:cxn ang="0">
                <a:pos x="connsiteX1" y="connsiteY1"/>
              </a:cxn>
              <a:cxn ang="0">
                <a:pos x="connsiteX2" y="connsiteY2"/>
              </a:cxn>
              <a:cxn ang="0">
                <a:pos x="connsiteX3" y="connsiteY3"/>
              </a:cxn>
            </a:cxnLst>
            <a:rect l="l" t="t" r="r" b="b"/>
            <a:pathLst>
              <a:path w="4332669" h="3249502">
                <a:moveTo>
                  <a:pt x="0" y="0"/>
                </a:moveTo>
                <a:lnTo>
                  <a:pt x="4332669" y="0"/>
                </a:lnTo>
                <a:lnTo>
                  <a:pt x="4332669" y="3249502"/>
                </a:lnTo>
                <a:lnTo>
                  <a:pt x="0" y="3249502"/>
                </a:lnTo>
                <a:close/>
              </a:path>
            </a:pathLst>
          </a:custGeom>
          <a:solidFill>
            <a:schemeClr val="bg1">
              <a:lumMod val="95000"/>
            </a:schemeClr>
          </a:solidFill>
        </p:spPr>
        <p:txBody>
          <a:bodyPr wrap="square">
            <a:noAutofit/>
          </a:bodyPr>
          <a:lstStyle/>
          <a:p>
            <a:endParaRPr lang="en-GB"/>
          </a:p>
        </p:txBody>
      </p:sp>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63036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131923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547688"/>
            <a:ext cx="155448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738438"/>
            <a:ext cx="155448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9534526"/>
            <a:ext cx="4000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4E7276-81DD-48A1-9A1E-7007460BE63D}" type="datetimeFigureOut">
              <a:rPr lang="en-GB" smtClean="0"/>
              <a:t>16/03/2022</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0005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983662-3F1D-4962-9266-64681CCE409A}" type="slidenum">
              <a:rPr lang="en-GB" smtClean="0"/>
              <a:t>‹#›</a:t>
            </a:fld>
            <a:endParaRPr lang="en-GB"/>
          </a:p>
        </p:txBody>
      </p:sp>
      <p:sp>
        <p:nvSpPr>
          <p:cNvPr id="9" name="Rectangle 8">
            <a:extLst>
              <a:ext uri="{FF2B5EF4-FFF2-40B4-BE49-F238E27FC236}">
                <a16:creationId xmlns:a16="http://schemas.microsoft.com/office/drawing/2014/main" id="{BF06D27B-13B7-4DC1-932A-E27462A59065}"/>
              </a:ext>
            </a:extLst>
          </p:cNvPr>
          <p:cNvSpPr/>
          <p:nvPr userDrawn="1"/>
        </p:nvSpPr>
        <p:spPr>
          <a:xfrm>
            <a:off x="0" y="-1"/>
            <a:ext cx="18288000" cy="182880"/>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71"/>
    </p:custDataLst>
    <p:extLst>
      <p:ext uri="{BB962C8B-B14F-4D97-AF65-F5344CB8AC3E}">
        <p14:creationId xmlns:p14="http://schemas.microsoft.com/office/powerpoint/2010/main" val="949457634"/>
      </p:ext>
    </p:extLst>
  </p:cSld>
  <p:clrMap bg1="lt1" tx1="dk1" bg2="lt2" tx2="dk2" accent1="accent1" accent2="accent2" accent3="accent3" accent4="accent4" accent5="accent5" accent6="accent6" hlink="hlink" folHlink="folHlink"/>
  <p:sldLayoutIdLst>
    <p:sldLayoutId id="2147483662" r:id="rId1"/>
    <p:sldLayoutId id="2147483712" r:id="rId2"/>
    <p:sldLayoutId id="2147483711" r:id="rId3"/>
    <p:sldLayoutId id="2147483710" r:id="rId4"/>
    <p:sldLayoutId id="2147483697" r:id="rId5"/>
    <p:sldLayoutId id="2147483676" r:id="rId6"/>
    <p:sldLayoutId id="2147483722" r:id="rId7"/>
    <p:sldLayoutId id="2147483675" r:id="rId8"/>
    <p:sldLayoutId id="2147483690" r:id="rId9"/>
    <p:sldLayoutId id="2147483709" r:id="rId10"/>
    <p:sldLayoutId id="2147483691" r:id="rId11"/>
    <p:sldLayoutId id="2147483668" r:id="rId12"/>
    <p:sldLayoutId id="2147483669" r:id="rId13"/>
    <p:sldLayoutId id="2147483729" r:id="rId14"/>
    <p:sldLayoutId id="2147483728" r:id="rId15"/>
    <p:sldLayoutId id="2147483725" r:id="rId16"/>
    <p:sldLayoutId id="2147483724" r:id="rId17"/>
    <p:sldLayoutId id="2147483718" r:id="rId18"/>
    <p:sldLayoutId id="2147483713" r:id="rId19"/>
    <p:sldLayoutId id="2147483705" r:id="rId20"/>
    <p:sldLayoutId id="2147483694" r:id="rId21"/>
    <p:sldLayoutId id="2147483688" r:id="rId22"/>
    <p:sldLayoutId id="2147483689" r:id="rId23"/>
    <p:sldLayoutId id="2147483687" r:id="rId24"/>
    <p:sldLayoutId id="2147483685" r:id="rId25"/>
    <p:sldLayoutId id="2147483677" r:id="rId26"/>
    <p:sldLayoutId id="2147483672" r:id="rId27"/>
    <p:sldLayoutId id="2147483673" r:id="rId28"/>
    <p:sldLayoutId id="2147483671" r:id="rId29"/>
    <p:sldLayoutId id="2147483727" r:id="rId30"/>
    <p:sldLayoutId id="2147483693" r:id="rId31"/>
    <p:sldLayoutId id="2147483686" r:id="rId32"/>
    <p:sldLayoutId id="2147483674" r:id="rId33"/>
    <p:sldLayoutId id="2147483670" r:id="rId34"/>
    <p:sldLayoutId id="2147483692" r:id="rId35"/>
    <p:sldLayoutId id="2147483667" r:id="rId36"/>
    <p:sldLayoutId id="2147483666" r:id="rId37"/>
    <p:sldLayoutId id="2147483680" r:id="rId38"/>
    <p:sldLayoutId id="2147483732" r:id="rId39"/>
    <p:sldLayoutId id="2147483682" r:id="rId40"/>
    <p:sldLayoutId id="2147483681" r:id="rId41"/>
    <p:sldLayoutId id="2147483730" r:id="rId42"/>
    <p:sldLayoutId id="2147483719" r:id="rId43"/>
    <p:sldLayoutId id="2147483716" r:id="rId44"/>
    <p:sldLayoutId id="2147483717" r:id="rId45"/>
    <p:sldLayoutId id="2147483715" r:id="rId46"/>
    <p:sldLayoutId id="2147483708" r:id="rId47"/>
    <p:sldLayoutId id="2147483703" r:id="rId48"/>
    <p:sldLayoutId id="2147483704" r:id="rId49"/>
    <p:sldLayoutId id="2147483702" r:id="rId50"/>
    <p:sldLayoutId id="2147483700" r:id="rId51"/>
    <p:sldLayoutId id="2147483698" r:id="rId52"/>
    <p:sldLayoutId id="2147483696" r:id="rId53"/>
    <p:sldLayoutId id="2147483683" r:id="rId54"/>
    <p:sldLayoutId id="2147483720" r:id="rId55"/>
    <p:sldLayoutId id="2147483721" r:id="rId56"/>
    <p:sldLayoutId id="2147483684" r:id="rId57"/>
    <p:sldLayoutId id="2147483706" r:id="rId58"/>
    <p:sldLayoutId id="2147483726" r:id="rId59"/>
    <p:sldLayoutId id="2147483701" r:id="rId60"/>
    <p:sldLayoutId id="2147483714" r:id="rId61"/>
    <p:sldLayoutId id="2147483699" r:id="rId62"/>
    <p:sldLayoutId id="2147483679" r:id="rId63"/>
    <p:sldLayoutId id="2147483707" r:id="rId64"/>
    <p:sldLayoutId id="2147483661" r:id="rId65"/>
    <p:sldLayoutId id="2147483663" r:id="rId66"/>
    <p:sldLayoutId id="2147483723" r:id="rId67"/>
    <p:sldLayoutId id="2147483695" r:id="rId68"/>
    <p:sldLayoutId id="2147483678" r:id="rId6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1296" userDrawn="1">
          <p15:clr>
            <a:srgbClr val="F26B43"/>
          </p15:clr>
        </p15:guide>
        <p15:guide id="3" pos="864" userDrawn="1">
          <p15:clr>
            <a:srgbClr val="F26B43"/>
          </p15:clr>
        </p15:guide>
        <p15:guide id="4" orient="horz" pos="1224" userDrawn="1">
          <p15:clr>
            <a:srgbClr val="F26B43"/>
          </p15:clr>
        </p15:guide>
        <p15:guide id="5" pos="10656" userDrawn="1">
          <p15:clr>
            <a:srgbClr val="F26B43"/>
          </p15:clr>
        </p15:guide>
        <p15:guide id="6" orient="horz" pos="5256" userDrawn="1">
          <p15:clr>
            <a:srgbClr val="F26B43"/>
          </p15:clr>
        </p15:guide>
        <p15:guide id="7" orient="horz" pos="816" userDrawn="1">
          <p15:clr>
            <a:srgbClr val="F26B43"/>
          </p15:clr>
        </p15:guide>
        <p15:guide id="8" pos="10224" userDrawn="1">
          <p15:clr>
            <a:srgbClr val="F26B43"/>
          </p15:clr>
        </p15:guide>
        <p15:guide id="9"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4.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6.xml"/><Relationship Id="rId1" Type="http://schemas.openxmlformats.org/officeDocument/2006/relationships/tags" Target="../tags/tag8.xml"/><Relationship Id="rId5" Type="http://schemas.microsoft.com/office/2007/relationships/hdphoto" Target="../media/hdphoto2.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371600" y="3379853"/>
            <a:ext cx="4938713" cy="1016000"/>
          </a:xfrm>
        </p:spPr>
        <p:txBody>
          <a:bodyPr/>
          <a:lstStyle/>
          <a:p>
            <a:r>
              <a:rPr lang="en-US" dirty="0">
                <a:solidFill>
                  <a:srgbClr val="231F20"/>
                </a:solidFill>
                <a:latin typeface="Franklin Gothic Demi" panose="020B0703020102020204" pitchFamily="34" charset="0"/>
              </a:rPr>
              <a:t>WHAT?</a:t>
            </a:r>
            <a:endParaRPr lang="en-GB" dirty="0">
              <a:solidFill>
                <a:srgbClr val="231F20"/>
              </a:solidFill>
              <a:latin typeface="Franklin Gothic Demi" panose="020B0703020102020204" pitchFamily="34" charset="0"/>
            </a:endParaRPr>
          </a:p>
        </p:txBody>
      </p:sp>
      <p:sp>
        <p:nvSpPr>
          <p:cNvPr id="22" name="TextBox 21"/>
          <p:cNvSpPr txBox="1"/>
          <p:nvPr/>
        </p:nvSpPr>
        <p:spPr>
          <a:xfrm>
            <a:off x="1371600" y="4448046"/>
            <a:ext cx="9620451" cy="3287054"/>
          </a:xfrm>
          <a:prstGeom prst="rect">
            <a:avLst/>
          </a:prstGeom>
          <a:noFill/>
        </p:spPr>
        <p:txBody>
          <a:bodyPr wrap="square" rtlCol="0">
            <a:spAutoFit/>
          </a:bodyPr>
          <a:lstStyle/>
          <a:p>
            <a:r>
              <a:rPr lang="en-US" sz="3200" dirty="0">
                <a:solidFill>
                  <a:srgbClr val="60BB46"/>
                </a:solidFill>
                <a:latin typeface="Franklin Gothic Demi" panose="020B0703020102020204" pitchFamily="34" charset="0"/>
              </a:rPr>
              <a:t>With advanced framing, window and door openings:</a:t>
            </a:r>
            <a:endParaRPr lang="en-US" sz="2400" dirty="0">
              <a:solidFill>
                <a:srgbClr val="231F20"/>
              </a:solidFill>
              <a:latin typeface="Franklin Gothic Demi" panose="020B0703020102020204" pitchFamily="34" charset="0"/>
            </a:endParaRP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Should have no more than one pair of king studs, one pair of jack studs, and the minimum number of cripple studs needed to maintain on-center spacing of studs</a:t>
            </a: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Uses less material, reduces thermal bridging and allows more space for insulation</a:t>
            </a:r>
          </a:p>
        </p:txBody>
      </p:sp>
      <p:pic>
        <p:nvPicPr>
          <p:cNvPr id="4" name="Picture Placeholder 3">
            <a:extLst>
              <a:ext uri="{FF2B5EF4-FFF2-40B4-BE49-F238E27FC236}">
                <a16:creationId xmlns:a16="http://schemas.microsoft.com/office/drawing/2014/main" id="{5306EF78-5C4B-46E8-9608-682D0D982EA5}"/>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4143" r="4143"/>
          <a:stretch/>
        </p:blipFill>
        <p:spPr>
          <a:xfrm>
            <a:off x="11977689" y="3330341"/>
            <a:ext cx="5019511" cy="6667901"/>
          </a:xfrm>
        </p:spPr>
      </p:pic>
      <p:sp>
        <p:nvSpPr>
          <p:cNvPr id="5" name="Rectangle 4">
            <a:extLst>
              <a:ext uri="{FF2B5EF4-FFF2-40B4-BE49-F238E27FC236}">
                <a16:creationId xmlns:a16="http://schemas.microsoft.com/office/drawing/2014/main" id="{663E8C36-E744-44E2-97B7-E502D4040295}"/>
              </a:ext>
            </a:extLst>
          </p:cNvPr>
          <p:cNvSpPr/>
          <p:nvPr/>
        </p:nvSpPr>
        <p:spPr>
          <a:xfrm>
            <a:off x="1371600" y="8328258"/>
            <a:ext cx="4086744" cy="128300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642CE2-39DE-4B53-B729-EBA17E0746D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51808" y="8412881"/>
            <a:ext cx="882803" cy="1191785"/>
          </a:xfrm>
          <a:prstGeom prst="rect">
            <a:avLst/>
          </a:prstGeom>
        </p:spPr>
      </p:pic>
      <p:pic>
        <p:nvPicPr>
          <p:cNvPr id="9" name="Picture 8">
            <a:extLst>
              <a:ext uri="{FF2B5EF4-FFF2-40B4-BE49-F238E27FC236}">
                <a16:creationId xmlns:a16="http://schemas.microsoft.com/office/drawing/2014/main" id="{E977B850-E4FB-4D23-8BC9-D65A43B4E16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800879" y="8416071"/>
            <a:ext cx="880533" cy="1188720"/>
          </a:xfrm>
          <a:prstGeom prst="rect">
            <a:avLst/>
          </a:prstGeom>
        </p:spPr>
      </p:pic>
      <p:sp>
        <p:nvSpPr>
          <p:cNvPr id="10" name="Rectangle 9">
            <a:extLst>
              <a:ext uri="{FF2B5EF4-FFF2-40B4-BE49-F238E27FC236}">
                <a16:creationId xmlns:a16="http://schemas.microsoft.com/office/drawing/2014/main" id="{FD6FB255-520D-432F-B2B8-BE5838389013}"/>
              </a:ext>
            </a:extLst>
          </p:cNvPr>
          <p:cNvSpPr/>
          <p:nvPr/>
        </p:nvSpPr>
        <p:spPr>
          <a:xfrm>
            <a:off x="0" y="3379853"/>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035EE0-7544-4A61-9CE6-4119F3D93A7C}"/>
              </a:ext>
            </a:extLst>
          </p:cNvPr>
          <p:cNvSpPr/>
          <p:nvPr/>
        </p:nvSpPr>
        <p:spPr>
          <a:xfrm>
            <a:off x="913742" y="568116"/>
            <a:ext cx="16902619" cy="2339102"/>
          </a:xfrm>
          <a:prstGeom prst="rect">
            <a:avLst/>
          </a:prstGeom>
        </p:spPr>
        <p:txBody>
          <a:bodyPr wrap="square">
            <a:spAutoFit/>
          </a:bodyPr>
          <a:lstStyle/>
          <a:p>
            <a:endParaRPr lang="en-US" sz="1400" dirty="0">
              <a:solidFill>
                <a:srgbClr val="000000"/>
              </a:solidFill>
              <a:latin typeface="Franklin Gothic Demi" panose="020B0703020102020204" pitchFamily="34" charset="0"/>
            </a:endParaRPr>
          </a:p>
          <a:p>
            <a:r>
              <a:rPr lang="en-US" sz="6600" dirty="0">
                <a:latin typeface="Franklin Gothic Heavy" panose="020B0903020102020204" pitchFamily="34" charset="0"/>
              </a:rPr>
              <a:t>FRAMING: BUILDING A WALL: </a:t>
            </a:r>
            <a:r>
              <a:rPr lang="en-US" sz="6600" dirty="0">
                <a:solidFill>
                  <a:srgbClr val="00853D"/>
                </a:solidFill>
                <a:latin typeface="Franklin Gothic Heavy" panose="020B0903020102020204" pitchFamily="34" charset="0"/>
              </a:rPr>
              <a:t>DOOR FRAMING </a:t>
            </a:r>
            <a:r>
              <a:rPr lang="en-US" sz="6600" dirty="0">
                <a:latin typeface="Franklin Gothic Heavy" panose="020B0903020102020204" pitchFamily="34" charset="0"/>
              </a:rPr>
              <a:t>WITH ADVANCED FRAMING</a:t>
            </a:r>
          </a:p>
        </p:txBody>
      </p:sp>
      <p:pic>
        <p:nvPicPr>
          <p:cNvPr id="3" name="Picture 2">
            <a:extLst>
              <a:ext uri="{FF2B5EF4-FFF2-40B4-BE49-F238E27FC236}">
                <a16:creationId xmlns:a16="http://schemas.microsoft.com/office/drawing/2014/main" id="{47A16EEE-E34C-42CC-80F6-0F6816D311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104436" y="8403144"/>
            <a:ext cx="876019" cy="1182626"/>
          </a:xfrm>
          <a:prstGeom prst="rect">
            <a:avLst/>
          </a:prstGeom>
        </p:spPr>
      </p:pic>
    </p:spTree>
    <p:custDataLst>
      <p:tags r:id="rId1"/>
    </p:custDataLst>
    <p:extLst>
      <p:ext uri="{BB962C8B-B14F-4D97-AF65-F5344CB8AC3E}">
        <p14:creationId xmlns:p14="http://schemas.microsoft.com/office/powerpoint/2010/main" val="10317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8077237" y="2674662"/>
            <a:ext cx="6657584" cy="1016000"/>
          </a:xfrm>
        </p:spPr>
        <p:txBody>
          <a:bodyPr/>
          <a:lstStyle/>
          <a:p>
            <a:r>
              <a:rPr lang="en-US" dirty="0">
                <a:solidFill>
                  <a:srgbClr val="231F20"/>
                </a:solidFill>
                <a:latin typeface="Franklin Gothic Demi" panose="020B0703020102020204" pitchFamily="34" charset="0"/>
              </a:rPr>
              <a:t>WHY?</a:t>
            </a:r>
            <a:endParaRPr lang="en-GB" dirty="0">
              <a:solidFill>
                <a:srgbClr val="231F20"/>
              </a:solidFill>
              <a:latin typeface="Franklin Gothic Demi" panose="020B0703020102020204" pitchFamily="34" charset="0"/>
            </a:endParaRPr>
          </a:p>
        </p:txBody>
      </p:sp>
      <p:sp>
        <p:nvSpPr>
          <p:cNvPr id="3" name="TextBox 2"/>
          <p:cNvSpPr txBox="1"/>
          <p:nvPr/>
        </p:nvSpPr>
        <p:spPr>
          <a:xfrm>
            <a:off x="8248851" y="4109596"/>
            <a:ext cx="9269128" cy="4455643"/>
          </a:xfrm>
          <a:prstGeom prst="rect">
            <a:avLst/>
          </a:prstGeom>
          <a:noFill/>
        </p:spPr>
        <p:txBody>
          <a:bodyPr wrap="square" numCol="1" spcCol="365760" rtlCol="0">
            <a:sp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When building stud-framed walls, extra studs are often installed around windows and doors, even when they are not needed to bear structural loads</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Adding more studs than necessary wastes lumber and reduces the wall’s thermal resistance.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Extra lumber blocks cavity space that could be filled with insulation</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Each stud acts as a thermal bridge that can transfer heat between the interior and exterior of the building</a:t>
            </a:r>
            <a:endParaRPr lang="en-US" sz="2400" dirty="0"/>
          </a:p>
        </p:txBody>
      </p:sp>
      <p:pic>
        <p:nvPicPr>
          <p:cNvPr id="6" name="Picture Placeholder 5">
            <a:extLst>
              <a:ext uri="{FF2B5EF4-FFF2-40B4-BE49-F238E27FC236}">
                <a16:creationId xmlns:a16="http://schemas.microsoft.com/office/drawing/2014/main" id="{DDFF5C54-3D8E-410D-AAF2-40CC50BD5E85}"/>
              </a:ext>
            </a:extLst>
          </p:cNvPr>
          <p:cNvPicPr>
            <a:picLocks noGrp="1" noChangeAspect="1"/>
          </p:cNvPicPr>
          <p:nvPr>
            <p:ph type="pic" sz="quarter" idx="13"/>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p:blipFill>
        <p:spPr>
          <a:xfrm>
            <a:off x="1297544" y="2674662"/>
            <a:ext cx="5618205" cy="5938272"/>
          </a:xfrm>
          <a:prstGeom prst="rect">
            <a:avLst/>
          </a:prstGeom>
        </p:spPr>
      </p:pic>
      <p:sp>
        <p:nvSpPr>
          <p:cNvPr id="7" name="Rectangle 6">
            <a:extLst>
              <a:ext uri="{FF2B5EF4-FFF2-40B4-BE49-F238E27FC236}">
                <a16:creationId xmlns:a16="http://schemas.microsoft.com/office/drawing/2014/main" id="{EB56E9E0-36CC-46E9-89FC-F46DA75A0DBC}"/>
              </a:ext>
            </a:extLst>
          </p:cNvPr>
          <p:cNvSpPr/>
          <p:nvPr/>
        </p:nvSpPr>
        <p:spPr>
          <a:xfrm>
            <a:off x="17997714" y="2674662"/>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60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4544950"/>
            <a:ext cx="5885543" cy="3690357"/>
          </a:xfrm>
        </p:spPr>
        <p:txBody>
          <a:bodyPr/>
          <a:lstStyle/>
          <a:p>
            <a:r>
              <a:rPr lang="en-US" dirty="0">
                <a:solidFill>
                  <a:srgbClr val="231F20"/>
                </a:solidFill>
                <a:latin typeface="Franklin Gothic Demi" panose="020B0703020102020204" pitchFamily="34" charset="0"/>
              </a:rPr>
              <a:t>HOW?</a:t>
            </a:r>
            <a:endParaRPr lang="en-GB" dirty="0">
              <a:solidFill>
                <a:srgbClr val="231F20"/>
              </a:solidFill>
              <a:latin typeface="Franklin Gothic Demi" panose="020B0703020102020204" pitchFamily="34" charset="0"/>
            </a:endParaRPr>
          </a:p>
        </p:txBody>
      </p:sp>
      <p:sp>
        <p:nvSpPr>
          <p:cNvPr id="36" name="TextBox 35"/>
          <p:cNvSpPr txBox="1"/>
          <p:nvPr/>
        </p:nvSpPr>
        <p:spPr>
          <a:xfrm>
            <a:off x="2598821" y="1192748"/>
            <a:ext cx="14062691" cy="2793650"/>
          </a:xfrm>
          <a:prstGeom prst="rect">
            <a:avLst/>
          </a:prstGeom>
          <a:noFill/>
        </p:spPr>
        <p:txBody>
          <a:bodyPr wrap="square" numCol="1" spcCol="274320" rtlCol="0">
            <a:sp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Limit framing to necessary structural requirements for each door opening</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Maximum of one pair of king studs per window opening</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Maximum of one pair of jack studs per window opening to support the header and window sill</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Install additional jack studs only as needed for structural support and cripple studs only as needed to maintain on-center spacing of studs</a:t>
            </a:r>
            <a:endParaRPr lang="en-US" sz="2400" dirty="0"/>
          </a:p>
        </p:txBody>
      </p:sp>
      <p:pic>
        <p:nvPicPr>
          <p:cNvPr id="6" name="Picture Placeholder 5">
            <a:extLst>
              <a:ext uri="{FF2B5EF4-FFF2-40B4-BE49-F238E27FC236}">
                <a16:creationId xmlns:a16="http://schemas.microsoft.com/office/drawing/2014/main" id="{4E3D063E-8B60-4459-9B04-AF9350305586}"/>
              </a:ext>
            </a:extLst>
          </p:cNvPr>
          <p:cNvPicPr>
            <a:picLocks noGrp="1" noChangeAspect="1"/>
          </p:cNvPicPr>
          <p:nvPr>
            <p:ph type="pic" sz="quarter" idx="13"/>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2090" b="12090"/>
          <a:stretch/>
        </p:blipFill>
        <p:spPr>
          <a:xfrm>
            <a:off x="6998096" y="4934857"/>
            <a:ext cx="9412049" cy="5352143"/>
          </a:xfrm>
        </p:spPr>
      </p:pic>
      <p:sp>
        <p:nvSpPr>
          <p:cNvPr id="13" name="Rectangle 12">
            <a:extLst>
              <a:ext uri="{FF2B5EF4-FFF2-40B4-BE49-F238E27FC236}">
                <a16:creationId xmlns:a16="http://schemas.microsoft.com/office/drawing/2014/main" id="{FCB6EBFF-E462-44B3-8430-95CAE02BF031}"/>
              </a:ext>
            </a:extLst>
          </p:cNvPr>
          <p:cNvSpPr/>
          <p:nvPr/>
        </p:nvSpPr>
        <p:spPr>
          <a:xfrm>
            <a:off x="0" y="7304414"/>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21530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E0uE9vQ"/>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LD-2">
      <a:dk1>
        <a:sysClr val="windowText" lastClr="000000"/>
      </a:dk1>
      <a:lt1>
        <a:sysClr val="window" lastClr="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Custom 32">
      <a:majorFont>
        <a:latin typeface="Lato Black"/>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2855</TotalTime>
  <Words>417</Words>
  <Application>Microsoft Office PowerPoint</Application>
  <PresentationFormat>Custom</PresentationFormat>
  <Paragraphs>22</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Wingdings</vt:lpstr>
      <vt:lpstr>Lato Black</vt:lpstr>
      <vt:lpstr>Calibri</vt:lpstr>
      <vt:lpstr>Franklin Gothic Heavy</vt:lpstr>
      <vt:lpstr>Franklin Gothic Demi</vt:lpstr>
      <vt:lpstr>Lato</vt:lpstr>
      <vt:lpstr>Arial</vt:lpstr>
      <vt:lpstr>Franklin Gothic Book</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Brandon Stevens</cp:lastModifiedBy>
  <cp:revision>317</cp:revision>
  <dcterms:created xsi:type="dcterms:W3CDTF">2017-04-03T13:46:27Z</dcterms:created>
  <dcterms:modified xsi:type="dcterms:W3CDTF">2022-03-17T02:55:07Z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