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
      <p:font typeface="Noto Sans Symbols"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93wPk3iBeUP7zHHEPVpsOKWVb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Applied building science involves four different moisture transport means and the effects of that moisture flow:</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Bulk water transfer (rain, snow, or groundwater)</a:t>
            </a:r>
            <a:endParaRPr/>
          </a:p>
          <a:p>
            <a:pPr marL="171450" lvl="0" indent="-171450" algn="l" rtl="0">
              <a:spcBef>
                <a:spcPts val="0"/>
              </a:spcBef>
              <a:spcAft>
                <a:spcPts val="0"/>
              </a:spcAft>
              <a:buClr>
                <a:schemeClr val="dk1"/>
              </a:buClr>
              <a:buSzPts val="1200"/>
              <a:buFont typeface="Arial"/>
              <a:buChar char="•"/>
            </a:pPr>
            <a:r>
              <a:rPr lang="en-US"/>
              <a:t>Capillary movement (capillarity)</a:t>
            </a:r>
            <a:endParaRPr/>
          </a:p>
          <a:p>
            <a:pPr marL="171450" lvl="0" indent="-171450" algn="l" rtl="0">
              <a:spcBef>
                <a:spcPts val="0"/>
              </a:spcBef>
              <a:spcAft>
                <a:spcPts val="0"/>
              </a:spcAft>
              <a:buClr>
                <a:schemeClr val="dk1"/>
              </a:buClr>
              <a:buSzPts val="1200"/>
              <a:buFont typeface="Arial"/>
              <a:buChar char="•"/>
            </a:pPr>
            <a:r>
              <a:rPr lang="en-US"/>
              <a:t>Air-carried moisture</a:t>
            </a:r>
            <a:endParaRPr/>
          </a:p>
          <a:p>
            <a:pPr marL="171450" lvl="0" indent="-171450" algn="l" rtl="0">
              <a:spcBef>
                <a:spcPts val="0"/>
              </a:spcBef>
              <a:spcAft>
                <a:spcPts val="0"/>
              </a:spcAft>
              <a:buClr>
                <a:schemeClr val="dk1"/>
              </a:buClr>
              <a:buSzPts val="1200"/>
              <a:buFont typeface="Arial"/>
              <a:buChar char="•"/>
            </a:pPr>
            <a:r>
              <a:rPr lang="en-US"/>
              <a:t>Vapor dispersion</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Controlling bulk water involves directing it away from the home and sealing holes where water might come through.</a:t>
            </a:r>
            <a:endParaRPr/>
          </a:p>
          <a:p>
            <a:pPr marL="0" lvl="0" indent="0" algn="l" rtl="0">
              <a:spcBef>
                <a:spcPts val="0"/>
              </a:spcBef>
              <a:spcAft>
                <a:spcPts val="0"/>
              </a:spcAft>
              <a:buNone/>
            </a:pPr>
            <a:r>
              <a:rPr lang="en-US"/>
              <a:t>Capillary action is addressed by providing a capillary “break” in the form of an impermeable material, or by leaving air spaces that are too large for capillarity to occur.</a:t>
            </a:r>
            <a:endParaRPr/>
          </a:p>
          <a:p>
            <a:pPr marL="0" lvl="0" indent="0" algn="l" rtl="0">
              <a:spcBef>
                <a:spcPts val="0"/>
              </a:spcBef>
              <a:spcAft>
                <a:spcPts val="0"/>
              </a:spcAft>
              <a:buNone/>
            </a:pPr>
            <a:r>
              <a:rPr lang="en-US"/>
              <a:t>The best way to keep moist outside air out of the building is through effective sealing against infiltration, sealing the ductwork, and pressure-balancing the HVAC system.</a:t>
            </a:r>
            <a:endParaRPr/>
          </a:p>
          <a:p>
            <a:pPr marL="0" lvl="0" indent="0" algn="l" rtl="0">
              <a:spcBef>
                <a:spcPts val="0"/>
              </a:spcBef>
              <a:spcAft>
                <a:spcPts val="0"/>
              </a:spcAft>
              <a:buNone/>
            </a:pPr>
            <a:r>
              <a:rPr lang="en-US"/>
              <a:t>Vapor retarders can be applied in a home’s crawlspace to prevent ground moisture from evaporating and traveling up into the home. Often, building codes require vapor-retarding materials to be applied under wall board to prevent vapor diffusion from bringing water into the structural assemblies.</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Controlling moisture flow in a home is essential for occupant health and safety, comfort, building durability and energy efficiency. Mold and bacteria growths have unpleasant smells, are unsightly, and a cause of wood rot; they can also cause asthma and allergic reactions in many individuals. </a:t>
            </a:r>
            <a:endParaRPr/>
          </a:p>
          <a:p>
            <a:pPr marL="0" lvl="0" indent="0" algn="l" rtl="0">
              <a:spcBef>
                <a:spcPts val="0"/>
              </a:spcBef>
              <a:spcAft>
                <a:spcPts val="0"/>
              </a:spcAft>
              <a:buNone/>
            </a:pPr>
            <a:endParaRPr/>
          </a:p>
          <a:p>
            <a:pPr marL="0" lvl="0" indent="0" algn="l" rtl="0">
              <a:spcBef>
                <a:spcPts val="0"/>
              </a:spcBef>
              <a:spcAft>
                <a:spcPts val="0"/>
              </a:spcAft>
              <a:buNone/>
            </a:pPr>
            <a:r>
              <a:rPr lang="en-US"/>
              <a:t>Excess moisture (particularly in the air) encourages dust mites and cockroaches, and their droppings can cause asthma and allergic reactions in many people. What’s more, increased use of insecticides can cause allergic reactions, especially in young children.</a:t>
            </a:r>
            <a:endParaRPr/>
          </a:p>
          <a:p>
            <a:pPr marL="0" lvl="0" indent="0" algn="l" rtl="0">
              <a:spcBef>
                <a:spcPts val="0"/>
              </a:spcBef>
              <a:spcAft>
                <a:spcPts val="0"/>
              </a:spcAft>
              <a:buNone/>
            </a:pPr>
            <a:endParaRPr/>
          </a:p>
          <a:p>
            <a:pPr marL="0" lvl="0" indent="0" algn="l" rtl="0">
              <a:spcBef>
                <a:spcPts val="0"/>
              </a:spcBef>
              <a:spcAft>
                <a:spcPts val="0"/>
              </a:spcAft>
              <a:buNone/>
            </a:pPr>
            <a:r>
              <a:rPr lang="en-US"/>
              <a:t>Moisture can attack a home’s durability in many ways. For example, moisture in the air can become trapped in building structural assemblies, possibly leading to mold growth, rot, or insect infestation. </a:t>
            </a:r>
            <a:endParaRPr/>
          </a:p>
        </p:txBody>
      </p:sp>
      <p:sp>
        <p:nvSpPr>
          <p:cNvPr id="403" name="Google Shape;4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best ways to prevent moisture flow problems will depend on the climate, type of insulation, and style of construction. New homes need a water-managed foundation. General guidelines that apply in most conditions include:</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Keep any untreated wood materials away from direct contact with earth.</a:t>
            </a:r>
            <a:endParaRPr/>
          </a:p>
          <a:p>
            <a:pPr marL="171450" lvl="0" indent="-171450" algn="l" rtl="0">
              <a:spcBef>
                <a:spcPts val="0"/>
              </a:spcBef>
              <a:spcAft>
                <a:spcPts val="0"/>
              </a:spcAft>
              <a:buClr>
                <a:schemeClr val="dk1"/>
              </a:buClr>
              <a:buSzPts val="1200"/>
              <a:buFont typeface="Arial"/>
              <a:buChar char="•"/>
            </a:pPr>
            <a:r>
              <a:rPr lang="en-US"/>
              <a:t>Install gutters and downspouts connected to a well-planned drainage system that diverts rainwater completely away from the home.</a:t>
            </a:r>
            <a:endParaRPr/>
          </a:p>
          <a:p>
            <a:pPr marL="171450" lvl="0" indent="-171450" algn="l" rtl="0">
              <a:spcBef>
                <a:spcPts val="0"/>
              </a:spcBef>
              <a:spcAft>
                <a:spcPts val="0"/>
              </a:spcAft>
              <a:buClr>
                <a:schemeClr val="dk1"/>
              </a:buClr>
              <a:buSzPts val="1200"/>
              <a:buFont typeface="Arial"/>
              <a:buChar char="•"/>
            </a:pPr>
            <a:r>
              <a:rPr lang="en-US"/>
              <a:t>Slope the earth away from all sides of the house for at least 5 feet at a 5% grade or more. Install drainage swales to help direct rainwater away from the house.</a:t>
            </a:r>
            <a:endParaRPr/>
          </a:p>
          <a:p>
            <a:pPr marL="171450" lvl="0" indent="-171450" algn="l" rtl="0">
              <a:spcBef>
                <a:spcPts val="0"/>
              </a:spcBef>
              <a:spcAft>
                <a:spcPts val="0"/>
              </a:spcAft>
              <a:buClr>
                <a:schemeClr val="dk1"/>
              </a:buClr>
              <a:buSzPts val="1200"/>
              <a:buFont typeface="Arial"/>
              <a:buChar char="•"/>
            </a:pPr>
            <a:r>
              <a:rPr lang="en-US"/>
              <a:t>Insert a gasket under the sill plate to provide air sealing.</a:t>
            </a:r>
            <a:endParaRPr/>
          </a:p>
          <a:p>
            <a:pPr marL="171450" lvl="0" indent="-171450" algn="l" rtl="0">
              <a:spcBef>
                <a:spcPts val="0"/>
              </a:spcBef>
              <a:spcAft>
                <a:spcPts val="0"/>
              </a:spcAft>
              <a:buClr>
                <a:schemeClr val="dk1"/>
              </a:buClr>
              <a:buSzPts val="1200"/>
              <a:buFont typeface="Arial"/>
              <a:buChar char="•"/>
            </a:pPr>
            <a:r>
              <a:rPr lang="en-US"/>
              <a:t>Place a protective membrane, such as rubberized roofing or ice-dam protection, between the foundation and the sill plate to serve as a capillary break and reduce wicking of water up from the masonry foundation wall. This layer can also serve as a termite shield on top of foam board insulation.</a:t>
            </a:r>
            <a:endParaRPr/>
          </a:p>
          <a:p>
            <a:pPr marL="171450" lvl="0" indent="-171450" algn="l" rtl="0">
              <a:spcBef>
                <a:spcPts val="0"/>
              </a:spcBef>
              <a:spcAft>
                <a:spcPts val="0"/>
              </a:spcAft>
              <a:buClr>
                <a:schemeClr val="dk1"/>
              </a:buClr>
              <a:buSzPts val="1200"/>
              <a:buFont typeface="Arial"/>
              <a:buChar char="•"/>
            </a:pPr>
            <a:r>
              <a:rPr lang="en-US"/>
              <a:t>Damp-proof all below-grade portions of the foundation wall and footing to stop the wall from absorbing ground moisture by capillary action.</a:t>
            </a:r>
            <a:endParaRPr/>
          </a:p>
          <a:p>
            <a:pPr marL="171450" lvl="0" indent="-171450" algn="l" rtl="0">
              <a:spcBef>
                <a:spcPts val="0"/>
              </a:spcBef>
              <a:spcAft>
                <a:spcPts val="0"/>
              </a:spcAft>
              <a:buClr>
                <a:schemeClr val="dk1"/>
              </a:buClr>
              <a:buSzPts val="1200"/>
              <a:buFont typeface="Arial"/>
              <a:buChar char="•"/>
            </a:pPr>
            <a:r>
              <a:rPr lang="en-US"/>
              <a:t>Put a continuous drainage plane over the damp-proofing or exterior insulation to divert water to the foundation drain and relieve hydrostatic pressure. </a:t>
            </a:r>
            <a:endParaRPr/>
          </a:p>
          <a:p>
            <a:pPr marL="171450" lvl="0" indent="-171450" algn="l" rtl="0">
              <a:spcBef>
                <a:spcPts val="0"/>
              </a:spcBef>
              <a:spcAft>
                <a:spcPts val="0"/>
              </a:spcAft>
              <a:buClr>
                <a:schemeClr val="dk1"/>
              </a:buClr>
              <a:buSzPts val="1200"/>
              <a:buFont typeface="Arial"/>
              <a:buChar char="•"/>
            </a:pPr>
            <a:r>
              <a:rPr lang="en-US"/>
              <a:t>Put a foundation drain directly below the drainage plane and beside (not on top of) the footing to prevent water from flowing against the seam between the footing and the foundation wall. Surround a perforated 4-inch plastic drainpipe with gravel and wrap the drain and pipe with filter fabric.</a:t>
            </a:r>
            <a:endParaRPr/>
          </a:p>
          <a:p>
            <a:pPr marL="171450" lvl="0" indent="-171450" algn="l" rtl="0">
              <a:spcBef>
                <a:spcPts val="0"/>
              </a:spcBef>
              <a:spcAft>
                <a:spcPts val="0"/>
              </a:spcAft>
              <a:buClr>
                <a:schemeClr val="dk1"/>
              </a:buClr>
              <a:buSzPts val="1200"/>
              <a:buFont typeface="Arial"/>
              <a:buChar char="•"/>
            </a:pPr>
            <a:r>
              <a:rPr lang="en-US"/>
              <a:t>Underneath the basement or on-grade slab floor, place a capillary break and vapor diffusion retarder (this should be a layer of 6- to 10-mil polyethylene) over at least 4 inches of gravel.</a:t>
            </a:r>
            <a:endParaRPr/>
          </a:p>
          <a:p>
            <a:pPr marL="0" lvl="0" indent="0" algn="l" rtl="0">
              <a:spcBef>
                <a:spcPts val="0"/>
              </a:spcBef>
              <a:spcAft>
                <a:spcPts val="0"/>
              </a:spcAft>
              <a:buNone/>
            </a:pPr>
            <a:endParaRPr/>
          </a:p>
        </p:txBody>
      </p:sp>
      <p:sp>
        <p:nvSpPr>
          <p:cNvPr id="413" name="Google Shape;4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312254"/>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1" y="4380447"/>
            <a:ext cx="7696200" cy="360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Applied building science involves four different moisture transport means and the effects of that moisture flow:</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Bulk water transfer (rain, snow, or groundwater)</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Capillary movement (capillarity)</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Air-carried moisture</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Vapor dispersion.</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10091328" y="4199111"/>
            <a:ext cx="8196672" cy="5427796"/>
          </a:xfrm>
          <a:prstGeom prst="rect">
            <a:avLst/>
          </a:prstGeom>
          <a:solidFill>
            <a:srgbClr val="F2F2F2"/>
          </a:solidFill>
          <a:ln>
            <a:noFill/>
          </a:ln>
        </p:spPr>
      </p:pic>
      <p:sp>
        <p:nvSpPr>
          <p:cNvPr id="391" name="Google Shape;391;p1"/>
          <p:cNvSpPr/>
          <p:nvPr/>
        </p:nvSpPr>
        <p:spPr>
          <a:xfrm>
            <a:off x="0" y="331225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3" y="568116"/>
            <a:ext cx="15501914"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BUILDING ENCLOSURE: BUILDING SCIENCE INTRO—</a:t>
            </a:r>
            <a:r>
              <a:rPr lang="en-US" sz="6600">
                <a:solidFill>
                  <a:srgbClr val="00853D"/>
                </a:solidFill>
                <a:latin typeface="Libre Franklin Black"/>
                <a:ea typeface="Libre Franklin Black"/>
                <a:cs typeface="Libre Franklin Black"/>
                <a:sym typeface="Libre Franklin Black"/>
              </a:rPr>
              <a:t>MOISTURE</a:t>
            </a:r>
            <a:r>
              <a:rPr lang="en-US" sz="6600">
                <a:solidFill>
                  <a:srgbClr val="000000"/>
                </a:solidFill>
                <a:latin typeface="Libre Franklin Black"/>
                <a:ea typeface="Libre Franklin Black"/>
                <a:cs typeface="Libre Franklin Black"/>
                <a:sym typeface="Libre Franklin Black"/>
              </a:rPr>
              <a:t> FLOW</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8343900"/>
            <a:ext cx="6045200" cy="1283007"/>
            <a:chOff x="1168400" y="8511138"/>
            <a:chExt cx="6045200" cy="1283007"/>
          </a:xfrm>
        </p:grpSpPr>
        <p:sp>
          <p:nvSpPr>
            <p:cNvPr id="394" name="Google Shape;394;p1"/>
            <p:cNvSpPr/>
            <p:nvPr/>
          </p:nvSpPr>
          <p:spPr>
            <a:xfrm>
              <a:off x="1168400" y="8511138"/>
              <a:ext cx="6045200"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97293"/>
              <a:ext cx="880533" cy="1188721"/>
            </a:xfrm>
            <a:prstGeom prst="rect">
              <a:avLst/>
            </a:prstGeom>
            <a:noFill/>
            <a:ln>
              <a:noFill/>
            </a:ln>
          </p:spPr>
        </p:pic>
        <p:pic>
          <p:nvPicPr>
            <p:cNvPr id="396" name="Google Shape;396;p1"/>
            <p:cNvPicPr preferRelativeResize="0"/>
            <p:nvPr/>
          </p:nvPicPr>
          <p:blipFill>
            <a:blip r:embed="rId5"/>
            <a:srcRect/>
            <a:stretch/>
          </p:blipFill>
          <p:spPr>
            <a:xfrm>
              <a:off x="6047842" y="8563061"/>
              <a:ext cx="880533" cy="1188720"/>
            </a:xfrm>
            <a:prstGeom prst="rect">
              <a:avLst/>
            </a:prstGeom>
            <a:noFill/>
            <a:ln>
              <a:noFill/>
            </a:ln>
          </p:spPr>
        </p:pic>
        <p:pic>
          <p:nvPicPr>
            <p:cNvPr id="397" name="Google Shape;397;p1"/>
            <p:cNvPicPr preferRelativeResize="0"/>
            <p:nvPr/>
          </p:nvPicPr>
          <p:blipFill>
            <a:blip r:embed="rId6"/>
            <a:srcRect/>
            <a:stretch/>
          </p:blipFill>
          <p:spPr>
            <a:xfrm>
              <a:off x="4903516" y="8563061"/>
              <a:ext cx="876019" cy="1182626"/>
            </a:xfrm>
            <a:prstGeom prst="rect">
              <a:avLst/>
            </a:prstGeom>
            <a:noFill/>
            <a:ln>
              <a:noFill/>
            </a:ln>
          </p:spPr>
        </p:pic>
        <p:pic>
          <p:nvPicPr>
            <p:cNvPr id="398" name="Google Shape;398;p1"/>
            <p:cNvPicPr preferRelativeResize="0"/>
            <p:nvPr/>
          </p:nvPicPr>
          <p:blipFill>
            <a:blip r:embed="rId7"/>
            <a:srcRect/>
            <a:stretch/>
          </p:blipFill>
          <p:spPr>
            <a:xfrm>
              <a:off x="1457508" y="8585004"/>
              <a:ext cx="878276" cy="1185674"/>
            </a:xfrm>
            <a:prstGeom prst="rect">
              <a:avLst/>
            </a:prstGeom>
            <a:noFill/>
            <a:ln>
              <a:noFill/>
            </a:ln>
          </p:spPr>
        </p:pic>
        <p:pic>
          <p:nvPicPr>
            <p:cNvPr id="399" name="Google Shape;399;p1"/>
            <p:cNvPicPr preferRelativeResize="0"/>
            <p:nvPr/>
          </p:nvPicPr>
          <p:blipFill>
            <a:blip r:embed="rId8"/>
            <a:srcRect/>
            <a:stretch/>
          </p:blipFill>
          <p:spPr>
            <a:xfrm>
              <a:off x="3757108"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6" name="Google Shape;406;p2"/>
          <p:cNvSpPr txBox="1"/>
          <p:nvPr/>
        </p:nvSpPr>
        <p:spPr>
          <a:xfrm>
            <a:off x="6072900" y="7075813"/>
            <a:ext cx="7063983" cy="16856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Controlling moisture flow in a home is essential for occupant health and safety, comfort, building durability and energy efficiency.</a:t>
            </a:r>
            <a:endParaRPr sz="2400">
              <a:solidFill>
                <a:schemeClr val="dk1"/>
              </a:solidFill>
              <a:latin typeface="Lato"/>
              <a:ea typeface="Lato"/>
              <a:cs typeface="Lato"/>
              <a:sym typeface="Lato"/>
            </a:endParaRPr>
          </a:p>
        </p:txBody>
      </p:sp>
      <p:sp>
        <p:nvSpPr>
          <p:cNvPr id="407" name="Google Shape;407;p2"/>
          <p:cNvSpPr/>
          <p:nvPr/>
        </p:nvSpPr>
        <p:spPr>
          <a:xfrm flipH="1">
            <a:off x="5105400" y="7229171"/>
            <a:ext cx="45719" cy="2182486"/>
          </a:xfrm>
          <a:custGeom>
            <a:avLst/>
            <a:gdLst/>
            <a:ahLst/>
            <a:cxnLst/>
            <a:rect l="l" t="t" r="r" b="b"/>
            <a:pathLst>
              <a:path w="120000" h="2019300" extrusionOk="0">
                <a:moveTo>
                  <a:pt x="0" y="0"/>
                </a:moveTo>
                <a:lnTo>
                  <a:pt x="0" y="2019300"/>
                </a:lnTo>
              </a:path>
            </a:pathLst>
          </a:cu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08" name="Google Shape;408;p2"/>
          <p:cNvPicPr preferRelativeResize="0">
            <a:picLocks noGrp="1"/>
          </p:cNvPicPr>
          <p:nvPr>
            <p:ph type="pic" idx="2"/>
          </p:nvPr>
        </p:nvPicPr>
        <p:blipFill rotWithShape="1">
          <a:blip r:embed="rId3">
            <a:alphaModFix/>
          </a:blip>
          <a:srcRect t="24839" b="24839"/>
          <a:stretch/>
        </p:blipFill>
        <p:spPr>
          <a:xfrm>
            <a:off x="0" y="190500"/>
            <a:ext cx="18288000" cy="6135144"/>
          </a:xfrm>
          <a:prstGeom prst="rect">
            <a:avLst/>
          </a:prstGeom>
          <a:solidFill>
            <a:srgbClr val="F2F2F2"/>
          </a:solidFill>
          <a:ln>
            <a:noFill/>
          </a:ln>
        </p:spPr>
      </p:pic>
      <p:sp>
        <p:nvSpPr>
          <p:cNvPr id="409" name="Google Shape;409;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6" name="Google Shape;416;p3"/>
          <p:cNvSpPr txBox="1"/>
          <p:nvPr/>
        </p:nvSpPr>
        <p:spPr>
          <a:xfrm>
            <a:off x="5248195" y="1050472"/>
            <a:ext cx="12202590" cy="852970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60BB46"/>
                </a:solidFill>
                <a:latin typeface="Franklin Gothic"/>
                <a:ea typeface="Franklin Gothic"/>
                <a:cs typeface="Franklin Gothic"/>
                <a:sym typeface="Franklin Gothic"/>
              </a:rPr>
              <a:t>General guidelines for moisture flow in most conditions include:</a:t>
            </a:r>
            <a:endParaRPr/>
          </a:p>
          <a:p>
            <a:pPr marL="342900" marR="0" lvl="0" indent="-342900" algn="l" rtl="0">
              <a:lnSpc>
                <a:spcPct val="150000"/>
              </a:lnSpc>
              <a:spcBef>
                <a:spcPts val="0"/>
              </a:spcBef>
              <a:spcAft>
                <a:spcPts val="0"/>
              </a:spcAft>
              <a:buClr>
                <a:schemeClr val="dk1"/>
              </a:buClr>
              <a:buSzPts val="2000"/>
              <a:buFont typeface="Noto Sans Symbols"/>
              <a:buChar char="▪"/>
            </a:pPr>
            <a:r>
              <a:rPr lang="en-US" sz="2000">
                <a:solidFill>
                  <a:schemeClr val="dk1"/>
                </a:solidFill>
                <a:latin typeface="Libre Franklin"/>
                <a:ea typeface="Libre Franklin"/>
                <a:cs typeface="Libre Franklin"/>
                <a:sym typeface="Libre Franklin"/>
              </a:rPr>
              <a:t>Keep any untreated wood materials away from direct contact with earth.</a:t>
            </a:r>
            <a:endParaRPr/>
          </a:p>
          <a:p>
            <a:pPr marL="342900" marR="0" lvl="0" indent="-342900" algn="l" rtl="0">
              <a:lnSpc>
                <a:spcPct val="150000"/>
              </a:lnSpc>
              <a:spcBef>
                <a:spcPts val="0"/>
              </a:spcBef>
              <a:spcAft>
                <a:spcPts val="0"/>
              </a:spcAft>
              <a:buClr>
                <a:schemeClr val="dk1"/>
              </a:buClr>
              <a:buSzPts val="2000"/>
              <a:buFont typeface="Noto Sans Symbols"/>
              <a:buChar char="▪"/>
            </a:pPr>
            <a:r>
              <a:rPr lang="en-US" sz="2000">
                <a:solidFill>
                  <a:schemeClr val="dk1"/>
                </a:solidFill>
                <a:latin typeface="Libre Franklin"/>
                <a:ea typeface="Libre Franklin"/>
                <a:cs typeface="Libre Franklin"/>
                <a:sym typeface="Libre Franklin"/>
              </a:rPr>
              <a:t>Install gutters and downspouts connected to a well-planned drainage system that diverts rainwater completely away from the home.</a:t>
            </a:r>
            <a:endParaRPr/>
          </a:p>
          <a:p>
            <a:pPr marL="342900" marR="0" lvl="0" indent="-342900" algn="l" rtl="0">
              <a:lnSpc>
                <a:spcPct val="150000"/>
              </a:lnSpc>
              <a:spcBef>
                <a:spcPts val="0"/>
              </a:spcBef>
              <a:spcAft>
                <a:spcPts val="0"/>
              </a:spcAft>
              <a:buClr>
                <a:schemeClr val="dk1"/>
              </a:buClr>
              <a:buSzPts val="2000"/>
              <a:buFont typeface="Noto Sans Symbols"/>
              <a:buChar char="▪"/>
            </a:pPr>
            <a:r>
              <a:rPr lang="en-US" sz="2000">
                <a:solidFill>
                  <a:schemeClr val="dk1"/>
                </a:solidFill>
                <a:latin typeface="Libre Franklin"/>
                <a:ea typeface="Libre Franklin"/>
                <a:cs typeface="Libre Franklin"/>
                <a:sym typeface="Libre Franklin"/>
              </a:rPr>
              <a:t>Slope the earth away from all sides of the house for at least 5 feet at a 5% grade or more and install drainage swales.</a:t>
            </a:r>
            <a:endParaRPr/>
          </a:p>
          <a:p>
            <a:pPr marL="342900" marR="0" lvl="0" indent="-342900" algn="l" rtl="0">
              <a:lnSpc>
                <a:spcPct val="150000"/>
              </a:lnSpc>
              <a:spcBef>
                <a:spcPts val="0"/>
              </a:spcBef>
              <a:spcAft>
                <a:spcPts val="0"/>
              </a:spcAft>
              <a:buClr>
                <a:schemeClr val="dk1"/>
              </a:buClr>
              <a:buSzPts val="2000"/>
              <a:buFont typeface="Noto Sans Symbols"/>
              <a:buChar char="▪"/>
            </a:pPr>
            <a:r>
              <a:rPr lang="en-US" sz="2000">
                <a:solidFill>
                  <a:schemeClr val="dk1"/>
                </a:solidFill>
                <a:latin typeface="Libre Franklin"/>
                <a:ea typeface="Libre Franklin"/>
                <a:cs typeface="Libre Franklin"/>
                <a:sym typeface="Libre Franklin"/>
              </a:rPr>
              <a:t>Insert a gasket under the sill plate to provide air sealing.</a:t>
            </a:r>
            <a:endParaRPr/>
          </a:p>
          <a:p>
            <a:pPr marL="342900" marR="0" lvl="0" indent="-342900" algn="l" rtl="0">
              <a:lnSpc>
                <a:spcPct val="150000"/>
              </a:lnSpc>
              <a:spcBef>
                <a:spcPts val="0"/>
              </a:spcBef>
              <a:spcAft>
                <a:spcPts val="0"/>
              </a:spcAft>
              <a:buClr>
                <a:schemeClr val="dk1"/>
              </a:buClr>
              <a:buSzPts val="2000"/>
              <a:buFont typeface="Noto Sans Symbols"/>
              <a:buChar char="▪"/>
            </a:pPr>
            <a:r>
              <a:rPr lang="en-US" sz="2000">
                <a:solidFill>
                  <a:schemeClr val="dk1"/>
                </a:solidFill>
                <a:latin typeface="Libre Franklin"/>
                <a:ea typeface="Libre Franklin"/>
                <a:cs typeface="Libre Franklin"/>
                <a:sym typeface="Libre Franklin"/>
              </a:rPr>
              <a:t>Place a protective membrane between the foundation and the sill plate to serve as a capillary break and possibly a termite shield and to reduce wicking of water up from the masonry foundation wall. </a:t>
            </a:r>
            <a:endParaRPr/>
          </a:p>
          <a:p>
            <a:pPr marL="342900" marR="0" lvl="0" indent="-342900" algn="l" rtl="0">
              <a:lnSpc>
                <a:spcPct val="150000"/>
              </a:lnSpc>
              <a:spcBef>
                <a:spcPts val="0"/>
              </a:spcBef>
              <a:spcAft>
                <a:spcPts val="0"/>
              </a:spcAft>
              <a:buClr>
                <a:schemeClr val="dk1"/>
              </a:buClr>
              <a:buSzPts val="2000"/>
              <a:buFont typeface="Noto Sans Symbols"/>
              <a:buChar char="▪"/>
            </a:pPr>
            <a:r>
              <a:rPr lang="en-US" sz="2000">
                <a:solidFill>
                  <a:schemeClr val="dk1"/>
                </a:solidFill>
                <a:latin typeface="Libre Franklin"/>
                <a:ea typeface="Libre Franklin"/>
                <a:cs typeface="Libre Franklin"/>
                <a:sym typeface="Libre Franklin"/>
              </a:rPr>
              <a:t>Damp-proof all below-grade portions of the foundation wall and footing to stop the wall from absorbing ground moisture by capillary action.</a:t>
            </a:r>
            <a:endParaRPr/>
          </a:p>
          <a:p>
            <a:pPr marL="342900" marR="0" lvl="0" indent="-342900" algn="l" rtl="0">
              <a:lnSpc>
                <a:spcPct val="150000"/>
              </a:lnSpc>
              <a:spcBef>
                <a:spcPts val="0"/>
              </a:spcBef>
              <a:spcAft>
                <a:spcPts val="0"/>
              </a:spcAft>
              <a:buClr>
                <a:schemeClr val="dk1"/>
              </a:buClr>
              <a:buSzPts val="2000"/>
              <a:buFont typeface="Noto Sans Symbols"/>
              <a:buChar char="▪"/>
            </a:pPr>
            <a:r>
              <a:rPr lang="en-US" sz="2000">
                <a:solidFill>
                  <a:schemeClr val="dk1"/>
                </a:solidFill>
                <a:latin typeface="Libre Franklin"/>
                <a:ea typeface="Libre Franklin"/>
                <a:cs typeface="Libre Franklin"/>
                <a:sym typeface="Libre Franklin"/>
              </a:rPr>
              <a:t>Put a continuous drainage plane over the damp-proofing or exterior insulation to divert water to the foundation drain and relieve hydrostatic pressure. </a:t>
            </a:r>
            <a:endParaRPr/>
          </a:p>
          <a:p>
            <a:pPr marL="342900" marR="0" lvl="0" indent="-342900" algn="l" rtl="0">
              <a:lnSpc>
                <a:spcPct val="150000"/>
              </a:lnSpc>
              <a:spcBef>
                <a:spcPts val="0"/>
              </a:spcBef>
              <a:spcAft>
                <a:spcPts val="0"/>
              </a:spcAft>
              <a:buClr>
                <a:schemeClr val="dk1"/>
              </a:buClr>
              <a:buSzPts val="2000"/>
              <a:buFont typeface="Noto Sans Symbols"/>
              <a:buChar char="▪"/>
            </a:pPr>
            <a:r>
              <a:rPr lang="en-US" sz="2000">
                <a:solidFill>
                  <a:schemeClr val="dk1"/>
                </a:solidFill>
                <a:latin typeface="Libre Franklin"/>
                <a:ea typeface="Libre Franklin"/>
                <a:cs typeface="Libre Franklin"/>
                <a:sym typeface="Libre Franklin"/>
              </a:rPr>
              <a:t>Put a foundation drain directly below the drainage plane and beside the footing to prevent water from flowing against the seam between the footing and the foundation wall. Surround drainpipe with gravel and wrap the drain and pipe with filter fabric.</a:t>
            </a:r>
            <a:endParaRPr/>
          </a:p>
          <a:p>
            <a:pPr marL="342900" marR="0" lvl="0" indent="-342900" algn="l" rtl="0">
              <a:lnSpc>
                <a:spcPct val="150000"/>
              </a:lnSpc>
              <a:spcBef>
                <a:spcPts val="0"/>
              </a:spcBef>
              <a:spcAft>
                <a:spcPts val="0"/>
              </a:spcAft>
              <a:buClr>
                <a:schemeClr val="dk1"/>
              </a:buClr>
              <a:buSzPts val="2000"/>
              <a:buFont typeface="Noto Sans Symbols"/>
              <a:buChar char="▪"/>
            </a:pPr>
            <a:r>
              <a:rPr lang="en-US" sz="2000">
                <a:solidFill>
                  <a:schemeClr val="dk1"/>
                </a:solidFill>
                <a:latin typeface="Libre Franklin"/>
                <a:ea typeface="Libre Franklin"/>
                <a:cs typeface="Libre Franklin"/>
                <a:sym typeface="Libre Franklin"/>
              </a:rPr>
              <a:t>Underneath the basement or on-grade slab floor, place a capillary break and vapor diffusion retarder (this should be a layer of 6- to 10-mil polyethylene) over at least 4 inches of gravel.</a:t>
            </a:r>
            <a:endParaRPr sz="2000">
              <a:solidFill>
                <a:schemeClr val="dk1"/>
              </a:solidFill>
              <a:latin typeface="Lato"/>
              <a:ea typeface="Lato"/>
              <a:cs typeface="Lato"/>
              <a:sym typeface="Lato"/>
            </a:endParaRPr>
          </a:p>
        </p:txBody>
      </p:sp>
      <p:pic>
        <p:nvPicPr>
          <p:cNvPr id="417" name="Google Shape;417;p3"/>
          <p:cNvPicPr preferRelativeResize="0">
            <a:picLocks noGrp="1"/>
          </p:cNvPicPr>
          <p:nvPr>
            <p:ph type="pic" idx="2"/>
          </p:nvPr>
        </p:nvPicPr>
        <p:blipFill rotWithShape="1">
          <a:blip r:embed="rId3">
            <a:alphaModFix/>
          </a:blip>
          <a:srcRect/>
          <a:stretch/>
        </p:blipFill>
        <p:spPr>
          <a:xfrm>
            <a:off x="1371601" y="1295400"/>
            <a:ext cx="2910152" cy="5552088"/>
          </a:xfrm>
          <a:prstGeom prst="rect">
            <a:avLst/>
          </a:prstGeom>
          <a:solidFill>
            <a:srgbClr val="F2F2F2"/>
          </a:solidFill>
          <a:ln>
            <a:noFill/>
          </a:ln>
        </p:spPr>
      </p:pic>
      <p:sp>
        <p:nvSpPr>
          <p:cNvPr id="418" name="Google Shape;418;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920</Words>
  <Application>Microsoft Office PowerPoint</Application>
  <PresentationFormat>Custom</PresentationFormat>
  <Paragraphs>51</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Noto Sans Symbols</vt:lpstr>
      <vt:lpstr>Libre Franklin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2022-03-17T02:29:03Z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