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8" d="100"/>
          <a:sy n="38" d="100"/>
        </p:scale>
        <p:origin x="1722" y="6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direct water out—not into—the wall cavity, put in correctly lapped flashing around window and door openings.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Windows and doors interrupt the wall’s </a:t>
            </a:r>
            <a:r>
              <a:rPr lang="en-US" dirty="0" err="1"/>
              <a:t>housewrap</a:t>
            </a:r>
            <a:r>
              <a:rPr lang="en-US" dirty="0"/>
              <a:t> or insulated sheathing drainage plane, so they are a vulnerable spot for water leakage. The wall framing around windows and doors must be protected from any water that finds its way behind the siding at these locations and must be directed back out and away to prevent damage to the rest of the wall. Properly installed flashing, integrated with the other elements of the wall, can help prevent water damage to the home.</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Put in rigid, flexible, or fluid-applied pan flashing at sills.</a:t>
            </a:r>
          </a:p>
          <a:p>
            <a:pPr marL="171450" indent="-171450">
              <a:buFont typeface="Arial" panose="020B0604020202020204" pitchFamily="34" charset="0"/>
              <a:buChar char="•"/>
            </a:pPr>
            <a:r>
              <a:rPr lang="en-US" dirty="0"/>
              <a:t>Put in window or door.</a:t>
            </a:r>
          </a:p>
          <a:p>
            <a:pPr marL="171450" indent="-171450">
              <a:buFont typeface="Arial" panose="020B0604020202020204" pitchFamily="34" charset="0"/>
              <a:buChar char="•"/>
            </a:pPr>
            <a:r>
              <a:rPr lang="en-US" dirty="0"/>
              <a:t>Place side flashing that extends over the pan flashing.</a:t>
            </a:r>
          </a:p>
          <a:p>
            <a:pPr marL="171450" indent="-171450">
              <a:buFont typeface="Arial" panose="020B0604020202020204" pitchFamily="34" charset="0"/>
              <a:buChar char="•"/>
            </a:pPr>
            <a:r>
              <a:rPr lang="en-US" dirty="0"/>
              <a:t>Place top flashing that extends over the side flashing.</a:t>
            </a:r>
          </a:p>
          <a:p>
            <a:pPr marL="171450" indent="-171450">
              <a:buFont typeface="Arial" panose="020B0604020202020204" pitchFamily="34" charset="0"/>
              <a:buChar char="•"/>
            </a:pPr>
            <a:r>
              <a:rPr lang="en-US" dirty="0"/>
              <a:t>Correctly integrate all flashing with the </a:t>
            </a:r>
            <a:r>
              <a:rPr lang="en-US" dirty="0" err="1"/>
              <a:t>housewrap</a:t>
            </a:r>
            <a:r>
              <a:rPr lang="en-US" dirty="0"/>
              <a:t>.</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4204881"/>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5273074"/>
            <a:ext cx="7772400" cy="1132618"/>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To direct water out—not into—the wall cavity, put in correctly lapped flashing around window and door openings.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1655" r="11058"/>
          <a:stretch/>
        </p:blipFill>
        <p:spPr>
          <a:xfrm>
            <a:off x="10345190" y="3771696"/>
            <a:ext cx="5048681" cy="5020028"/>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4204881"/>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5604834"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BUILD SILL PAN: </a:t>
            </a:r>
            <a:r>
              <a:rPr lang="en-US" sz="6600" dirty="0">
                <a:solidFill>
                  <a:srgbClr val="00853D"/>
                </a:solidFill>
                <a:latin typeface="Franklin Gothic Heavy" panose="020B0903020102020204" pitchFamily="34" charset="0"/>
              </a:rPr>
              <a:t>FULLY FLASHED </a:t>
            </a:r>
            <a:r>
              <a:rPr lang="en-US" sz="6600" dirty="0">
                <a:solidFill>
                  <a:srgbClr val="000000"/>
                </a:solidFill>
                <a:latin typeface="Franklin Gothic Heavy" panose="020B0903020102020204" pitchFamily="34" charset="0"/>
              </a:rPr>
              <a:t>WINDOW AND DOOR OPENINGS</a:t>
            </a:r>
            <a:endParaRPr lang="en-US" sz="6600" dirty="0">
              <a:latin typeface="Franklin Gothic Heavy" panose="020B0903020102020204" pitchFamily="34" charset="0"/>
            </a:endParaRP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371600" y="7301493"/>
            <a:ext cx="6045200" cy="1283007"/>
            <a:chOff x="1168400" y="8511138"/>
            <a:chExt cx="6045200"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604520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47842" y="8563061"/>
              <a:ext cx="880533" cy="1188720"/>
            </a:xfrm>
            <a:prstGeom prst="rect">
              <a:avLst/>
            </a:prstGeom>
          </p:spPr>
        </p:pic>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3516" y="8563061"/>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457508" y="8585004"/>
              <a:ext cx="878276" cy="1185674"/>
            </a:xfrm>
            <a:prstGeom prst="rect">
              <a:avLst/>
            </a:prstGeom>
          </p:spPr>
        </p:pic>
        <p:pic>
          <p:nvPicPr>
            <p:cNvPr id="15" name="Picture 14">
              <a:extLst>
                <a:ext uri="{FF2B5EF4-FFF2-40B4-BE49-F238E27FC236}">
                  <a16:creationId xmlns:a16="http://schemas.microsoft.com/office/drawing/2014/main" id="{6A00CF42-23FF-475B-BB55-A2180E67C6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757108"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881847"/>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1649696" y="4022637"/>
            <a:ext cx="5082638" cy="3347648"/>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Windows and doors are a vulnerable spot for water leakage.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Properly installed flashing, integrated with the other elements of the wall, can help prevent water damage to the home.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4987636" y="195640"/>
            <a:ext cx="5533902" cy="10091360"/>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488184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12421589" y="2638679"/>
            <a:ext cx="4880759" cy="5009641"/>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Put in rigid, flexible, or fluid-applied pan flashing at sills.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Put in window or door.</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Place side flashing that extends over the pan flashing.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Place top flashing that extends over the side flashing.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Correctly integrate all flashing with the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housewrap</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4646880" y="2638679"/>
            <a:ext cx="6840825" cy="5814701"/>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278</Words>
  <Application>Microsoft Office PowerPoint</Application>
  <PresentationFormat>Custom</PresentationFormat>
  <Paragraphs>23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 Heavy</vt:lpstr>
      <vt:lpstr>Lato Black</vt:lpstr>
      <vt:lpstr>Calibri</vt:lpstr>
      <vt:lpstr>Wingdings</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320</cp:revision>
  <dcterms:created xsi:type="dcterms:W3CDTF">2017-04-03T13:46:27Z</dcterms:created>
  <dcterms:modified xsi:type="dcterms:W3CDTF">2022-03-17T02:26:09Z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