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i5S5RpNSiYfP8M1DfiCQV0ykW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vented attics, insulation is installed over taped and mudded drywall, which serves as the continuous air barrier. To help maintain consistent insulation over this ceiling air barrier, wind dams and baffles should be installed in the attic in every rafter bay that has a soffit vent. Baffles are rigid chutes that are installed in each rafter bay.</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ventilated attics, air movement helps cool attics and removes excess moisture, but it can interfere with insulation. For insulation to perform, it must be installed at the correct depth throughout the attic, including the eaves. Baffles help maintain an air gap between the insulation and the roof deck; they also help direct air movement and prevent wind from blowing the insulation out of place.</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Baffles are 2-inch-deep chutes made of plastic, cardboard, or metal. They are usually 2 to 4 feet in length and come in widths to fit standard rafter bays. They can be connected to the wind dam; some are tabbed so that the end can be bent down to serve as the wind dam. The baffle maintains a 2-inch air gap between the underside of the roof deck and the insulation and guides air from the soffit vents toward the ridge vent. </a:t>
            </a:r>
            <a:endParaRPr/>
          </a:p>
        </p:txBody>
      </p:sp>
      <p:sp>
        <p:nvSpPr>
          <p:cNvPr id="407" name="Google Shape;4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
          <p:cNvPicPr preferRelativeResize="0">
            <a:picLocks noGrp="1"/>
          </p:cNvPicPr>
          <p:nvPr>
            <p:ph type="pic" idx="2"/>
          </p:nvPr>
        </p:nvPicPr>
        <p:blipFill rotWithShape="1">
          <a:blip r:embed="rId3">
            <a:alphaModFix/>
          </a:blip>
          <a:srcRect/>
          <a:stretch/>
        </p:blipFill>
        <p:spPr>
          <a:xfrm>
            <a:off x="9601200" y="3764729"/>
            <a:ext cx="7752927" cy="4427716"/>
          </a:xfrm>
          <a:prstGeom prst="rect">
            <a:avLst/>
          </a:prstGeom>
          <a:solidFill>
            <a:srgbClr val="F2F2F2"/>
          </a:solidFill>
          <a:ln>
            <a:noFill/>
          </a:ln>
        </p:spPr>
      </p:pic>
      <p:sp>
        <p:nvSpPr>
          <p:cNvPr id="389" name="Google Shape;389;p1"/>
          <p:cNvSpPr txBox="1">
            <a:spLocks noGrp="1"/>
          </p:cNvSpPr>
          <p:nvPr>
            <p:ph type="body" idx="1"/>
          </p:nvPr>
        </p:nvSpPr>
        <p:spPr>
          <a:xfrm>
            <a:off x="1371600" y="3953800"/>
            <a:ext cx="466008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4768425"/>
            <a:ext cx="8229600" cy="317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Baffles: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installed in homes with vented attics.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Work with wind dams to maintain consistent insulation.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Consist of rigid chutes that are installed in each rafter bay.</a:t>
            </a:r>
            <a:endParaRPr/>
          </a:p>
        </p:txBody>
      </p:sp>
      <p:sp>
        <p:nvSpPr>
          <p:cNvPr id="391" name="Google Shape;391;p1"/>
          <p:cNvSpPr/>
          <p:nvPr/>
        </p:nvSpPr>
        <p:spPr>
          <a:xfrm>
            <a:off x="1468577" y="7652949"/>
            <a:ext cx="1539800"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0" y="3953800"/>
            <a:ext cx="273909"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3" name="Google Shape;393;p1"/>
          <p:cNvSpPr/>
          <p:nvPr/>
        </p:nvSpPr>
        <p:spPr>
          <a:xfrm>
            <a:off x="913742" y="568116"/>
            <a:ext cx="16736305"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PROCESS/REQUIREMENTS</a:t>
            </a:r>
            <a:r>
              <a:rPr lang="en-US" sz="6600">
                <a:solidFill>
                  <a:srgbClr val="000000"/>
                </a:solidFill>
                <a:latin typeface="Libre Franklin Black"/>
                <a:ea typeface="Libre Franklin Black"/>
                <a:cs typeface="Libre Franklin Black"/>
                <a:sym typeface="Libre Franklin Black"/>
              </a:rPr>
              <a:t>: CEILINGS: BAFFLES</a:t>
            </a:r>
            <a:endParaRPr sz="6600">
              <a:solidFill>
                <a:schemeClr val="dk1"/>
              </a:solidFill>
              <a:latin typeface="Libre Franklin Black"/>
              <a:ea typeface="Libre Franklin Black"/>
              <a:cs typeface="Libre Franklin Black"/>
              <a:sym typeface="Libre Franklin Black"/>
            </a:endParaRPr>
          </a:p>
        </p:txBody>
      </p:sp>
      <p:pic>
        <p:nvPicPr>
          <p:cNvPr id="394" name="Google Shape;394;p1"/>
          <p:cNvPicPr preferRelativeResize="0"/>
          <p:nvPr/>
        </p:nvPicPr>
        <p:blipFill>
          <a:blip r:embed="rId4"/>
          <a:srcRect/>
          <a:stretch/>
        </p:blipFill>
        <p:spPr>
          <a:xfrm>
            <a:off x="1784040" y="7701615"/>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txBox="1">
            <a:spLocks noGrp="1"/>
          </p:cNvSpPr>
          <p:nvPr>
            <p:ph type="body" idx="1"/>
          </p:nvPr>
        </p:nvSpPr>
        <p:spPr>
          <a:xfrm>
            <a:off x="1031358" y="1759066"/>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1" name="Google Shape;401;p2"/>
          <p:cNvSpPr txBox="1"/>
          <p:nvPr/>
        </p:nvSpPr>
        <p:spPr>
          <a:xfrm>
            <a:off x="1031358" y="3258702"/>
            <a:ext cx="6759330" cy="45243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Ventilation helps cool attics and also removes excess moisture.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For insulation to perform, it must be installed at the correct depth throughout the attic, including the eaves.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Baffles help maintain the required air gap between the insulation and the roof deck.</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Baffles also direct air toward the ridge vent.</a:t>
            </a:r>
            <a:endParaRPr sz="2400">
              <a:solidFill>
                <a:schemeClr val="dk1"/>
              </a:solidFill>
              <a:latin typeface="Libre Franklin"/>
              <a:ea typeface="Libre Franklin"/>
              <a:cs typeface="Libre Franklin"/>
              <a:sym typeface="Libre Franklin"/>
            </a:endParaRPr>
          </a:p>
        </p:txBody>
      </p:sp>
      <p:pic>
        <p:nvPicPr>
          <p:cNvPr id="402" name="Google Shape;402;p2"/>
          <p:cNvPicPr preferRelativeResize="0">
            <a:picLocks noGrp="1"/>
          </p:cNvPicPr>
          <p:nvPr>
            <p:ph type="pic" idx="2"/>
          </p:nvPr>
        </p:nvPicPr>
        <p:blipFill rotWithShape="1">
          <a:blip r:embed="rId3">
            <a:alphaModFix/>
          </a:blip>
          <a:srcRect b="2319"/>
          <a:stretch/>
        </p:blipFill>
        <p:spPr>
          <a:xfrm>
            <a:off x="9015984" y="3258702"/>
            <a:ext cx="8005304" cy="4524315"/>
          </a:xfrm>
          <a:prstGeom prst="rect">
            <a:avLst/>
          </a:prstGeom>
          <a:solidFill>
            <a:srgbClr val="F2F2F2"/>
          </a:solidFill>
          <a:ln>
            <a:noFill/>
          </a:ln>
        </p:spPr>
      </p:pic>
      <p:sp>
        <p:nvSpPr>
          <p:cNvPr id="403" name="Google Shape;403;p2"/>
          <p:cNvSpPr/>
          <p:nvPr/>
        </p:nvSpPr>
        <p:spPr>
          <a:xfrm>
            <a:off x="3712" y="1759066"/>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
          <p:cNvPicPr preferRelativeResize="0">
            <a:picLocks noGrp="1"/>
          </p:cNvPicPr>
          <p:nvPr>
            <p:ph type="pic" idx="2"/>
          </p:nvPr>
        </p:nvPicPr>
        <p:blipFill rotWithShape="1">
          <a:blip r:embed="rId3">
            <a:alphaModFix/>
          </a:blip>
          <a:srcRect/>
          <a:stretch/>
        </p:blipFill>
        <p:spPr>
          <a:xfrm>
            <a:off x="530352" y="194398"/>
            <a:ext cx="7588165" cy="10092602"/>
          </a:xfrm>
          <a:prstGeom prst="rect">
            <a:avLst/>
          </a:prstGeom>
          <a:solidFill>
            <a:srgbClr val="F2F2F2"/>
          </a:solidFill>
          <a:ln>
            <a:noFill/>
          </a:ln>
        </p:spPr>
      </p:pic>
      <p:sp>
        <p:nvSpPr>
          <p:cNvPr id="410" name="Google Shape;410;p3"/>
          <p:cNvSpPr txBox="1">
            <a:spLocks noGrp="1"/>
          </p:cNvSpPr>
          <p:nvPr>
            <p:ph type="body" idx="1"/>
          </p:nvPr>
        </p:nvSpPr>
        <p:spPr>
          <a:xfrm>
            <a:off x="9308592" y="1100086"/>
            <a:ext cx="3516930" cy="223854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1" name="Google Shape;411;p3"/>
          <p:cNvSpPr txBox="1"/>
          <p:nvPr/>
        </p:nvSpPr>
        <p:spPr>
          <a:xfrm>
            <a:off x="9308600" y="3470325"/>
            <a:ext cx="8348400" cy="6187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60BB46"/>
                </a:solidFill>
                <a:latin typeface="Franklin Gothic"/>
                <a:ea typeface="Franklin Gothic"/>
                <a:cs typeface="Franklin Gothic"/>
                <a:sym typeface="Franklin Gothic"/>
              </a:rPr>
              <a:t>Baffles: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Are 2-inch-deep chutes made of plastic, cardboard, or metal.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Are 2 to 4 feet in length and come in widths to fit standard rafter bays.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Can be connected to the wind dam; some are tabbed so that the end can be bent down to serve as the wind dam.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Maintain a 2-inch air gap between the underside of the roof deck and the insulation.</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Guide air from the soffit vents toward the ridge vent.</a:t>
            </a:r>
            <a:endParaRPr sz="2400">
              <a:solidFill>
                <a:schemeClr val="dk1"/>
              </a:solidFill>
              <a:latin typeface="Libre Franklin"/>
              <a:ea typeface="Libre Franklin"/>
              <a:cs typeface="Libre Franklin"/>
              <a:sym typeface="Libre Franklin"/>
            </a:endParaRPr>
          </a:p>
        </p:txBody>
      </p:sp>
      <p:sp>
        <p:nvSpPr>
          <p:cNvPr id="412" name="Google Shape;412;p3"/>
          <p:cNvSpPr/>
          <p:nvPr/>
        </p:nvSpPr>
        <p:spPr>
          <a:xfrm>
            <a:off x="17997714" y="2410116"/>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412</Words>
  <Application>Microsoft Office PowerPoint</Application>
  <PresentationFormat>Custom</PresentationFormat>
  <Paragraphs>25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Franklin Gothic</vt:lpstr>
      <vt:lpstr>Libre Franklin</vt:lpstr>
      <vt:lpstr>Libre Franklin Black</vt:lpstr>
      <vt:lpstr>Noto Sans Symbols</vt:lpstr>
      <vt:lpstr>Calibri</vt:lpstr>
      <vt:lpstr>Lato Black</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2022-05-23T22:05:02Z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