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jKLxCKxAdJI47uFl8eaDlxXkK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Often, attics include openings that are used for access. These include access panels, doors into kneewalls, and dropdown stairs. To reduce heat loss, these openings should be air sealed and insulated.</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Good air sealing and a continuous air barrier between the attic and the home’s living space are important, not only to save energy and reduce fuel bills, but also to prevent moisture problems in the attic. Sealing holes in the attic ceiling reduces the house’s “suction” (or stack effect) so fewer contaminants such as radon and other soil gases are drawn up into the house from the ground.</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air seal, a gasket made from weather stripping should be added to either the frame or panel of the attic access panel or door. Latch bolts or mechanical fasteners should be installed that will pull the access door tight to the weatherstripping for an airtight seal. </a:t>
            </a:r>
            <a:endParaRPr/>
          </a:p>
          <a:p>
            <a:pPr marL="0" lvl="0" indent="0" algn="l" rtl="0">
              <a:spcBef>
                <a:spcPts val="0"/>
              </a:spcBef>
              <a:spcAft>
                <a:spcPts val="0"/>
              </a:spcAft>
              <a:buNone/>
            </a:pPr>
            <a:r>
              <a:rPr lang="en-US"/>
              <a:t>Panels and doors can be insulated by gluing rigid foam to the panel or attaching batt insulation with bolts and wiring or metal strapping. </a:t>
            </a:r>
            <a:endParaRPr/>
          </a:p>
          <a:p>
            <a:pPr marL="0" lvl="0" indent="0" algn="l" rtl="0">
              <a:spcBef>
                <a:spcPts val="0"/>
              </a:spcBef>
              <a:spcAft>
                <a:spcPts val="0"/>
              </a:spcAft>
              <a:buNone/>
            </a:pPr>
            <a:r>
              <a:rPr lang="en-US"/>
              <a:t>Pulldown stair kits can be purchased that have rigid insulation already attached to the panel. Alternatively, a rigid foam box-shaped cover can be constructed or purchased that fits over the stairs and is lifted and placed out of the way when accessing the attic.</a:t>
            </a:r>
            <a:endParaRPr/>
          </a:p>
          <a:p>
            <a:pPr marL="0" lvl="0" indent="0" algn="l" rtl="0">
              <a:spcBef>
                <a:spcPts val="0"/>
              </a:spcBef>
              <a:spcAft>
                <a:spcPts val="0"/>
              </a:spcAft>
              <a:buNone/>
            </a:pPr>
            <a:r>
              <a:rPr lang="en-US"/>
              <a:t>Blocking should also be installed around the staircase or panel to keep insulation from falling into the opening.</a:t>
            </a: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79077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858966"/>
            <a:ext cx="7687340"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Openings in attics: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Are used to access this space.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Include access panels, doors into kneewalls, and dropdown stairs.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Should be air sealed and insulated to reduce heat loss.</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212206" y="3377974"/>
            <a:ext cx="7203011" cy="6008971"/>
          </a:xfrm>
          <a:prstGeom prst="rect">
            <a:avLst/>
          </a:prstGeom>
          <a:solidFill>
            <a:srgbClr val="F2F2F2"/>
          </a:solidFill>
          <a:ln>
            <a:noFill/>
          </a:ln>
        </p:spPr>
      </p:pic>
      <p:sp>
        <p:nvSpPr>
          <p:cNvPr id="391" name="Google Shape;391;p1"/>
          <p:cNvSpPr/>
          <p:nvPr/>
        </p:nvSpPr>
        <p:spPr>
          <a:xfrm>
            <a:off x="1371600" y="8268067"/>
            <a:ext cx="1711842"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0" y="379077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3" name="Google Shape;393;p1"/>
          <p:cNvSpPr/>
          <p:nvPr/>
        </p:nvSpPr>
        <p:spPr>
          <a:xfrm>
            <a:off x="913743" y="568116"/>
            <a:ext cx="15237113"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CODE: </a:t>
            </a:r>
            <a:r>
              <a:rPr lang="en-US" sz="6600">
                <a:solidFill>
                  <a:srgbClr val="00853D"/>
                </a:solidFill>
                <a:latin typeface="Libre Franklin Black"/>
                <a:ea typeface="Libre Franklin Black"/>
                <a:cs typeface="Libre Franklin Black"/>
                <a:sym typeface="Libre Franklin Black"/>
              </a:rPr>
              <a:t>AIR SEALING </a:t>
            </a:r>
            <a:r>
              <a:rPr lang="en-US" sz="6600">
                <a:solidFill>
                  <a:srgbClr val="000000"/>
                </a:solidFill>
                <a:latin typeface="Libre Franklin Black"/>
                <a:ea typeface="Libre Franklin Black"/>
                <a:cs typeface="Libre Franklin Black"/>
                <a:sym typeface="Libre Franklin Black"/>
              </a:rPr>
              <a:t>ATTIC ACCESS PANELS/DOORS/STAIRS </a:t>
            </a:r>
            <a:endParaRPr sz="6600">
              <a:solidFill>
                <a:schemeClr val="dk1"/>
              </a:solidFill>
              <a:latin typeface="Libre Franklin Black"/>
              <a:ea typeface="Libre Franklin Black"/>
              <a:cs typeface="Libre Franklin Black"/>
              <a:sym typeface="Libre Franklin Black"/>
            </a:endParaRPr>
          </a:p>
        </p:txBody>
      </p:sp>
      <p:pic>
        <p:nvPicPr>
          <p:cNvPr id="394" name="Google Shape;394;p1"/>
          <p:cNvPicPr preferRelativeResize="0"/>
          <p:nvPr/>
        </p:nvPicPr>
        <p:blipFill>
          <a:blip r:embed="rId4"/>
          <a:srcRect/>
          <a:stretch/>
        </p:blipFill>
        <p:spPr>
          <a:xfrm>
            <a:off x="1751605" y="8316733"/>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2"/>
          <p:cNvPicPr preferRelativeResize="0">
            <a:picLocks noGrp="1"/>
          </p:cNvPicPr>
          <p:nvPr>
            <p:ph type="pic" idx="2"/>
          </p:nvPr>
        </p:nvPicPr>
        <p:blipFill rotWithShape="1">
          <a:blip r:embed="rId3">
            <a:alphaModFix/>
          </a:blip>
          <a:srcRect t="6979"/>
          <a:stretch/>
        </p:blipFill>
        <p:spPr>
          <a:xfrm>
            <a:off x="4040368" y="244549"/>
            <a:ext cx="11738348" cy="5963622"/>
          </a:xfrm>
          <a:prstGeom prst="rect">
            <a:avLst/>
          </a:prstGeom>
          <a:solidFill>
            <a:srgbClr val="F2F2F2"/>
          </a:solidFill>
          <a:ln>
            <a:noFill/>
          </a:ln>
        </p:spPr>
      </p:pic>
      <p:sp>
        <p:nvSpPr>
          <p:cNvPr id="401" name="Google Shape;401;p2"/>
          <p:cNvSpPr txBox="1">
            <a:spLocks noGrp="1"/>
          </p:cNvSpPr>
          <p:nvPr>
            <p:ph type="body" idx="1"/>
          </p:nvPr>
        </p:nvSpPr>
        <p:spPr>
          <a:xfrm>
            <a:off x="988828" y="6825949"/>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2" name="Google Shape;402;p2"/>
          <p:cNvSpPr txBox="1"/>
          <p:nvPr/>
        </p:nvSpPr>
        <p:spPr>
          <a:xfrm>
            <a:off x="4317620" y="6708215"/>
            <a:ext cx="13492800" cy="3232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Good air sealing and a continuous air barrier between the attic and the home’s conditioned (living) space save energy and reduce fuel bills.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It also prevents moisture problems in the attic.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Sealing holes in the attic ceiling reduces the house’s “suction” (or stack effect) so fewer contaminants such as radon and other soil gases are drawn up into the house from the ground.</a:t>
            </a:r>
            <a:endParaRPr sz="2400">
              <a:solidFill>
                <a:schemeClr val="dk1"/>
              </a:solidFill>
              <a:latin typeface="Lato"/>
              <a:ea typeface="Lato"/>
              <a:cs typeface="Lato"/>
              <a:sym typeface="Lato"/>
            </a:endParaRPr>
          </a:p>
        </p:txBody>
      </p:sp>
      <p:sp>
        <p:nvSpPr>
          <p:cNvPr id="403" name="Google Shape;403;p2"/>
          <p:cNvSpPr/>
          <p:nvPr/>
        </p:nvSpPr>
        <p:spPr>
          <a:xfrm>
            <a:off x="0" y="682594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
          <p:cNvPicPr preferRelativeResize="0">
            <a:picLocks noGrp="1"/>
          </p:cNvPicPr>
          <p:nvPr>
            <p:ph type="pic" idx="2"/>
          </p:nvPr>
        </p:nvPicPr>
        <p:blipFill rotWithShape="1">
          <a:blip r:embed="rId3">
            <a:alphaModFix/>
          </a:blip>
          <a:srcRect/>
          <a:stretch/>
        </p:blipFill>
        <p:spPr>
          <a:xfrm>
            <a:off x="145143" y="2740654"/>
            <a:ext cx="9826136" cy="5984420"/>
          </a:xfrm>
          <a:prstGeom prst="rect">
            <a:avLst/>
          </a:prstGeom>
          <a:solidFill>
            <a:srgbClr val="F2F2F2"/>
          </a:solidFill>
          <a:ln>
            <a:noFill/>
          </a:ln>
        </p:spPr>
      </p:pic>
      <p:sp>
        <p:nvSpPr>
          <p:cNvPr id="410" name="Google Shape;410;p3"/>
          <p:cNvSpPr txBox="1"/>
          <p:nvPr/>
        </p:nvSpPr>
        <p:spPr>
          <a:xfrm>
            <a:off x="10451875" y="421400"/>
            <a:ext cx="7412400" cy="9882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To air seal, a gasket made from weather stripping should be added to either the frame or panel of the attic access panel or door. Latch bolts or mechanical fasteners should be installed that will pull the access door tight to the weatherstripping for an airtight seal.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Panels and doors can be insulated by gluing rigid foam to the panel or attaching batt insulation with bolts and wiring or metal strapping.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Pulldown stair kits can be purchased that have rigid insulation already attached to the panel. Alternatively, a rigid foam box-shaped cover can be constructed or purchased that fits over the stairs and is lifted and placed out of the way when accessing the attic.</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Blocking should also be installed around the staircase or panel to keep insulation from falling into the opening.</a:t>
            </a:r>
            <a:endParaRPr sz="2400">
              <a:solidFill>
                <a:schemeClr val="dk1"/>
              </a:solidFill>
              <a:latin typeface="Lato"/>
              <a:ea typeface="Lato"/>
              <a:cs typeface="Lato"/>
              <a:sym typeface="Lato"/>
            </a:endParaRPr>
          </a:p>
        </p:txBody>
      </p:sp>
      <p:sp>
        <p:nvSpPr>
          <p:cNvPr id="411" name="Google Shape;411;p3"/>
          <p:cNvSpPr txBox="1">
            <a:spLocks noGrp="1"/>
          </p:cNvSpPr>
          <p:nvPr>
            <p:ph type="body" idx="1"/>
          </p:nvPr>
        </p:nvSpPr>
        <p:spPr>
          <a:xfrm>
            <a:off x="1360959" y="1296112"/>
            <a:ext cx="6657584" cy="101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p:nvPr/>
        </p:nvSpPr>
        <p:spPr>
          <a:xfrm>
            <a:off x="0" y="139680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