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367" r:id="rId3"/>
    <p:sldId id="280"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53D"/>
    <a:srgbClr val="231F20"/>
    <a:srgbClr val="515B65"/>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5259" autoAdjust="0"/>
  </p:normalViewPr>
  <p:slideViewPr>
    <p:cSldViewPr snapToGrid="0">
      <p:cViewPr varScale="1">
        <p:scale>
          <a:sx n="38" d="100"/>
          <a:sy n="38" d="100"/>
        </p:scale>
        <p:origin x="1722" y="66"/>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3/16/2022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insulating existing vented attics, you should first air seal all attic floor penetrations with sealant, one-part spray foam, or rigid blocking material as needed.</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air sealing between the attic and the home’s conditioned space saves energy and reduces fuel bills; this practice also helps prevent moisture problems in the attic. Sealing holes in the attic ceiling reduces the house’s “suction” (or stack effect) so fewer contaminants (such as radon and other soil gases) are drawn up into the house from the ground.</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269878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attic floor should be clean so the sealant adheres to surfaces. All ceiling joints and penetrations should be sealed with sealant. This includes all of the seams between the top plate and the drywall and between the top plate and the lower edge of baffles. Solid blocking should be installed for large holes and open soffits, and metal blocking and collars installed around hot flues. Finally, covers should be installed over non-ICAT-rated recessed can lights.</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425871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16/03/2022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6.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4.xml"/><Relationship Id="rId1" Type="http://schemas.openxmlformats.org/officeDocument/2006/relationships/tags" Target="../tags/tag8.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371600" y="3826058"/>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0" y="4894251"/>
            <a:ext cx="7600515" cy="2179058"/>
          </a:xfrm>
          <a:prstGeom prst="rect">
            <a:avLst/>
          </a:prstGeom>
          <a:noFill/>
        </p:spPr>
        <p:txBody>
          <a:bodyPr wrap="square" rtlCol="0">
            <a:spAutoFit/>
          </a:bodyPr>
          <a:lstStyle/>
          <a:p>
            <a:r>
              <a:rPr lang="en-US" sz="3200" dirty="0">
                <a:solidFill>
                  <a:srgbClr val="60BB46"/>
                </a:solidFill>
                <a:latin typeface="Franklin Gothic Demi" panose="020B0703020102020204" pitchFamily="34" charset="0"/>
              </a:rPr>
              <a:t>Air sealing existing vented attics:</a:t>
            </a:r>
            <a:endParaRPr lang="en-US" sz="2400" dirty="0">
              <a:solidFill>
                <a:srgbClr val="231F20"/>
              </a:solidFill>
              <a:latin typeface="Franklin Gothic Demi" panose="020B0703020102020204" pitchFamily="34" charset="0"/>
            </a:endParaRP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Should take place before insulating</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Includes sealing all attic floor penetrations with sealant, one-part spray foam, or rigid blocking material</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p:blipFill>
        <p:spPr>
          <a:xfrm>
            <a:off x="9594578" y="3826058"/>
            <a:ext cx="7859504" cy="4577268"/>
          </a:xfrm>
          <a:prstGeom prst="rect">
            <a:avLst/>
          </a:prstGeom>
        </p:spPr>
      </p:pic>
      <p:sp>
        <p:nvSpPr>
          <p:cNvPr id="5" name="Rectangle 4">
            <a:extLst>
              <a:ext uri="{FF2B5EF4-FFF2-40B4-BE49-F238E27FC236}">
                <a16:creationId xmlns:a16="http://schemas.microsoft.com/office/drawing/2014/main" id="{663E8C36-E744-44E2-97B7-E502D4040295}"/>
              </a:ext>
            </a:extLst>
          </p:cNvPr>
          <p:cNvSpPr/>
          <p:nvPr/>
        </p:nvSpPr>
        <p:spPr>
          <a:xfrm>
            <a:off x="1371600" y="7596738"/>
            <a:ext cx="2625634" cy="128300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6FB255-520D-432F-B2B8-BE5838389013}"/>
              </a:ext>
            </a:extLst>
          </p:cNvPr>
          <p:cNvSpPr/>
          <p:nvPr/>
        </p:nvSpPr>
        <p:spPr>
          <a:xfrm>
            <a:off x="0" y="3826058"/>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035EE0-7544-4A61-9CE6-4119F3D93A7C}"/>
              </a:ext>
            </a:extLst>
          </p:cNvPr>
          <p:cNvSpPr/>
          <p:nvPr/>
        </p:nvSpPr>
        <p:spPr>
          <a:xfrm>
            <a:off x="913743" y="568116"/>
            <a:ext cx="15127446" cy="2339102"/>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solidFill>
                  <a:srgbClr val="000000"/>
                </a:solidFill>
                <a:latin typeface="Franklin Gothic Heavy" panose="020B0903020102020204" pitchFamily="34" charset="0"/>
              </a:rPr>
              <a:t>FRAMING: </a:t>
            </a:r>
            <a:r>
              <a:rPr lang="en-US" sz="6600" dirty="0">
                <a:solidFill>
                  <a:srgbClr val="00853D"/>
                </a:solidFill>
                <a:latin typeface="Franklin Gothic Heavy" panose="020B0903020102020204" pitchFamily="34" charset="0"/>
              </a:rPr>
              <a:t>AIR SEALING </a:t>
            </a:r>
            <a:r>
              <a:rPr lang="en-US" sz="6600" dirty="0">
                <a:solidFill>
                  <a:srgbClr val="000000"/>
                </a:solidFill>
                <a:latin typeface="Franklin Gothic Heavy" panose="020B0903020102020204" pitchFamily="34" charset="0"/>
              </a:rPr>
              <a:t>EXISTING ATTICS</a:t>
            </a:r>
            <a:endParaRPr lang="en-US" sz="6600" dirty="0">
              <a:latin typeface="Franklin Gothic Heavy" panose="020B0903020102020204" pitchFamily="34" charset="0"/>
            </a:endParaRPr>
          </a:p>
        </p:txBody>
      </p:sp>
      <p:pic>
        <p:nvPicPr>
          <p:cNvPr id="3" name="Picture 2">
            <a:extLst>
              <a:ext uri="{FF2B5EF4-FFF2-40B4-BE49-F238E27FC236}">
                <a16:creationId xmlns:a16="http://schemas.microsoft.com/office/drawing/2014/main" id="{47A16EEE-E34C-42CC-80F6-0F6816D311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67050" y="7671624"/>
            <a:ext cx="876019" cy="1182626"/>
          </a:xfrm>
          <a:prstGeom prst="rect">
            <a:avLst/>
          </a:prstGeom>
        </p:spPr>
      </p:pic>
      <p:pic>
        <p:nvPicPr>
          <p:cNvPr id="13" name="Picture 12">
            <a:extLst>
              <a:ext uri="{FF2B5EF4-FFF2-40B4-BE49-F238E27FC236}">
                <a16:creationId xmlns:a16="http://schemas.microsoft.com/office/drawing/2014/main" id="{78B6C210-C668-4628-A3EC-85DB00C66FB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812330" y="7665476"/>
            <a:ext cx="878276" cy="1185674"/>
          </a:xfrm>
          <a:prstGeom prst="rect">
            <a:avLst/>
          </a:prstGeom>
        </p:spPr>
      </p:pic>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4544950"/>
            <a:ext cx="5885543" cy="3690357"/>
          </a:xfrm>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1371600" y="2193777"/>
            <a:ext cx="5243521" cy="2308324"/>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Effective air sealing and a continuous air barrier between the attic and the home’s conditioned space saves energy and reduces fuel bills.</a:t>
            </a:r>
            <a:endParaRPr lang="en-US" sz="2400" dirty="0"/>
          </a:p>
        </p:txBody>
      </p:sp>
      <p:sp>
        <p:nvSpPr>
          <p:cNvPr id="35" name="TextBox 34"/>
          <p:cNvSpPr txBox="1"/>
          <p:nvPr/>
        </p:nvSpPr>
        <p:spPr>
          <a:xfrm>
            <a:off x="6998096" y="2193776"/>
            <a:ext cx="3295435" cy="1685654"/>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This practice also helps prevent moisture problems in the attic. </a:t>
            </a:r>
            <a:endParaRPr lang="en-US" sz="2400" dirty="0"/>
          </a:p>
        </p:txBody>
      </p:sp>
      <p:sp>
        <p:nvSpPr>
          <p:cNvPr id="36" name="TextBox 35"/>
          <p:cNvSpPr txBox="1"/>
          <p:nvPr/>
        </p:nvSpPr>
        <p:spPr>
          <a:xfrm>
            <a:off x="11672881" y="2193776"/>
            <a:ext cx="5777903" cy="2239652"/>
          </a:xfrm>
          <a:prstGeom prst="rect">
            <a:avLst/>
          </a:prstGeom>
          <a:noFill/>
        </p:spPr>
        <p:txBody>
          <a:bodyPr wrap="square" numCol="1" spcCol="274320" rtlCol="0">
            <a:spAutoFit/>
          </a:bodyPr>
          <a:lstStyle/>
          <a:p>
            <a:pPr>
              <a:lnSpc>
                <a:spcPct val="150000"/>
              </a:lnSpc>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Sealing holes in the attic ceiling reduces the house’s “suction” (or stack effect) so fewer contaminants are drawn up into the house from the ground.</a:t>
            </a:r>
            <a:endParaRPr lang="en-US" sz="2400" dirty="0"/>
          </a:p>
        </p:txBody>
      </p:sp>
      <p:sp>
        <p:nvSpPr>
          <p:cNvPr id="11" name="TextBox 10"/>
          <p:cNvSpPr txBox="1"/>
          <p:nvPr/>
        </p:nvSpPr>
        <p:spPr>
          <a:xfrm>
            <a:off x="1371600" y="1104366"/>
            <a:ext cx="1393371" cy="646331"/>
          </a:xfrm>
          <a:prstGeom prst="rect">
            <a:avLst/>
          </a:prstGeom>
          <a:noFill/>
        </p:spPr>
        <p:txBody>
          <a:bodyPr wrap="square" rtlCol="0">
            <a:spAutoFit/>
          </a:bodyPr>
          <a:lstStyle/>
          <a:p>
            <a:pPr algn="ctr"/>
            <a:r>
              <a:rPr lang="en-US" sz="3600" dirty="0">
                <a:latin typeface="Franklin Gothic Heavy" panose="020B0903020102020204" pitchFamily="34" charset="0"/>
              </a:rPr>
              <a:t>01</a:t>
            </a:r>
            <a:endParaRPr lang="en-GB" sz="3600" dirty="0">
              <a:latin typeface="Franklin Gothic Heavy" panose="020B0903020102020204" pitchFamily="34" charset="0"/>
            </a:endParaRPr>
          </a:p>
        </p:txBody>
      </p:sp>
      <p:sp>
        <p:nvSpPr>
          <p:cNvPr id="37" name="TextBox 36"/>
          <p:cNvSpPr txBox="1"/>
          <p:nvPr/>
        </p:nvSpPr>
        <p:spPr>
          <a:xfrm>
            <a:off x="6998096" y="1083210"/>
            <a:ext cx="1393371" cy="646331"/>
          </a:xfrm>
          <a:prstGeom prst="rect">
            <a:avLst/>
          </a:prstGeom>
          <a:noFill/>
        </p:spPr>
        <p:txBody>
          <a:bodyPr wrap="square" rtlCol="0">
            <a:spAutoFit/>
          </a:bodyPr>
          <a:lstStyle/>
          <a:p>
            <a:pPr algn="ctr"/>
            <a:r>
              <a:rPr lang="en-US" sz="3600" dirty="0">
                <a:latin typeface="Franklin Gothic Heavy" panose="020B0903020102020204" pitchFamily="34" charset="0"/>
              </a:rPr>
              <a:t>02</a:t>
            </a:r>
            <a:endParaRPr lang="en-GB" sz="3600" dirty="0">
              <a:latin typeface="Franklin Gothic Heavy" panose="020B0903020102020204" pitchFamily="34" charset="0"/>
            </a:endParaRPr>
          </a:p>
        </p:txBody>
      </p:sp>
      <p:sp>
        <p:nvSpPr>
          <p:cNvPr id="38" name="TextBox 37"/>
          <p:cNvSpPr txBox="1"/>
          <p:nvPr/>
        </p:nvSpPr>
        <p:spPr>
          <a:xfrm>
            <a:off x="11723247" y="1117028"/>
            <a:ext cx="1393371" cy="646331"/>
          </a:xfrm>
          <a:prstGeom prst="rect">
            <a:avLst/>
          </a:prstGeom>
          <a:noFill/>
          <a:ln>
            <a:noFill/>
          </a:ln>
        </p:spPr>
        <p:txBody>
          <a:bodyPr wrap="square" rtlCol="0">
            <a:spAutoFit/>
          </a:bodyPr>
          <a:lstStyle/>
          <a:p>
            <a:pPr algn="ctr"/>
            <a:r>
              <a:rPr lang="en-US" sz="3600" dirty="0">
                <a:latin typeface="Franklin Gothic Heavy" panose="020B0903020102020204" pitchFamily="34" charset="0"/>
              </a:rPr>
              <a:t>03</a:t>
            </a:r>
            <a:endParaRPr lang="en-GB" sz="3600" dirty="0">
              <a:latin typeface="Franklin Gothic Heavy" panose="020B0903020102020204" pitchFamily="34" charset="0"/>
            </a:endParaRPr>
          </a:p>
        </p:txBody>
      </p:sp>
      <p:sp>
        <p:nvSpPr>
          <p:cNvPr id="12" name="Freeform 11"/>
          <p:cNvSpPr/>
          <p:nvPr/>
        </p:nvSpPr>
        <p:spPr>
          <a:xfrm>
            <a:off x="1563400" y="1784515"/>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7114209" y="1763359"/>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p:cNvSpPr/>
          <p:nvPr/>
        </p:nvSpPr>
        <p:spPr>
          <a:xfrm>
            <a:off x="11839360" y="1797177"/>
            <a:ext cx="1161143" cy="0"/>
          </a:xfrm>
          <a:custGeom>
            <a:avLst/>
            <a:gdLst>
              <a:gd name="connsiteX0" fmla="*/ 0 w 1161143"/>
              <a:gd name="connsiteY0" fmla="*/ 0 h 0"/>
              <a:gd name="connsiteX1" fmla="*/ 1161143 w 1161143"/>
              <a:gd name="connsiteY1" fmla="*/ 0 h 0"/>
            </a:gdLst>
            <a:ahLst/>
            <a:cxnLst>
              <a:cxn ang="0">
                <a:pos x="connsiteX0" y="connsiteY0"/>
              </a:cxn>
              <a:cxn ang="0">
                <a:pos x="connsiteX1" y="connsiteY1"/>
              </a:cxn>
            </a:cxnLst>
            <a:rect l="l" t="t" r="r" b="b"/>
            <a:pathLst>
              <a:path w="1161143">
                <a:moveTo>
                  <a:pt x="0" y="0"/>
                </a:moveTo>
                <a:lnTo>
                  <a:pt x="1161143" y="0"/>
                </a:lnTo>
              </a:path>
            </a:pathLst>
          </a:custGeom>
          <a:noFill/>
          <a:ln w="38100">
            <a:solidFill>
              <a:srgbClr val="60B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28676" b="28676"/>
          <a:stretch/>
        </p:blipFill>
        <p:spPr>
          <a:xfrm>
            <a:off x="6998096" y="4934857"/>
            <a:ext cx="9412049" cy="5352143"/>
          </a:xfrm>
        </p:spPr>
      </p:pic>
      <p:sp>
        <p:nvSpPr>
          <p:cNvPr id="13" name="Rectangle 12">
            <a:extLst>
              <a:ext uri="{FF2B5EF4-FFF2-40B4-BE49-F238E27FC236}">
                <a16:creationId xmlns:a16="http://schemas.microsoft.com/office/drawing/2014/main" id="{FCB6EBFF-E462-44B3-8430-95CAE02BF031}"/>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7811591" y="2340528"/>
            <a:ext cx="6657584" cy="1016000"/>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 name="TextBox 2"/>
          <p:cNvSpPr txBox="1"/>
          <p:nvPr/>
        </p:nvSpPr>
        <p:spPr>
          <a:xfrm>
            <a:off x="7772401" y="3810075"/>
            <a:ext cx="9588137" cy="3901646"/>
          </a:xfrm>
          <a:prstGeom prst="rect">
            <a:avLst/>
          </a:prstGeom>
          <a:noFill/>
        </p:spPr>
        <p:txBody>
          <a:bodyPr wrap="square" numCol="1" spcCol="36576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The attic floor should be clean so the sealant adheres to surfaces</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All ceiling joints and penetrations should be sealed with sealant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This includes all of the seams between the top plate and the drywall and between the top plate and the lower edge of baffles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Solid blocking should be installed for large holes and open soffits, and metal blocking and collars installed around hot flues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Covers should be installed over non-ICAT-rated recessed can lights</a:t>
            </a:r>
            <a:endParaRPr lang="en-US" sz="2400" dirty="0"/>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p:blipFill>
        <p:spPr>
          <a:xfrm>
            <a:off x="396846" y="3011450"/>
            <a:ext cx="6857999" cy="4913999"/>
          </a:xfrm>
          <a:prstGeom prst="rect">
            <a:avLst/>
          </a:prstGeom>
        </p:spPr>
      </p:pic>
      <p:sp>
        <p:nvSpPr>
          <p:cNvPr id="7" name="Rectangle 6">
            <a:extLst>
              <a:ext uri="{FF2B5EF4-FFF2-40B4-BE49-F238E27FC236}">
                <a16:creationId xmlns:a16="http://schemas.microsoft.com/office/drawing/2014/main" id="{EB56E9E0-36CC-46E9-89FC-F46DA75A0DBC}"/>
              </a:ext>
            </a:extLst>
          </p:cNvPr>
          <p:cNvSpPr/>
          <p:nvPr/>
        </p:nvSpPr>
        <p:spPr>
          <a:xfrm>
            <a:off x="17997714" y="2340528"/>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2850</TotalTime>
  <Words>366</Words>
  <Application>Microsoft Office PowerPoint</Application>
  <PresentationFormat>Custom</PresentationFormat>
  <Paragraphs>25</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Wingdings</vt:lpstr>
      <vt:lpstr>Lato Black</vt:lpstr>
      <vt:lpstr>Calibri</vt:lpstr>
      <vt:lpstr>Franklin Gothic Heavy</vt:lpstr>
      <vt:lpstr>Franklin Gothic Demi</vt:lpstr>
      <vt:lpstr>Lato</vt:lpstr>
      <vt:lpstr>Arial</vt:lpstr>
      <vt:lpstr>Franklin Gothic Book</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Brandon Stevens</cp:lastModifiedBy>
  <cp:revision>317</cp:revision>
  <dcterms:created xsi:type="dcterms:W3CDTF">2017-04-03T13:46:27Z</dcterms:created>
  <dcterms:modified xsi:type="dcterms:W3CDTF">2022-03-17T02:53:06Z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