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cmZUZuU7GPGge6oPBtskL2Yo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Openings used for access to the attic such as access panels, doors into kneewalls, or dropdown stairs should be air sealed. This is accomplished by adding weatherstripping to either the frame or panel of the attic access panel or door. Latch bolts or mechanical fasteners should be installed that will pull the access door tight to the weatherstripping, ensuring an airtight seal. </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Good air-sealing and a continuous air barrier between the attic and the home’s conditioned space save energy and reduce fuel bills; these practices also prevent moisture problems in the attic. Sealing holes in the attic ceiling reduces the house’s “suction” (or stack effect) so fewer contaminants (such as radon and other soil gases) are drawn up into the house from the ground.</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Install a gasket around attic access openings to air seal between the opening and the panel covering. Insulate the cover with rigid foam that is glued in place or batt insulation that is mechanically fastened with wires and screws. Install a durable, insulated cover for drop-down stairs that provide attic access and install an air-sealing gasket around the rim of the panel. Around the staircase or panel, install blocking to serve as a dam to keep insulation from falling out.</a:t>
            </a:r>
            <a:endParaRPr/>
          </a:p>
        </p:txBody>
      </p:sp>
      <p:sp>
        <p:nvSpPr>
          <p:cNvPr id="417" name="Google Shape;4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51528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2" y="4583478"/>
            <a:ext cx="8884762" cy="328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Air sealing openings used for access to the attic:</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Includes access panels, doors into kneewalls, or dropdown stairs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accomplished by adding weatherstripping to either the frame or panel of the attic access panel or door</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ensured by installing latch bolts or mechanical fasteners that will pull the access door tight to the weatherstripping </a:t>
            </a:r>
            <a:endParaRPr/>
          </a:p>
        </p:txBody>
      </p:sp>
      <p:pic>
        <p:nvPicPr>
          <p:cNvPr id="390" name="Google Shape;390;p1"/>
          <p:cNvPicPr preferRelativeResize="0">
            <a:picLocks noGrp="1"/>
          </p:cNvPicPr>
          <p:nvPr>
            <p:ph type="pic" idx="2"/>
          </p:nvPr>
        </p:nvPicPr>
        <p:blipFill rotWithShape="1">
          <a:blip r:embed="rId3">
            <a:alphaModFix/>
          </a:blip>
          <a:srcRect l="8990" t="961" r="4143" b="1416"/>
          <a:stretch/>
        </p:blipFill>
        <p:spPr>
          <a:xfrm>
            <a:off x="10718273" y="188536"/>
            <a:ext cx="7403105" cy="10089037"/>
          </a:xfrm>
          <a:prstGeom prst="rect">
            <a:avLst/>
          </a:prstGeom>
          <a:solidFill>
            <a:srgbClr val="F2F2F2"/>
          </a:solidFill>
          <a:ln>
            <a:noFill/>
          </a:ln>
        </p:spPr>
      </p:pic>
      <p:sp>
        <p:nvSpPr>
          <p:cNvPr id="391" name="Google Shape;391;p1"/>
          <p:cNvSpPr/>
          <p:nvPr/>
        </p:nvSpPr>
        <p:spPr>
          <a:xfrm>
            <a:off x="0" y="351528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9427500" cy="23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chemeClr val="dk1"/>
                </a:solidFill>
                <a:latin typeface="Libre Franklin Black"/>
                <a:ea typeface="Libre Franklin Black"/>
                <a:cs typeface="Libre Franklin Black"/>
                <a:sym typeface="Libre Franklin Black"/>
              </a:rPr>
              <a:t>FRAMING: </a:t>
            </a:r>
            <a:r>
              <a:rPr lang="en-US" sz="6600">
                <a:solidFill>
                  <a:srgbClr val="00853D"/>
                </a:solidFill>
                <a:latin typeface="Libre Franklin Black"/>
                <a:ea typeface="Libre Franklin Black"/>
                <a:cs typeface="Libre Franklin Black"/>
                <a:sym typeface="Libre Franklin Black"/>
              </a:rPr>
              <a:t>AIR SEALING </a:t>
            </a:r>
            <a:r>
              <a:rPr lang="en-US" sz="6600">
                <a:solidFill>
                  <a:schemeClr val="dk1"/>
                </a:solidFill>
                <a:latin typeface="Libre Franklin Black"/>
                <a:ea typeface="Libre Franklin Black"/>
                <a:cs typeface="Libre Franklin Black"/>
                <a:sym typeface="Libre Franklin Black"/>
              </a:rPr>
              <a:t>ATTIC ACCESS</a:t>
            </a:r>
            <a:endParaRPr/>
          </a:p>
        </p:txBody>
      </p:sp>
      <p:sp>
        <p:nvSpPr>
          <p:cNvPr id="393" name="Google Shape;393;p1"/>
          <p:cNvSpPr/>
          <p:nvPr/>
        </p:nvSpPr>
        <p:spPr>
          <a:xfrm>
            <a:off x="1671916" y="8323464"/>
            <a:ext cx="4036827"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u="none">
              <a:solidFill>
                <a:schemeClr val="lt1"/>
              </a:solidFill>
              <a:latin typeface="Lato"/>
              <a:ea typeface="Lato"/>
              <a:cs typeface="Lato"/>
              <a:sym typeface="Lato"/>
            </a:endParaRPr>
          </a:p>
        </p:txBody>
      </p:sp>
      <p:pic>
        <p:nvPicPr>
          <p:cNvPr id="394" name="Google Shape;394;p1"/>
          <p:cNvPicPr preferRelativeResize="0"/>
          <p:nvPr/>
        </p:nvPicPr>
        <p:blipFill>
          <a:blip r:embed="rId4"/>
          <a:srcRect/>
          <a:stretch/>
        </p:blipFill>
        <p:spPr>
          <a:xfrm>
            <a:off x="4410936" y="8399925"/>
            <a:ext cx="880533" cy="1188720"/>
          </a:xfrm>
          <a:prstGeom prst="rect">
            <a:avLst/>
          </a:prstGeom>
          <a:noFill/>
          <a:ln>
            <a:noFill/>
          </a:ln>
        </p:spPr>
      </p:pic>
      <p:pic>
        <p:nvPicPr>
          <p:cNvPr id="395" name="Google Shape;395;p1"/>
          <p:cNvPicPr preferRelativeResize="0"/>
          <p:nvPr/>
        </p:nvPicPr>
        <p:blipFill>
          <a:blip r:embed="rId5"/>
          <a:srcRect/>
          <a:stretch/>
        </p:blipFill>
        <p:spPr>
          <a:xfrm>
            <a:off x="2020931" y="8392202"/>
            <a:ext cx="876019" cy="1182626"/>
          </a:xfrm>
          <a:prstGeom prst="rect">
            <a:avLst/>
          </a:prstGeom>
          <a:noFill/>
          <a:ln>
            <a:noFill/>
          </a:ln>
        </p:spPr>
      </p:pic>
      <p:pic>
        <p:nvPicPr>
          <p:cNvPr id="396" name="Google Shape;396;p1"/>
          <p:cNvPicPr preferRelativeResize="0"/>
          <p:nvPr/>
        </p:nvPicPr>
        <p:blipFill>
          <a:blip r:embed="rId6"/>
          <a:srcRect/>
          <a:stretch/>
        </p:blipFill>
        <p:spPr>
          <a:xfrm>
            <a:off x="3215934" y="8392202"/>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371600" y="2193777"/>
            <a:ext cx="52434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Good air sealing and a continuous air barrier between the attic and the home’s conditioned space save energy and reduce fuel bills.</a:t>
            </a:r>
            <a:endParaRPr sz="2400">
              <a:solidFill>
                <a:schemeClr val="dk1"/>
              </a:solidFill>
              <a:latin typeface="Lato"/>
              <a:ea typeface="Lato"/>
              <a:cs typeface="Lato"/>
              <a:sym typeface="Lato"/>
            </a:endParaRPr>
          </a:p>
        </p:txBody>
      </p:sp>
      <p:sp>
        <p:nvSpPr>
          <p:cNvPr id="404" name="Google Shape;404;p2"/>
          <p:cNvSpPr txBox="1"/>
          <p:nvPr/>
        </p:nvSpPr>
        <p:spPr>
          <a:xfrm>
            <a:off x="6998096" y="2193776"/>
            <a:ext cx="3710753"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These practices also prevent moisture problems in the attic. </a:t>
            </a:r>
            <a:endParaRPr sz="2400">
              <a:solidFill>
                <a:schemeClr val="dk1"/>
              </a:solidFill>
              <a:latin typeface="Lato"/>
              <a:ea typeface="Lato"/>
              <a:cs typeface="Lato"/>
              <a:sym typeface="Lato"/>
            </a:endParaRPr>
          </a:p>
        </p:txBody>
      </p:sp>
      <p:sp>
        <p:nvSpPr>
          <p:cNvPr id="405" name="Google Shape;405;p2"/>
          <p:cNvSpPr txBox="1"/>
          <p:nvPr/>
        </p:nvSpPr>
        <p:spPr>
          <a:xfrm>
            <a:off x="11565241" y="2193776"/>
            <a:ext cx="5885543" cy="2239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Sealing holes in the attic ceiling reduces the house’s “suction” (or stack effect) so fewer contaminants are drawn up into the house from the ground.</a:t>
            </a:r>
            <a:endParaRPr sz="2400">
              <a:solidFill>
                <a:schemeClr val="dk1"/>
              </a:solidFill>
              <a:latin typeface="Lato"/>
              <a:ea typeface="Lato"/>
              <a:cs typeface="Lato"/>
              <a:sym typeface="Lato"/>
            </a:endParaRPr>
          </a:p>
        </p:txBody>
      </p:sp>
      <p:sp>
        <p:nvSpPr>
          <p:cNvPr id="406" name="Google Shape;406;p2"/>
          <p:cNvSpPr txBox="1"/>
          <p:nvPr/>
        </p:nvSpPr>
        <p:spPr>
          <a:xfrm>
            <a:off x="1371600" y="1104366"/>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01</a:t>
            </a:r>
            <a:endParaRPr sz="3600">
              <a:solidFill>
                <a:schemeClr val="dk1"/>
              </a:solidFill>
              <a:latin typeface="Libre Franklin Black"/>
              <a:ea typeface="Libre Franklin Black"/>
              <a:cs typeface="Libre Franklin Black"/>
              <a:sym typeface="Libre Franklin Black"/>
            </a:endParaRPr>
          </a:p>
        </p:txBody>
      </p:sp>
      <p:sp>
        <p:nvSpPr>
          <p:cNvPr id="407" name="Google Shape;407;p2"/>
          <p:cNvSpPr txBox="1"/>
          <p:nvPr/>
        </p:nvSpPr>
        <p:spPr>
          <a:xfrm>
            <a:off x="6998096" y="1083210"/>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02</a:t>
            </a:r>
            <a:endParaRPr sz="3600">
              <a:solidFill>
                <a:schemeClr val="dk1"/>
              </a:solidFill>
              <a:latin typeface="Libre Franklin Black"/>
              <a:ea typeface="Libre Franklin Black"/>
              <a:cs typeface="Libre Franklin Black"/>
              <a:sym typeface="Libre Franklin Black"/>
            </a:endParaRPr>
          </a:p>
        </p:txBody>
      </p:sp>
      <p:sp>
        <p:nvSpPr>
          <p:cNvPr id="408" name="Google Shape;408;p2"/>
          <p:cNvSpPr txBox="1"/>
          <p:nvPr/>
        </p:nvSpPr>
        <p:spPr>
          <a:xfrm>
            <a:off x="11574845" y="1117028"/>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03</a:t>
            </a:r>
            <a:endParaRPr sz="3600">
              <a:solidFill>
                <a:schemeClr val="dk1"/>
              </a:solidFill>
              <a:latin typeface="Libre Franklin Black"/>
              <a:ea typeface="Libre Franklin Black"/>
              <a:cs typeface="Libre Franklin Black"/>
              <a:sym typeface="Libre Franklin Black"/>
            </a:endParaRPr>
          </a:p>
        </p:txBody>
      </p:sp>
      <p:sp>
        <p:nvSpPr>
          <p:cNvPr id="409" name="Google Shape;409;p2"/>
          <p:cNvSpPr/>
          <p:nvPr/>
        </p:nvSpPr>
        <p:spPr>
          <a:xfrm>
            <a:off x="1563400" y="1784515"/>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0" name="Google Shape;410;p2"/>
          <p:cNvSpPr/>
          <p:nvPr/>
        </p:nvSpPr>
        <p:spPr>
          <a:xfrm>
            <a:off x="7114209" y="1763359"/>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1" name="Google Shape;411;p2"/>
          <p:cNvSpPr/>
          <p:nvPr/>
        </p:nvSpPr>
        <p:spPr>
          <a:xfrm>
            <a:off x="11690958" y="1797177"/>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12" name="Google Shape;412;p2"/>
          <p:cNvPicPr preferRelativeResize="0">
            <a:picLocks noGrp="1"/>
          </p:cNvPicPr>
          <p:nvPr>
            <p:ph type="pic" idx="2"/>
          </p:nvPr>
        </p:nvPicPr>
        <p:blipFill rotWithShape="1">
          <a:blip r:embed="rId3">
            <a:alphaModFix/>
          </a:blip>
          <a:srcRect/>
          <a:stretch/>
        </p:blipFill>
        <p:spPr>
          <a:xfrm>
            <a:off x="5854045" y="4625717"/>
            <a:ext cx="5356145" cy="5661283"/>
          </a:xfrm>
          <a:prstGeom prst="rect">
            <a:avLst/>
          </a:prstGeom>
          <a:solidFill>
            <a:srgbClr val="F2F2F2"/>
          </a:solidFill>
          <a:ln>
            <a:noFill/>
          </a:ln>
        </p:spPr>
      </p:pic>
      <p:sp>
        <p:nvSpPr>
          <p:cNvPr id="413" name="Google Shape;413;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20" name="Google Shape;420;p3"/>
          <p:cNvSpPr txBox="1"/>
          <p:nvPr/>
        </p:nvSpPr>
        <p:spPr>
          <a:xfrm>
            <a:off x="5891263" y="5743403"/>
            <a:ext cx="11743500" cy="3786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 a gasket around attic access openings to air seal between the opening and the panel covering</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Insulate the cover with rigid foam that is glued in place or batt insulation that is mechanically fastened with wires and screws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 a durable, insulated cover for dropdown stairs that provide attic access and install an air-sealing gasket around the rim of the panel</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Install blocking around the staircase or panel to serve as an insulation dam</a:t>
            </a:r>
            <a:endParaRPr sz="2400">
              <a:solidFill>
                <a:schemeClr val="dk1"/>
              </a:solidFill>
              <a:latin typeface="Lato"/>
              <a:ea typeface="Lato"/>
              <a:cs typeface="Lato"/>
              <a:sym typeface="Lato"/>
            </a:endParaRPr>
          </a:p>
        </p:txBody>
      </p:sp>
      <p:sp>
        <p:nvSpPr>
          <p:cNvPr id="421" name="Google Shape;421;p3"/>
          <p:cNvSpPr/>
          <p:nvPr/>
        </p:nvSpPr>
        <p:spPr>
          <a:xfrm flipH="1">
            <a:off x="5105400" y="6721171"/>
            <a:ext cx="45719" cy="2182486"/>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22" name="Google Shape;422;p3"/>
          <p:cNvPicPr preferRelativeResize="0">
            <a:picLocks noGrp="1"/>
          </p:cNvPicPr>
          <p:nvPr>
            <p:ph type="pic" idx="2"/>
          </p:nvPr>
        </p:nvPicPr>
        <p:blipFill rotWithShape="1">
          <a:blip r:embed="rId3">
            <a:alphaModFix/>
          </a:blip>
          <a:srcRect/>
          <a:stretch/>
        </p:blipFill>
        <p:spPr>
          <a:xfrm>
            <a:off x="5151119" y="640990"/>
            <a:ext cx="8574584" cy="4683191"/>
          </a:xfrm>
          <a:prstGeom prst="rect">
            <a:avLst/>
          </a:prstGeom>
          <a:solidFill>
            <a:srgbClr val="F2F2F2"/>
          </a:solidFill>
          <a:ln>
            <a:noFill/>
          </a:ln>
        </p:spPr>
      </p:pic>
      <p:sp>
        <p:nvSpPr>
          <p:cNvPr id="423" name="Google Shape;423;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Custom</PresentationFormat>
  <Paragraphs>25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Noto Sans Symbols</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