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regular r:id="rId10"/>
      <p:bold r:id="rId11"/>
    </p:embeddedFont>
    <p:embeddedFont>
      <p:font typeface="Lato" panose="020F0502020204030203" pitchFamily="34" charset="0"/>
      <p:regular r:id="rId12"/>
      <p:bold r:id="rId13"/>
      <p:italic r:id="rId14"/>
      <p:boldItalic r:id="rId15"/>
    </p:embeddedFont>
    <p:embeddedFont>
      <p:font typeface="Lato Black" panose="020F0502020204030203" pitchFamily="34" charset="0"/>
      <p:bold r:id="rId16"/>
      <p:boldItalic r:id="rId17"/>
    </p:embeddedFont>
    <p:embeddedFont>
      <p:font typeface="Libre Franklin" pitchFamily="2" charset="0"/>
      <p:regular r:id="rId18"/>
      <p:bold r:id="rId19"/>
      <p:italic r:id="rId20"/>
      <p:boldItalic r:id="rId21"/>
    </p:embeddedFont>
    <p:embeddedFont>
      <p:font typeface="Libre Franklin Black" pitchFamily="2" charset="0"/>
      <p:bold r:id="rId22"/>
      <p:boldItalic r:id="rId23"/>
    </p:embeddedFont>
    <p:embeddedFont>
      <p:font typeface="Noto Sans Symbol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XCizK4K0kyDMRrd8cL3h4XMfy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vented attics, the thermal boundary is at the level of the ceiling. In these homes, the ceiling—which usually consists of taped, mudded drywall—provides the air barrier and the insulation is placed on top of it. The attic space above is unconditioned, or uninsulated. </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Attics are a common source of heat energy loss in homes. For the best performance, the home’s thermal layer should be fully aligned—in full continuous contact—with the air barrier. In homes with vented attics, the ceiling usually serves as the air barrier and the insulation is installed directly on top of it.</a:t>
            </a:r>
            <a:endParaRPr/>
          </a:p>
        </p:txBody>
      </p:sp>
      <p:sp>
        <p:nvSpPr>
          <p:cNvPr id="399" name="Google Shape;3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While the air barrier usually consists of drywall that is taped and sealed at seams, other durable, solid surfaces such as plywood, OSB, or housewrap that is sealed at the seams, are also acceptable. Kraft paper, paper products, or other materials that tear easily should not be used. If spray foam insulation is used, the spray foam can serve as the air barrier if it is at least 5.5 inches thick if open-cell or at least 1.5 inches thick if closed-cell. The air barrier should be continuous and in full contact with the insulation, with all holes (for wiring, electrical boxes, light fixtures, flue and chimney pipes, duct chases, heating registers, soffits, etc.) thoroughly air-sealed before insulation is installed.</a:t>
            </a:r>
            <a:endParaRPr/>
          </a:p>
        </p:txBody>
      </p:sp>
      <p:sp>
        <p:nvSpPr>
          <p:cNvPr id="408" name="Google Shape;4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0" y="1"/>
            <a:ext cx="18288000" cy="6325644"/>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9"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0"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29"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7"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7"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0"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0"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0"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0"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60"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0"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0"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4557304"/>
            <a:ext cx="466008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0" y="5625497"/>
            <a:ext cx="7113181"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A ceiling air barrier:</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Is found in homes with vented attics.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Usually consists of taped, mudded drywall.</a:t>
            </a:r>
            <a:endParaRPr/>
          </a:p>
        </p:txBody>
      </p:sp>
      <p:pic>
        <p:nvPicPr>
          <p:cNvPr id="390" name="Google Shape;390;p1"/>
          <p:cNvPicPr preferRelativeResize="0">
            <a:picLocks noGrp="1"/>
          </p:cNvPicPr>
          <p:nvPr>
            <p:ph type="pic" idx="2"/>
          </p:nvPr>
        </p:nvPicPr>
        <p:blipFill rotWithShape="1">
          <a:blip r:embed="rId3">
            <a:alphaModFix/>
          </a:blip>
          <a:srcRect/>
          <a:stretch/>
        </p:blipFill>
        <p:spPr>
          <a:xfrm>
            <a:off x="8193298" y="3594592"/>
            <a:ext cx="9456748" cy="5400774"/>
          </a:xfrm>
          <a:prstGeom prst="rect">
            <a:avLst/>
          </a:prstGeom>
          <a:solidFill>
            <a:srgbClr val="F2F2F2"/>
          </a:solidFill>
          <a:ln>
            <a:noFill/>
          </a:ln>
        </p:spPr>
      </p:pic>
      <p:sp>
        <p:nvSpPr>
          <p:cNvPr id="391" name="Google Shape;391;p1"/>
          <p:cNvSpPr/>
          <p:nvPr/>
        </p:nvSpPr>
        <p:spPr>
          <a:xfrm>
            <a:off x="1541728" y="7963845"/>
            <a:ext cx="3062177"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2" name="Google Shape;392;p1"/>
          <p:cNvSpPr/>
          <p:nvPr/>
        </p:nvSpPr>
        <p:spPr>
          <a:xfrm>
            <a:off x="0" y="4557304"/>
            <a:ext cx="273909"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3" name="Google Shape;393;p1"/>
          <p:cNvSpPr/>
          <p:nvPr/>
        </p:nvSpPr>
        <p:spPr>
          <a:xfrm>
            <a:off x="913742" y="568116"/>
            <a:ext cx="16736305"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INSULATION </a:t>
            </a:r>
            <a:r>
              <a:rPr lang="en-US" sz="6600">
                <a:solidFill>
                  <a:srgbClr val="00853D"/>
                </a:solidFill>
                <a:latin typeface="Libre Franklin Black"/>
                <a:ea typeface="Libre Franklin Black"/>
                <a:cs typeface="Libre Franklin Black"/>
                <a:sym typeface="Libre Franklin Black"/>
              </a:rPr>
              <a:t>PROCESS/REQUIREMENTS</a:t>
            </a:r>
            <a:r>
              <a:rPr lang="en-US" sz="6600">
                <a:solidFill>
                  <a:srgbClr val="000000"/>
                </a:solidFill>
                <a:latin typeface="Libre Franklin Black"/>
                <a:ea typeface="Libre Franklin Black"/>
                <a:cs typeface="Libre Franklin Black"/>
                <a:sym typeface="Libre Franklin Black"/>
              </a:rPr>
              <a:t>: CEILINGS: AIR BARRIER IN VENTED ATTICS</a:t>
            </a:r>
            <a:endParaRPr sz="6600">
              <a:solidFill>
                <a:schemeClr val="dk1"/>
              </a:solidFill>
              <a:latin typeface="Libre Franklin Black"/>
              <a:ea typeface="Libre Franklin Black"/>
              <a:cs typeface="Libre Franklin Black"/>
              <a:sym typeface="Libre Franklin Black"/>
            </a:endParaRPr>
          </a:p>
        </p:txBody>
      </p:sp>
      <p:pic>
        <p:nvPicPr>
          <p:cNvPr id="394" name="Google Shape;394;p1"/>
          <p:cNvPicPr preferRelativeResize="0"/>
          <p:nvPr/>
        </p:nvPicPr>
        <p:blipFill>
          <a:blip r:embed="rId4"/>
          <a:srcRect/>
          <a:stretch/>
        </p:blipFill>
        <p:spPr>
          <a:xfrm>
            <a:off x="3191369" y="8014035"/>
            <a:ext cx="878276" cy="1185674"/>
          </a:xfrm>
          <a:prstGeom prst="rect">
            <a:avLst/>
          </a:prstGeom>
          <a:noFill/>
          <a:ln>
            <a:noFill/>
          </a:ln>
        </p:spPr>
      </p:pic>
      <p:pic>
        <p:nvPicPr>
          <p:cNvPr id="395" name="Google Shape;395;p1"/>
          <p:cNvPicPr preferRelativeResize="0"/>
          <p:nvPr/>
        </p:nvPicPr>
        <p:blipFill>
          <a:blip r:embed="rId5"/>
          <a:srcRect/>
          <a:stretch/>
        </p:blipFill>
        <p:spPr>
          <a:xfrm>
            <a:off x="2012092" y="8014035"/>
            <a:ext cx="876019" cy="1182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
          <p:cNvSpPr txBox="1">
            <a:spLocks noGrp="1"/>
          </p:cNvSpPr>
          <p:nvPr>
            <p:ph type="body" idx="1"/>
          </p:nvPr>
        </p:nvSpPr>
        <p:spPr>
          <a:xfrm>
            <a:off x="1031358" y="1759066"/>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2" name="Google Shape;402;p2"/>
          <p:cNvSpPr txBox="1"/>
          <p:nvPr/>
        </p:nvSpPr>
        <p:spPr>
          <a:xfrm>
            <a:off x="1031358" y="3258702"/>
            <a:ext cx="5826642"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Attics are a common source of heat energy loss in homes.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For the best performance, the home’s thermal layer should be in full continuous contact with the air barrier.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In homes with vented attics, the ceiling usually serves as the air barrier and the insulation is installed directly on top of it.</a:t>
            </a:r>
            <a:endParaRPr sz="2400">
              <a:solidFill>
                <a:schemeClr val="dk1"/>
              </a:solidFill>
              <a:latin typeface="Libre Franklin"/>
              <a:ea typeface="Libre Franklin"/>
              <a:cs typeface="Libre Franklin"/>
              <a:sym typeface="Libre Franklin"/>
            </a:endParaRPr>
          </a:p>
        </p:txBody>
      </p:sp>
      <p:pic>
        <p:nvPicPr>
          <p:cNvPr id="403" name="Google Shape;403;p2"/>
          <p:cNvPicPr preferRelativeResize="0">
            <a:picLocks noGrp="1"/>
          </p:cNvPicPr>
          <p:nvPr>
            <p:ph type="pic" idx="2"/>
          </p:nvPr>
        </p:nvPicPr>
        <p:blipFill rotWithShape="1">
          <a:blip r:embed="rId3">
            <a:alphaModFix/>
          </a:blip>
          <a:srcRect/>
          <a:stretch/>
        </p:blipFill>
        <p:spPr>
          <a:xfrm>
            <a:off x="8193990" y="1789012"/>
            <a:ext cx="10090298" cy="6708975"/>
          </a:xfrm>
          <a:prstGeom prst="rect">
            <a:avLst/>
          </a:prstGeom>
          <a:solidFill>
            <a:srgbClr val="F2F2F2"/>
          </a:solidFill>
          <a:ln>
            <a:noFill/>
          </a:ln>
        </p:spPr>
      </p:pic>
      <p:sp>
        <p:nvSpPr>
          <p:cNvPr id="404" name="Google Shape;404;p2"/>
          <p:cNvSpPr/>
          <p:nvPr/>
        </p:nvSpPr>
        <p:spPr>
          <a:xfrm>
            <a:off x="3712" y="1759066"/>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
          <p:cNvSpPr txBox="1">
            <a:spLocks noGrp="1"/>
          </p:cNvSpPr>
          <p:nvPr>
            <p:ph type="body" idx="1"/>
          </p:nvPr>
        </p:nvSpPr>
        <p:spPr>
          <a:xfrm>
            <a:off x="10031781" y="734326"/>
            <a:ext cx="3516930" cy="22385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1" name="Google Shape;411;p3"/>
          <p:cNvSpPr txBox="1"/>
          <p:nvPr/>
        </p:nvSpPr>
        <p:spPr>
          <a:xfrm>
            <a:off x="10031781" y="3101448"/>
            <a:ext cx="7517100" cy="655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An air barrier usually consists of drywall that is taped and sealed at seams.</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Solid surfaces such as plywood, OSB, or housewrap that is sealed at the seams are also acceptable.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Kraft-paper or paper products are not appropriate.</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Spray foam can serve as the air barrier if it is at least 5.5 inches thick (open-cell) or at least 1.5 inches thick (closed-cell).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The air barrier should be continuous and in full contact with the insulation.</a:t>
            </a:r>
            <a:endParaRPr sz="2400">
              <a:solidFill>
                <a:schemeClr val="dk1"/>
              </a:solidFill>
              <a:latin typeface="Libre Franklin"/>
              <a:ea typeface="Libre Franklin"/>
              <a:cs typeface="Libre Franklin"/>
              <a:sym typeface="Libre Franklin"/>
            </a:endParaRPr>
          </a:p>
        </p:txBody>
      </p:sp>
      <p:pic>
        <p:nvPicPr>
          <p:cNvPr id="412" name="Google Shape;412;p3"/>
          <p:cNvPicPr preferRelativeResize="0">
            <a:picLocks noGrp="1"/>
          </p:cNvPicPr>
          <p:nvPr>
            <p:ph type="pic" idx="2"/>
          </p:nvPr>
        </p:nvPicPr>
        <p:blipFill rotWithShape="1">
          <a:blip r:embed="rId3">
            <a:alphaModFix/>
          </a:blip>
          <a:srcRect/>
          <a:stretch/>
        </p:blipFill>
        <p:spPr>
          <a:xfrm>
            <a:off x="0" y="2111371"/>
            <a:ext cx="9290691" cy="6968019"/>
          </a:xfrm>
          <a:prstGeom prst="rect">
            <a:avLst/>
          </a:prstGeom>
          <a:solidFill>
            <a:srgbClr val="F2F2F2"/>
          </a:solidFill>
          <a:ln>
            <a:noFill/>
          </a:ln>
        </p:spPr>
      </p:pic>
      <p:sp>
        <p:nvSpPr>
          <p:cNvPr id="413" name="Google Shape;413;p3"/>
          <p:cNvSpPr/>
          <p:nvPr/>
        </p:nvSpPr>
        <p:spPr>
          <a:xfrm>
            <a:off x="17997714" y="2030666"/>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441</Words>
  <Application>Microsoft Office PowerPoint</Application>
  <PresentationFormat>Custom</PresentationFormat>
  <Paragraphs>22</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Arial</vt:lpstr>
      <vt:lpstr>Noto Sans Symbols</vt:lpstr>
      <vt:lpstr>Lato Black</vt:lpstr>
      <vt:lpstr>Franklin Gothic</vt:lpstr>
      <vt:lpstr>Libre Franklin</vt:lpstr>
      <vt:lpstr>Lato</vt:lpstr>
      <vt:lpstr>Libre Franklin Black</vt:lpstr>
      <vt:lpstr>Calibri</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2022-05-23T21:54:28Z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