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4.xml" ContentType="application/vnd.openxmlformats-officedocument.presentationml.tags+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3" r:id="rId4"/>
  </p:sldMasterIdLst>
  <p:notesMasterIdLst>
    <p:notesMasterId r:id="rId21"/>
  </p:notesMasterIdLst>
  <p:handoutMasterIdLst>
    <p:handoutMasterId r:id="rId22"/>
  </p:handoutMasterIdLst>
  <p:sldIdLst>
    <p:sldId id="260" r:id="rId5"/>
    <p:sldId id="270" r:id="rId6"/>
    <p:sldId id="271" r:id="rId7"/>
    <p:sldId id="272" r:id="rId8"/>
    <p:sldId id="273" r:id="rId9"/>
    <p:sldId id="274" r:id="rId10"/>
    <p:sldId id="279" r:id="rId11"/>
    <p:sldId id="280" r:id="rId12"/>
    <p:sldId id="281" r:id="rId13"/>
    <p:sldId id="275" r:id="rId14"/>
    <p:sldId id="276" r:id="rId15"/>
    <p:sldId id="277" r:id="rId16"/>
    <p:sldId id="282" r:id="rId17"/>
    <p:sldId id="278" r:id="rId18"/>
    <p:sldId id="283" r:id="rId19"/>
    <p:sldId id="284" r:id="rId20"/>
  </p:sldIdLst>
  <p:sldSz cx="14630400" cy="8229600"/>
  <p:notesSz cx="6858000" cy="9144000"/>
  <p:defaultText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CC784D-01EA-820F-E72E-532809418630}" name="Parsons, Alek" initials="PA" userId="S::alekzander.parsons@pnnl.gov::6c468330-7e11-4226-bccb-8b98835bad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19500"/>
    <a:srgbClr val="007836"/>
    <a:srgbClr val="BE0F34"/>
    <a:srgbClr val="820150"/>
    <a:srgbClr val="502D7F"/>
    <a:srgbClr val="00338E"/>
    <a:srgbClr val="0081AB"/>
    <a:srgbClr val="758F9D"/>
    <a:srgbClr val="B3B3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67685" autoAdjust="0"/>
  </p:normalViewPr>
  <p:slideViewPr>
    <p:cSldViewPr snapToGrid="0" snapToObjects="1">
      <p:cViewPr varScale="1">
        <p:scale>
          <a:sx n="56" d="100"/>
          <a:sy n="56" d="100"/>
        </p:scale>
        <p:origin x="2172" y="276"/>
      </p:cViewPr>
      <p:guideLst/>
    </p:cSldViewPr>
  </p:slideViewPr>
  <p:notesTextViewPr>
    <p:cViewPr>
      <p:scale>
        <a:sx n="1" d="1"/>
        <a:sy n="1" d="1"/>
      </p:scale>
      <p:origin x="0" y="0"/>
    </p:cViewPr>
  </p:notesTextViewPr>
  <p:notesViewPr>
    <p:cSldViewPr snapToGrid="0" snapToObjects="1">
      <p:cViewPr varScale="1">
        <p:scale>
          <a:sx n="117" d="100"/>
          <a:sy n="117" d="100"/>
        </p:scale>
        <p:origin x="497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B4A479-3264-4452-B532-6885C2C545E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F1741E0-92CB-4666-8FA6-CAF9CF26D178}">
      <dgm:prSet phldrT="[Text]"/>
      <dgm:spPr/>
      <dgm:t>
        <a:bodyPr/>
        <a:lstStyle/>
        <a:p>
          <a:r>
            <a:rPr lang="en-US" dirty="0"/>
            <a:t>Uniform Energy Factor</a:t>
          </a:r>
        </a:p>
      </dgm:t>
    </dgm:pt>
    <dgm:pt modelId="{5F445EE4-F002-4108-AEC6-D5BD9CD99130}" type="parTrans" cxnId="{9614FC6D-08AD-45E3-9064-6E755FA6E6D9}">
      <dgm:prSet/>
      <dgm:spPr/>
      <dgm:t>
        <a:bodyPr/>
        <a:lstStyle/>
        <a:p>
          <a:endParaRPr lang="en-US"/>
        </a:p>
      </dgm:t>
    </dgm:pt>
    <dgm:pt modelId="{555CC74C-5797-4BD8-A5F8-E83ED40C335F}" type="sibTrans" cxnId="{9614FC6D-08AD-45E3-9064-6E755FA6E6D9}">
      <dgm:prSet/>
      <dgm:spPr/>
      <dgm:t>
        <a:bodyPr/>
        <a:lstStyle/>
        <a:p>
          <a:endParaRPr lang="en-US"/>
        </a:p>
      </dgm:t>
    </dgm:pt>
    <dgm:pt modelId="{EB5FE154-8C75-4D15-A2C2-4099BF1DE4DD}">
      <dgm:prSet phldrT="[Text]"/>
      <dgm:spPr/>
      <dgm:t>
        <a:bodyPr/>
        <a:lstStyle/>
        <a:p>
          <a:r>
            <a:rPr lang="en-US" dirty="0"/>
            <a:t>Estimated Yearly Energy Cost</a:t>
          </a:r>
        </a:p>
      </dgm:t>
    </dgm:pt>
    <dgm:pt modelId="{0850AF57-A4A8-4492-A9F5-C981B7A60F61}" type="parTrans" cxnId="{49EB0BE0-E868-44D3-9AF1-DF37ED3A7F16}">
      <dgm:prSet/>
      <dgm:spPr/>
      <dgm:t>
        <a:bodyPr/>
        <a:lstStyle/>
        <a:p>
          <a:endParaRPr lang="en-US"/>
        </a:p>
      </dgm:t>
    </dgm:pt>
    <dgm:pt modelId="{6F627A21-3779-4529-B8AB-86DE210AB076}" type="sibTrans" cxnId="{49EB0BE0-E868-44D3-9AF1-DF37ED3A7F16}">
      <dgm:prSet/>
      <dgm:spPr/>
      <dgm:t>
        <a:bodyPr/>
        <a:lstStyle/>
        <a:p>
          <a:endParaRPr lang="en-US"/>
        </a:p>
      </dgm:t>
    </dgm:pt>
    <dgm:pt modelId="{8904E173-5B3C-4F7F-AB7F-0E41D117A598}">
      <dgm:prSet phldrT="[Text]"/>
      <dgm:spPr/>
      <dgm:t>
        <a:bodyPr/>
        <a:lstStyle/>
        <a:p>
          <a:r>
            <a:rPr lang="en-US" dirty="0"/>
            <a:t>Estimated Yearly Energy Use</a:t>
          </a:r>
        </a:p>
      </dgm:t>
    </dgm:pt>
    <dgm:pt modelId="{40D61185-C2EE-45AA-9C88-38192247412F}" type="parTrans" cxnId="{25E1D991-1FC7-4310-9277-F24AA6D7D93A}">
      <dgm:prSet/>
      <dgm:spPr/>
      <dgm:t>
        <a:bodyPr/>
        <a:lstStyle/>
        <a:p>
          <a:endParaRPr lang="en-US"/>
        </a:p>
      </dgm:t>
    </dgm:pt>
    <dgm:pt modelId="{BDD87C70-F7FE-4B97-8604-55B15F4DA3FC}" type="sibTrans" cxnId="{25E1D991-1FC7-4310-9277-F24AA6D7D93A}">
      <dgm:prSet/>
      <dgm:spPr/>
      <dgm:t>
        <a:bodyPr/>
        <a:lstStyle/>
        <a:p>
          <a:endParaRPr lang="en-US"/>
        </a:p>
      </dgm:t>
    </dgm:pt>
    <dgm:pt modelId="{75AB6E8B-7186-40AE-877D-76284AF91876}">
      <dgm:prSet phldrT="[Text]"/>
      <dgm:spPr/>
      <dgm:t>
        <a:bodyPr/>
        <a:lstStyle/>
        <a:p>
          <a:r>
            <a:rPr lang="en-US" dirty="0"/>
            <a:t>Recovery Efficiency</a:t>
          </a:r>
        </a:p>
      </dgm:t>
    </dgm:pt>
    <dgm:pt modelId="{F3DF94AB-0378-4BBC-9137-5B06F339E35D}" type="parTrans" cxnId="{D434454C-4231-46DB-9284-8E7FEB9B0FC1}">
      <dgm:prSet/>
      <dgm:spPr/>
      <dgm:t>
        <a:bodyPr/>
        <a:lstStyle/>
        <a:p>
          <a:endParaRPr lang="en-US"/>
        </a:p>
      </dgm:t>
    </dgm:pt>
    <dgm:pt modelId="{8CFD0AD9-AEC1-462D-BFB4-DCB9B9445CBD}" type="sibTrans" cxnId="{D434454C-4231-46DB-9284-8E7FEB9B0FC1}">
      <dgm:prSet/>
      <dgm:spPr/>
      <dgm:t>
        <a:bodyPr/>
        <a:lstStyle/>
        <a:p>
          <a:endParaRPr lang="en-US"/>
        </a:p>
      </dgm:t>
    </dgm:pt>
    <dgm:pt modelId="{03EC7BEB-9E3A-47B8-BF08-0D0B19024D25}">
      <dgm:prSet phldrT="[Text]"/>
      <dgm:spPr/>
      <dgm:t>
        <a:bodyPr/>
        <a:lstStyle/>
        <a:p>
          <a:r>
            <a:rPr lang="en-US" dirty="0"/>
            <a:t>Standby Losses</a:t>
          </a:r>
        </a:p>
      </dgm:t>
    </dgm:pt>
    <dgm:pt modelId="{351F7CC4-3016-437E-97F3-C38150DE7326}" type="parTrans" cxnId="{39B6860E-8447-4A9A-BA54-6EC0BEA6F6E7}">
      <dgm:prSet/>
      <dgm:spPr/>
      <dgm:t>
        <a:bodyPr/>
        <a:lstStyle/>
        <a:p>
          <a:endParaRPr lang="en-US"/>
        </a:p>
      </dgm:t>
    </dgm:pt>
    <dgm:pt modelId="{A1599480-4563-4FA1-A711-9FC72BB3C221}" type="sibTrans" cxnId="{39B6860E-8447-4A9A-BA54-6EC0BEA6F6E7}">
      <dgm:prSet/>
      <dgm:spPr/>
      <dgm:t>
        <a:bodyPr/>
        <a:lstStyle/>
        <a:p>
          <a:endParaRPr lang="en-US"/>
        </a:p>
      </dgm:t>
    </dgm:pt>
    <dgm:pt modelId="{902C63B4-3BE2-439F-BEB9-D39A5173CD4F}">
      <dgm:prSet phldrT="[Text]"/>
      <dgm:spPr/>
      <dgm:t>
        <a:bodyPr/>
        <a:lstStyle/>
        <a:p>
          <a:r>
            <a:rPr lang="en-US" dirty="0"/>
            <a:t>Cycling Losses</a:t>
          </a:r>
        </a:p>
      </dgm:t>
    </dgm:pt>
    <dgm:pt modelId="{0B3CA071-499F-4946-A958-B20FC766F75E}" type="parTrans" cxnId="{C0128301-89AB-4974-BC6E-DCE7A42466B0}">
      <dgm:prSet/>
      <dgm:spPr/>
      <dgm:t>
        <a:bodyPr/>
        <a:lstStyle/>
        <a:p>
          <a:endParaRPr lang="en-US"/>
        </a:p>
      </dgm:t>
    </dgm:pt>
    <dgm:pt modelId="{4E0AA830-0610-42C4-BFA5-28BCC8AA78EC}" type="sibTrans" cxnId="{C0128301-89AB-4974-BC6E-DCE7A42466B0}">
      <dgm:prSet/>
      <dgm:spPr/>
      <dgm:t>
        <a:bodyPr/>
        <a:lstStyle/>
        <a:p>
          <a:endParaRPr lang="en-US"/>
        </a:p>
      </dgm:t>
    </dgm:pt>
    <dgm:pt modelId="{4108A19F-C8DB-4341-B808-F43D9B37B1BC}">
      <dgm:prSet phldrT="[Text]"/>
      <dgm:spPr/>
      <dgm:t>
        <a:bodyPr/>
        <a:lstStyle/>
        <a:p>
          <a:r>
            <a:rPr lang="en-US" dirty="0"/>
            <a:t>Based electricity cost estimate of $0.13 </a:t>
          </a:r>
          <a:r>
            <a:rPr lang="en-US" dirty="0" err="1"/>
            <a:t>KWh</a:t>
          </a:r>
          <a:endParaRPr lang="en-US" dirty="0"/>
        </a:p>
      </dgm:t>
    </dgm:pt>
    <dgm:pt modelId="{08A0296A-BCFC-4336-8888-E87BCDC0915E}" type="parTrans" cxnId="{FFB9C094-6171-4674-B40F-5D9EFEC3C087}">
      <dgm:prSet/>
      <dgm:spPr/>
      <dgm:t>
        <a:bodyPr/>
        <a:lstStyle/>
        <a:p>
          <a:endParaRPr lang="en-US"/>
        </a:p>
      </dgm:t>
    </dgm:pt>
    <dgm:pt modelId="{240B0173-54B0-4937-972F-78EB47DE447E}" type="sibTrans" cxnId="{FFB9C094-6171-4674-B40F-5D9EFEC3C087}">
      <dgm:prSet/>
      <dgm:spPr/>
      <dgm:t>
        <a:bodyPr/>
        <a:lstStyle/>
        <a:p>
          <a:endParaRPr lang="en-US"/>
        </a:p>
      </dgm:t>
    </dgm:pt>
    <dgm:pt modelId="{B47375CE-CB94-4512-A900-6483ED99DFEA}">
      <dgm:prSet phldrT="[Text]"/>
      <dgm:spPr/>
      <dgm:t>
        <a:bodyPr/>
        <a:lstStyle/>
        <a:p>
          <a:r>
            <a:rPr lang="en-US" dirty="0"/>
            <a:t>Estimate on how much energy is used in a year</a:t>
          </a:r>
        </a:p>
      </dgm:t>
    </dgm:pt>
    <dgm:pt modelId="{C6085005-FE55-434D-A912-626E08405D9B}" type="parTrans" cxnId="{6080B4A0-8191-4E94-9826-C93E70A4A1B1}">
      <dgm:prSet/>
      <dgm:spPr/>
      <dgm:t>
        <a:bodyPr/>
        <a:lstStyle/>
        <a:p>
          <a:endParaRPr lang="en-US"/>
        </a:p>
      </dgm:t>
    </dgm:pt>
    <dgm:pt modelId="{FA62DA2C-2535-4CD5-94C6-C425603D9563}" type="sibTrans" cxnId="{6080B4A0-8191-4E94-9826-C93E70A4A1B1}">
      <dgm:prSet/>
      <dgm:spPr/>
      <dgm:t>
        <a:bodyPr/>
        <a:lstStyle/>
        <a:p>
          <a:endParaRPr lang="en-US"/>
        </a:p>
      </dgm:t>
    </dgm:pt>
    <dgm:pt modelId="{E3A08D54-2B54-45C4-80D7-2531F4826C6A}" type="pres">
      <dgm:prSet presAssocID="{ADB4A479-3264-4452-B532-6885C2C545E8}" presName="linear" presStyleCnt="0">
        <dgm:presLayoutVars>
          <dgm:dir/>
          <dgm:animLvl val="lvl"/>
          <dgm:resizeHandles val="exact"/>
        </dgm:presLayoutVars>
      </dgm:prSet>
      <dgm:spPr/>
    </dgm:pt>
    <dgm:pt modelId="{09F2B2D8-EE07-4CD2-802E-2D2EA8936938}" type="pres">
      <dgm:prSet presAssocID="{9F1741E0-92CB-4666-8FA6-CAF9CF26D178}" presName="parentLin" presStyleCnt="0"/>
      <dgm:spPr/>
    </dgm:pt>
    <dgm:pt modelId="{93889E80-5D35-4B30-8580-ADB492518376}" type="pres">
      <dgm:prSet presAssocID="{9F1741E0-92CB-4666-8FA6-CAF9CF26D178}" presName="parentLeftMargin" presStyleLbl="node1" presStyleIdx="0" presStyleCnt="3"/>
      <dgm:spPr/>
    </dgm:pt>
    <dgm:pt modelId="{FB9F8A24-57E2-491E-9929-B20DCEDB1463}" type="pres">
      <dgm:prSet presAssocID="{9F1741E0-92CB-4666-8FA6-CAF9CF26D178}" presName="parentText" presStyleLbl="node1" presStyleIdx="0" presStyleCnt="3">
        <dgm:presLayoutVars>
          <dgm:chMax val="0"/>
          <dgm:bulletEnabled val="1"/>
        </dgm:presLayoutVars>
      </dgm:prSet>
      <dgm:spPr/>
    </dgm:pt>
    <dgm:pt modelId="{843D6214-045B-47D3-8975-C93C3254E589}" type="pres">
      <dgm:prSet presAssocID="{9F1741E0-92CB-4666-8FA6-CAF9CF26D178}" presName="negativeSpace" presStyleCnt="0"/>
      <dgm:spPr/>
    </dgm:pt>
    <dgm:pt modelId="{87BA9F36-EEC8-4051-950A-4023279049B3}" type="pres">
      <dgm:prSet presAssocID="{9F1741E0-92CB-4666-8FA6-CAF9CF26D178}" presName="childText" presStyleLbl="conFgAcc1" presStyleIdx="0" presStyleCnt="3">
        <dgm:presLayoutVars>
          <dgm:bulletEnabled val="1"/>
        </dgm:presLayoutVars>
      </dgm:prSet>
      <dgm:spPr/>
    </dgm:pt>
    <dgm:pt modelId="{215C76AF-21DD-44CB-A254-73CB981CBAD1}" type="pres">
      <dgm:prSet presAssocID="{555CC74C-5797-4BD8-A5F8-E83ED40C335F}" presName="spaceBetweenRectangles" presStyleCnt="0"/>
      <dgm:spPr/>
    </dgm:pt>
    <dgm:pt modelId="{06D80650-4BBB-4ABE-93EA-A1BA50AF9E7B}" type="pres">
      <dgm:prSet presAssocID="{EB5FE154-8C75-4D15-A2C2-4099BF1DE4DD}" presName="parentLin" presStyleCnt="0"/>
      <dgm:spPr/>
    </dgm:pt>
    <dgm:pt modelId="{2E6949AC-E195-43A3-BF78-831FF2B71AA4}" type="pres">
      <dgm:prSet presAssocID="{EB5FE154-8C75-4D15-A2C2-4099BF1DE4DD}" presName="parentLeftMargin" presStyleLbl="node1" presStyleIdx="0" presStyleCnt="3"/>
      <dgm:spPr/>
    </dgm:pt>
    <dgm:pt modelId="{0847CD4E-321A-4951-AE1F-F60B4CBEA69A}" type="pres">
      <dgm:prSet presAssocID="{EB5FE154-8C75-4D15-A2C2-4099BF1DE4DD}" presName="parentText" presStyleLbl="node1" presStyleIdx="1" presStyleCnt="3">
        <dgm:presLayoutVars>
          <dgm:chMax val="0"/>
          <dgm:bulletEnabled val="1"/>
        </dgm:presLayoutVars>
      </dgm:prSet>
      <dgm:spPr/>
    </dgm:pt>
    <dgm:pt modelId="{F0487B2F-6472-42BD-88B4-4B282CC0EE35}" type="pres">
      <dgm:prSet presAssocID="{EB5FE154-8C75-4D15-A2C2-4099BF1DE4DD}" presName="negativeSpace" presStyleCnt="0"/>
      <dgm:spPr/>
    </dgm:pt>
    <dgm:pt modelId="{9870985B-8089-4E26-B9D1-6A93913AF2CB}" type="pres">
      <dgm:prSet presAssocID="{EB5FE154-8C75-4D15-A2C2-4099BF1DE4DD}" presName="childText" presStyleLbl="conFgAcc1" presStyleIdx="1" presStyleCnt="3">
        <dgm:presLayoutVars>
          <dgm:bulletEnabled val="1"/>
        </dgm:presLayoutVars>
      </dgm:prSet>
      <dgm:spPr/>
    </dgm:pt>
    <dgm:pt modelId="{1FE427E3-7F65-4245-856C-E33F94DBD3C6}" type="pres">
      <dgm:prSet presAssocID="{6F627A21-3779-4529-B8AB-86DE210AB076}" presName="spaceBetweenRectangles" presStyleCnt="0"/>
      <dgm:spPr/>
    </dgm:pt>
    <dgm:pt modelId="{2BC5855D-3A09-4157-A75E-BED31D8AEBD0}" type="pres">
      <dgm:prSet presAssocID="{8904E173-5B3C-4F7F-AB7F-0E41D117A598}" presName="parentLin" presStyleCnt="0"/>
      <dgm:spPr/>
    </dgm:pt>
    <dgm:pt modelId="{7242347D-3E9D-4C27-A58A-E91F86F10E4D}" type="pres">
      <dgm:prSet presAssocID="{8904E173-5B3C-4F7F-AB7F-0E41D117A598}" presName="parentLeftMargin" presStyleLbl="node1" presStyleIdx="1" presStyleCnt="3"/>
      <dgm:spPr/>
    </dgm:pt>
    <dgm:pt modelId="{41152CAE-6132-484C-AEE4-60CBD4071833}" type="pres">
      <dgm:prSet presAssocID="{8904E173-5B3C-4F7F-AB7F-0E41D117A598}" presName="parentText" presStyleLbl="node1" presStyleIdx="2" presStyleCnt="3">
        <dgm:presLayoutVars>
          <dgm:chMax val="0"/>
          <dgm:bulletEnabled val="1"/>
        </dgm:presLayoutVars>
      </dgm:prSet>
      <dgm:spPr/>
    </dgm:pt>
    <dgm:pt modelId="{0F9B569D-3777-4D2E-9460-C47175D18CD7}" type="pres">
      <dgm:prSet presAssocID="{8904E173-5B3C-4F7F-AB7F-0E41D117A598}" presName="negativeSpace" presStyleCnt="0"/>
      <dgm:spPr/>
    </dgm:pt>
    <dgm:pt modelId="{4067AC50-2A50-4684-9BD7-98595F1223FA}" type="pres">
      <dgm:prSet presAssocID="{8904E173-5B3C-4F7F-AB7F-0E41D117A598}" presName="childText" presStyleLbl="conFgAcc1" presStyleIdx="2" presStyleCnt="3">
        <dgm:presLayoutVars>
          <dgm:bulletEnabled val="1"/>
        </dgm:presLayoutVars>
      </dgm:prSet>
      <dgm:spPr/>
    </dgm:pt>
  </dgm:ptLst>
  <dgm:cxnLst>
    <dgm:cxn modelId="{A66F7D00-01D5-4AAF-AD94-781DCF486CE9}" type="presOf" srcId="{B47375CE-CB94-4512-A900-6483ED99DFEA}" destId="{4067AC50-2A50-4684-9BD7-98595F1223FA}" srcOrd="0" destOrd="0" presId="urn:microsoft.com/office/officeart/2005/8/layout/list1"/>
    <dgm:cxn modelId="{C0128301-89AB-4974-BC6E-DCE7A42466B0}" srcId="{9F1741E0-92CB-4666-8FA6-CAF9CF26D178}" destId="{902C63B4-3BE2-439F-BEB9-D39A5173CD4F}" srcOrd="2" destOrd="0" parTransId="{0B3CA071-499F-4946-A958-B20FC766F75E}" sibTransId="{4E0AA830-0610-42C4-BFA5-28BCC8AA78EC}"/>
    <dgm:cxn modelId="{26CD8803-E288-40C1-8070-2EF99620DB5E}" type="presOf" srcId="{8904E173-5B3C-4F7F-AB7F-0E41D117A598}" destId="{7242347D-3E9D-4C27-A58A-E91F86F10E4D}" srcOrd="0" destOrd="0" presId="urn:microsoft.com/office/officeart/2005/8/layout/list1"/>
    <dgm:cxn modelId="{39B6860E-8447-4A9A-BA54-6EC0BEA6F6E7}" srcId="{9F1741E0-92CB-4666-8FA6-CAF9CF26D178}" destId="{03EC7BEB-9E3A-47B8-BF08-0D0B19024D25}" srcOrd="1" destOrd="0" parTransId="{351F7CC4-3016-437E-97F3-C38150DE7326}" sibTransId="{A1599480-4563-4FA1-A711-9FC72BB3C221}"/>
    <dgm:cxn modelId="{39525320-DBAC-46F6-A101-E60D97CF9DB8}" type="presOf" srcId="{9F1741E0-92CB-4666-8FA6-CAF9CF26D178}" destId="{FB9F8A24-57E2-491E-9929-B20DCEDB1463}" srcOrd="1" destOrd="0" presId="urn:microsoft.com/office/officeart/2005/8/layout/list1"/>
    <dgm:cxn modelId="{B1B2032D-E335-4482-97BA-0226EA6F1369}" type="presOf" srcId="{EB5FE154-8C75-4D15-A2C2-4099BF1DE4DD}" destId="{0847CD4E-321A-4951-AE1F-F60B4CBEA69A}" srcOrd="1" destOrd="0" presId="urn:microsoft.com/office/officeart/2005/8/layout/list1"/>
    <dgm:cxn modelId="{33483F37-7739-4117-B168-58F3023BFD02}" type="presOf" srcId="{EB5FE154-8C75-4D15-A2C2-4099BF1DE4DD}" destId="{2E6949AC-E195-43A3-BF78-831FF2B71AA4}" srcOrd="0" destOrd="0" presId="urn:microsoft.com/office/officeart/2005/8/layout/list1"/>
    <dgm:cxn modelId="{7215055F-9E4B-485A-B053-BDB087926304}" type="presOf" srcId="{4108A19F-C8DB-4341-B808-F43D9B37B1BC}" destId="{9870985B-8089-4E26-B9D1-6A93913AF2CB}" srcOrd="0" destOrd="0" presId="urn:microsoft.com/office/officeart/2005/8/layout/list1"/>
    <dgm:cxn modelId="{D434454C-4231-46DB-9284-8E7FEB9B0FC1}" srcId="{9F1741E0-92CB-4666-8FA6-CAF9CF26D178}" destId="{75AB6E8B-7186-40AE-877D-76284AF91876}" srcOrd="0" destOrd="0" parTransId="{F3DF94AB-0378-4BBC-9137-5B06F339E35D}" sibTransId="{8CFD0AD9-AEC1-462D-BFB4-DCB9B9445CBD}"/>
    <dgm:cxn modelId="{9614FC6D-08AD-45E3-9064-6E755FA6E6D9}" srcId="{ADB4A479-3264-4452-B532-6885C2C545E8}" destId="{9F1741E0-92CB-4666-8FA6-CAF9CF26D178}" srcOrd="0" destOrd="0" parTransId="{5F445EE4-F002-4108-AEC6-D5BD9CD99130}" sibTransId="{555CC74C-5797-4BD8-A5F8-E83ED40C335F}"/>
    <dgm:cxn modelId="{A357BD81-0BD5-423A-9B34-718738DC94DC}" type="presOf" srcId="{ADB4A479-3264-4452-B532-6885C2C545E8}" destId="{E3A08D54-2B54-45C4-80D7-2531F4826C6A}" srcOrd="0" destOrd="0" presId="urn:microsoft.com/office/officeart/2005/8/layout/list1"/>
    <dgm:cxn modelId="{AEA95284-D35A-40E6-A274-B19B1BDCFA37}" type="presOf" srcId="{8904E173-5B3C-4F7F-AB7F-0E41D117A598}" destId="{41152CAE-6132-484C-AEE4-60CBD4071833}" srcOrd="1" destOrd="0" presId="urn:microsoft.com/office/officeart/2005/8/layout/list1"/>
    <dgm:cxn modelId="{25E1D991-1FC7-4310-9277-F24AA6D7D93A}" srcId="{ADB4A479-3264-4452-B532-6885C2C545E8}" destId="{8904E173-5B3C-4F7F-AB7F-0E41D117A598}" srcOrd="2" destOrd="0" parTransId="{40D61185-C2EE-45AA-9C88-38192247412F}" sibTransId="{BDD87C70-F7FE-4B97-8604-55B15F4DA3FC}"/>
    <dgm:cxn modelId="{FFB9C094-6171-4674-B40F-5D9EFEC3C087}" srcId="{EB5FE154-8C75-4D15-A2C2-4099BF1DE4DD}" destId="{4108A19F-C8DB-4341-B808-F43D9B37B1BC}" srcOrd="0" destOrd="0" parTransId="{08A0296A-BCFC-4336-8888-E87BCDC0915E}" sibTransId="{240B0173-54B0-4937-972F-78EB47DE447E}"/>
    <dgm:cxn modelId="{A68DF59D-896B-4770-A7B5-C4384F1ADB9D}" type="presOf" srcId="{03EC7BEB-9E3A-47B8-BF08-0D0B19024D25}" destId="{87BA9F36-EEC8-4051-950A-4023279049B3}" srcOrd="0" destOrd="1" presId="urn:microsoft.com/office/officeart/2005/8/layout/list1"/>
    <dgm:cxn modelId="{6080B4A0-8191-4E94-9826-C93E70A4A1B1}" srcId="{8904E173-5B3C-4F7F-AB7F-0E41D117A598}" destId="{B47375CE-CB94-4512-A900-6483ED99DFEA}" srcOrd="0" destOrd="0" parTransId="{C6085005-FE55-434D-A912-626E08405D9B}" sibTransId="{FA62DA2C-2535-4CD5-94C6-C425603D9563}"/>
    <dgm:cxn modelId="{DF94BDCE-0546-4950-B975-6DF64241F4AC}" type="presOf" srcId="{902C63B4-3BE2-439F-BEB9-D39A5173CD4F}" destId="{87BA9F36-EEC8-4051-950A-4023279049B3}" srcOrd="0" destOrd="2" presId="urn:microsoft.com/office/officeart/2005/8/layout/list1"/>
    <dgm:cxn modelId="{79C981D4-35DE-496F-8E7C-8332FB66F9E6}" type="presOf" srcId="{75AB6E8B-7186-40AE-877D-76284AF91876}" destId="{87BA9F36-EEC8-4051-950A-4023279049B3}" srcOrd="0" destOrd="0" presId="urn:microsoft.com/office/officeart/2005/8/layout/list1"/>
    <dgm:cxn modelId="{1BE46AD9-D560-48C9-9F01-CB968E235E1F}" type="presOf" srcId="{9F1741E0-92CB-4666-8FA6-CAF9CF26D178}" destId="{93889E80-5D35-4B30-8580-ADB492518376}" srcOrd="0" destOrd="0" presId="urn:microsoft.com/office/officeart/2005/8/layout/list1"/>
    <dgm:cxn modelId="{49EB0BE0-E868-44D3-9AF1-DF37ED3A7F16}" srcId="{ADB4A479-3264-4452-B532-6885C2C545E8}" destId="{EB5FE154-8C75-4D15-A2C2-4099BF1DE4DD}" srcOrd="1" destOrd="0" parTransId="{0850AF57-A4A8-4492-A9F5-C981B7A60F61}" sibTransId="{6F627A21-3779-4529-B8AB-86DE210AB076}"/>
    <dgm:cxn modelId="{3A8AD97B-7593-4138-A840-A28ACEAC64C1}" type="presParOf" srcId="{E3A08D54-2B54-45C4-80D7-2531F4826C6A}" destId="{09F2B2D8-EE07-4CD2-802E-2D2EA8936938}" srcOrd="0" destOrd="0" presId="urn:microsoft.com/office/officeart/2005/8/layout/list1"/>
    <dgm:cxn modelId="{E0088322-C067-4BBE-A9BF-959D0BBFF7E5}" type="presParOf" srcId="{09F2B2D8-EE07-4CD2-802E-2D2EA8936938}" destId="{93889E80-5D35-4B30-8580-ADB492518376}" srcOrd="0" destOrd="0" presId="urn:microsoft.com/office/officeart/2005/8/layout/list1"/>
    <dgm:cxn modelId="{C844AC57-A11A-477B-A27F-3BDE1DD412EC}" type="presParOf" srcId="{09F2B2D8-EE07-4CD2-802E-2D2EA8936938}" destId="{FB9F8A24-57E2-491E-9929-B20DCEDB1463}" srcOrd="1" destOrd="0" presId="urn:microsoft.com/office/officeart/2005/8/layout/list1"/>
    <dgm:cxn modelId="{E260282F-1DEB-4D85-99DA-D5F8547778AE}" type="presParOf" srcId="{E3A08D54-2B54-45C4-80D7-2531F4826C6A}" destId="{843D6214-045B-47D3-8975-C93C3254E589}" srcOrd="1" destOrd="0" presId="urn:microsoft.com/office/officeart/2005/8/layout/list1"/>
    <dgm:cxn modelId="{FFA97285-A0CD-4226-9748-004529E94B97}" type="presParOf" srcId="{E3A08D54-2B54-45C4-80D7-2531F4826C6A}" destId="{87BA9F36-EEC8-4051-950A-4023279049B3}" srcOrd="2" destOrd="0" presId="urn:microsoft.com/office/officeart/2005/8/layout/list1"/>
    <dgm:cxn modelId="{F37468ED-1355-4ED9-AEB9-ED1D7A958D65}" type="presParOf" srcId="{E3A08D54-2B54-45C4-80D7-2531F4826C6A}" destId="{215C76AF-21DD-44CB-A254-73CB981CBAD1}" srcOrd="3" destOrd="0" presId="urn:microsoft.com/office/officeart/2005/8/layout/list1"/>
    <dgm:cxn modelId="{5376B049-CF84-4618-ACE7-2D7BED139BC7}" type="presParOf" srcId="{E3A08D54-2B54-45C4-80D7-2531F4826C6A}" destId="{06D80650-4BBB-4ABE-93EA-A1BA50AF9E7B}" srcOrd="4" destOrd="0" presId="urn:microsoft.com/office/officeart/2005/8/layout/list1"/>
    <dgm:cxn modelId="{C7BA79DD-AB18-4D5B-8B5A-F4740E42F3FF}" type="presParOf" srcId="{06D80650-4BBB-4ABE-93EA-A1BA50AF9E7B}" destId="{2E6949AC-E195-43A3-BF78-831FF2B71AA4}" srcOrd="0" destOrd="0" presId="urn:microsoft.com/office/officeart/2005/8/layout/list1"/>
    <dgm:cxn modelId="{95B36660-4A9D-44AE-B2E9-23CCEB1DB123}" type="presParOf" srcId="{06D80650-4BBB-4ABE-93EA-A1BA50AF9E7B}" destId="{0847CD4E-321A-4951-AE1F-F60B4CBEA69A}" srcOrd="1" destOrd="0" presId="urn:microsoft.com/office/officeart/2005/8/layout/list1"/>
    <dgm:cxn modelId="{3381D980-F82A-436C-B744-22A6FE43479C}" type="presParOf" srcId="{E3A08D54-2B54-45C4-80D7-2531F4826C6A}" destId="{F0487B2F-6472-42BD-88B4-4B282CC0EE35}" srcOrd="5" destOrd="0" presId="urn:microsoft.com/office/officeart/2005/8/layout/list1"/>
    <dgm:cxn modelId="{DC024A02-AE3E-4AFC-999C-5A4BE817B152}" type="presParOf" srcId="{E3A08D54-2B54-45C4-80D7-2531F4826C6A}" destId="{9870985B-8089-4E26-B9D1-6A93913AF2CB}" srcOrd="6" destOrd="0" presId="urn:microsoft.com/office/officeart/2005/8/layout/list1"/>
    <dgm:cxn modelId="{E58E63AA-1530-4E96-A3A2-A13FBED0EC8B}" type="presParOf" srcId="{E3A08D54-2B54-45C4-80D7-2531F4826C6A}" destId="{1FE427E3-7F65-4245-856C-E33F94DBD3C6}" srcOrd="7" destOrd="0" presId="urn:microsoft.com/office/officeart/2005/8/layout/list1"/>
    <dgm:cxn modelId="{FC41D249-05DD-4E20-BA27-21CE76B8E74E}" type="presParOf" srcId="{E3A08D54-2B54-45C4-80D7-2531F4826C6A}" destId="{2BC5855D-3A09-4157-A75E-BED31D8AEBD0}" srcOrd="8" destOrd="0" presId="urn:microsoft.com/office/officeart/2005/8/layout/list1"/>
    <dgm:cxn modelId="{0DCB3E53-75A3-4A2E-9382-28440B222DFB}" type="presParOf" srcId="{2BC5855D-3A09-4157-A75E-BED31D8AEBD0}" destId="{7242347D-3E9D-4C27-A58A-E91F86F10E4D}" srcOrd="0" destOrd="0" presId="urn:microsoft.com/office/officeart/2005/8/layout/list1"/>
    <dgm:cxn modelId="{46008CE6-F3CF-4786-9B49-004C7F1E0C52}" type="presParOf" srcId="{2BC5855D-3A09-4157-A75E-BED31D8AEBD0}" destId="{41152CAE-6132-484C-AEE4-60CBD4071833}" srcOrd="1" destOrd="0" presId="urn:microsoft.com/office/officeart/2005/8/layout/list1"/>
    <dgm:cxn modelId="{BEAE0C45-476A-4660-B261-FA824671C200}" type="presParOf" srcId="{E3A08D54-2B54-45C4-80D7-2531F4826C6A}" destId="{0F9B569D-3777-4D2E-9460-C47175D18CD7}" srcOrd="9" destOrd="0" presId="urn:microsoft.com/office/officeart/2005/8/layout/list1"/>
    <dgm:cxn modelId="{34AB9D28-8C64-4FD5-9A8F-B8C2038BB369}" type="presParOf" srcId="{E3A08D54-2B54-45C4-80D7-2531F4826C6A}" destId="{4067AC50-2A50-4684-9BD7-98595F1223FA}"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957A1A-04F2-4E00-959A-8FEEAFF2BEB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C01B687C-6F4F-49D2-884D-38B60FF030FC}">
      <dgm:prSet phldrT="[Text]"/>
      <dgm:spPr/>
      <dgm:t>
        <a:bodyPr/>
        <a:lstStyle/>
        <a:p>
          <a:r>
            <a:rPr lang="en-US" dirty="0"/>
            <a:t>Gas / Oil</a:t>
          </a:r>
        </a:p>
      </dgm:t>
    </dgm:pt>
    <dgm:pt modelId="{D10EBD32-01A4-4156-8D91-C5324C8B9426}" type="parTrans" cxnId="{4FAE92EB-2C7C-43FF-AB97-F4E07204DE91}">
      <dgm:prSet/>
      <dgm:spPr/>
      <dgm:t>
        <a:bodyPr/>
        <a:lstStyle/>
        <a:p>
          <a:endParaRPr lang="en-US"/>
        </a:p>
      </dgm:t>
    </dgm:pt>
    <dgm:pt modelId="{85EFF03F-0EEB-4010-ADF3-7C65A49199B0}" type="sibTrans" cxnId="{4FAE92EB-2C7C-43FF-AB97-F4E07204DE91}">
      <dgm:prSet/>
      <dgm:spPr/>
      <dgm:t>
        <a:bodyPr/>
        <a:lstStyle/>
        <a:p>
          <a:endParaRPr lang="en-US"/>
        </a:p>
      </dgm:t>
    </dgm:pt>
    <dgm:pt modelId="{A92B0815-5F4F-404C-9DF7-3527E28FCDA9}">
      <dgm:prSet phldrT="[Text]"/>
      <dgm:spPr/>
      <dgm:t>
        <a:bodyPr/>
        <a:lstStyle/>
        <a:p>
          <a:r>
            <a:rPr lang="en-US" dirty="0"/>
            <a:t>UEF : 0.58</a:t>
          </a:r>
        </a:p>
      </dgm:t>
    </dgm:pt>
    <dgm:pt modelId="{BA4B59F9-DA4C-4995-B214-59DAB1FDEDB5}" type="parTrans" cxnId="{2EF81A9D-F9F0-428F-9DE9-087274525B0D}">
      <dgm:prSet/>
      <dgm:spPr/>
      <dgm:t>
        <a:bodyPr/>
        <a:lstStyle/>
        <a:p>
          <a:endParaRPr lang="en-US"/>
        </a:p>
      </dgm:t>
    </dgm:pt>
    <dgm:pt modelId="{6186CD77-3489-4E8A-B426-259B32831A43}" type="sibTrans" cxnId="{2EF81A9D-F9F0-428F-9DE9-087274525B0D}">
      <dgm:prSet/>
      <dgm:spPr/>
      <dgm:t>
        <a:bodyPr/>
        <a:lstStyle/>
        <a:p>
          <a:endParaRPr lang="en-US"/>
        </a:p>
      </dgm:t>
    </dgm:pt>
    <dgm:pt modelId="{FC7B1692-4D3A-4AD3-B3EC-78E61BD2547C}">
      <dgm:prSet phldrT="[Text]"/>
      <dgm:spPr/>
      <dgm:t>
        <a:bodyPr/>
        <a:lstStyle/>
        <a:p>
          <a:r>
            <a:rPr lang="en-US" dirty="0"/>
            <a:t>Fuel Cost : $1.82/</a:t>
          </a:r>
          <a:r>
            <a:rPr lang="en-US" dirty="0" err="1"/>
            <a:t>therm</a:t>
          </a:r>
          <a:endParaRPr lang="en-US" dirty="0"/>
        </a:p>
      </dgm:t>
    </dgm:pt>
    <dgm:pt modelId="{3A2C9F86-6576-4F32-A097-43F4A3460977}" type="parTrans" cxnId="{F602B11C-84A7-4848-BA5D-A78919E79C4A}">
      <dgm:prSet/>
      <dgm:spPr/>
      <dgm:t>
        <a:bodyPr/>
        <a:lstStyle/>
        <a:p>
          <a:endParaRPr lang="en-US"/>
        </a:p>
      </dgm:t>
    </dgm:pt>
    <dgm:pt modelId="{03835591-4054-4C40-A78F-67EC2639A032}" type="sibTrans" cxnId="{F602B11C-84A7-4848-BA5D-A78919E79C4A}">
      <dgm:prSet/>
      <dgm:spPr/>
      <dgm:t>
        <a:bodyPr/>
        <a:lstStyle/>
        <a:p>
          <a:endParaRPr lang="en-US"/>
        </a:p>
      </dgm:t>
    </dgm:pt>
    <dgm:pt modelId="{061FC4EB-3AB4-4EB4-B11E-4240522EAE77}">
      <dgm:prSet phldrT="[Text]"/>
      <dgm:spPr/>
      <dgm:t>
        <a:bodyPr/>
        <a:lstStyle/>
        <a:p>
          <a:r>
            <a:rPr lang="en-US" dirty="0"/>
            <a:t>Electric</a:t>
          </a:r>
        </a:p>
      </dgm:t>
    </dgm:pt>
    <dgm:pt modelId="{9C18085E-5AC0-4A85-98BE-9ED5470EF18E}" type="parTrans" cxnId="{35000533-E08D-47D2-8C5C-1694541F50AC}">
      <dgm:prSet/>
      <dgm:spPr/>
      <dgm:t>
        <a:bodyPr/>
        <a:lstStyle/>
        <a:p>
          <a:endParaRPr lang="en-US"/>
        </a:p>
      </dgm:t>
    </dgm:pt>
    <dgm:pt modelId="{C34E40F5-8A3C-4495-84F4-5D31A59D16F0}" type="sibTrans" cxnId="{35000533-E08D-47D2-8C5C-1694541F50AC}">
      <dgm:prSet/>
      <dgm:spPr/>
      <dgm:t>
        <a:bodyPr/>
        <a:lstStyle/>
        <a:p>
          <a:endParaRPr lang="en-US"/>
        </a:p>
      </dgm:t>
    </dgm:pt>
    <dgm:pt modelId="{E0BB23E7-9260-488E-AEC8-F6968D963EBD}">
      <dgm:prSet phldrT="[Text]"/>
      <dgm:spPr/>
      <dgm:t>
        <a:bodyPr/>
        <a:lstStyle/>
        <a:p>
          <a:r>
            <a:rPr lang="en-US" dirty="0"/>
            <a:t>Initial Price : $500</a:t>
          </a:r>
        </a:p>
      </dgm:t>
    </dgm:pt>
    <dgm:pt modelId="{B8048AA2-0C38-4F39-90BB-C89E7DBEFC92}" type="parTrans" cxnId="{D17FB2AB-525E-433E-86E0-D0DD6326DE84}">
      <dgm:prSet/>
      <dgm:spPr/>
      <dgm:t>
        <a:bodyPr/>
        <a:lstStyle/>
        <a:p>
          <a:endParaRPr lang="en-US"/>
        </a:p>
      </dgm:t>
    </dgm:pt>
    <dgm:pt modelId="{CDD2F31E-B6EC-4F9B-B129-A77F03683552}" type="sibTrans" cxnId="{D17FB2AB-525E-433E-86E0-D0DD6326DE84}">
      <dgm:prSet/>
      <dgm:spPr/>
      <dgm:t>
        <a:bodyPr/>
        <a:lstStyle/>
        <a:p>
          <a:endParaRPr lang="en-US"/>
        </a:p>
      </dgm:t>
    </dgm:pt>
    <dgm:pt modelId="{4B23DAEE-1616-4465-A543-B0A724E440D4}">
      <dgm:prSet phldrT="[Text]"/>
      <dgm:spPr/>
      <dgm:t>
        <a:bodyPr/>
        <a:lstStyle/>
        <a:p>
          <a:r>
            <a:rPr lang="en-US" dirty="0"/>
            <a:t>Heat Pump</a:t>
          </a:r>
        </a:p>
      </dgm:t>
    </dgm:pt>
    <dgm:pt modelId="{A4C09F44-241C-4D7F-BB7B-6C9BBAC25440}" type="parTrans" cxnId="{98BEE443-AB96-46EC-B655-C7D5E7CD2CF8}">
      <dgm:prSet/>
      <dgm:spPr/>
      <dgm:t>
        <a:bodyPr/>
        <a:lstStyle/>
        <a:p>
          <a:endParaRPr lang="en-US"/>
        </a:p>
      </dgm:t>
    </dgm:pt>
    <dgm:pt modelId="{FE17EFE6-39AE-472A-B81B-AE872BDAB415}" type="sibTrans" cxnId="{98BEE443-AB96-46EC-B655-C7D5E7CD2CF8}">
      <dgm:prSet/>
      <dgm:spPr/>
      <dgm:t>
        <a:bodyPr/>
        <a:lstStyle/>
        <a:p>
          <a:endParaRPr lang="en-US"/>
        </a:p>
      </dgm:t>
    </dgm:pt>
    <dgm:pt modelId="{CF07950A-12B6-454F-9F9E-882526F84E91}">
      <dgm:prSet phldrT="[Text]"/>
      <dgm:spPr/>
      <dgm:t>
        <a:bodyPr/>
        <a:lstStyle/>
        <a:p>
          <a:r>
            <a:rPr lang="en-US" dirty="0"/>
            <a:t>Initial Price : $1,500</a:t>
          </a:r>
        </a:p>
      </dgm:t>
    </dgm:pt>
    <dgm:pt modelId="{2A142D1E-E1C3-485B-8E61-D5FBD8D3182D}" type="parTrans" cxnId="{73E13E92-E4F9-4B70-86B9-B898615A2DF1}">
      <dgm:prSet/>
      <dgm:spPr/>
      <dgm:t>
        <a:bodyPr/>
        <a:lstStyle/>
        <a:p>
          <a:endParaRPr lang="en-US"/>
        </a:p>
      </dgm:t>
    </dgm:pt>
    <dgm:pt modelId="{3A516AEA-6BA3-4AC2-909D-81DDBDB660E5}" type="sibTrans" cxnId="{73E13E92-E4F9-4B70-86B9-B898615A2DF1}">
      <dgm:prSet/>
      <dgm:spPr/>
      <dgm:t>
        <a:bodyPr/>
        <a:lstStyle/>
        <a:p>
          <a:endParaRPr lang="en-US"/>
        </a:p>
      </dgm:t>
    </dgm:pt>
    <dgm:pt modelId="{C2B323E0-74F6-4613-8B3F-68434FFE42A2}">
      <dgm:prSet phldrT="[Text]"/>
      <dgm:spPr/>
      <dgm:t>
        <a:bodyPr/>
        <a:lstStyle/>
        <a:p>
          <a:r>
            <a:rPr lang="en-US" dirty="0"/>
            <a:t>Estimated Fuel Usage : 0.41</a:t>
          </a:r>
          <a:r>
            <a:rPr lang="en-US" u="none" dirty="0"/>
            <a:t> </a:t>
          </a:r>
          <a:r>
            <a:rPr lang="en-US" u="none" dirty="0" err="1"/>
            <a:t>therm</a:t>
          </a:r>
          <a:r>
            <a:rPr lang="en-US" u="none" dirty="0"/>
            <a:t>/day</a:t>
          </a:r>
        </a:p>
      </dgm:t>
    </dgm:pt>
    <dgm:pt modelId="{EA2BC7DF-67DE-4703-B913-ADBA817805B0}" type="parTrans" cxnId="{92F165B6-BBCC-41C5-BCF9-0F913D8BCBE3}">
      <dgm:prSet/>
      <dgm:spPr/>
      <dgm:t>
        <a:bodyPr/>
        <a:lstStyle/>
        <a:p>
          <a:endParaRPr lang="en-US"/>
        </a:p>
      </dgm:t>
    </dgm:pt>
    <dgm:pt modelId="{1181E646-3BAE-44CD-BC0B-FB1406F239EA}" type="sibTrans" cxnId="{92F165B6-BBCC-41C5-BCF9-0F913D8BCBE3}">
      <dgm:prSet/>
      <dgm:spPr/>
      <dgm:t>
        <a:bodyPr/>
        <a:lstStyle/>
        <a:p>
          <a:endParaRPr lang="en-US"/>
        </a:p>
      </dgm:t>
    </dgm:pt>
    <dgm:pt modelId="{4BB0DDC4-8BE9-449F-B487-7852A4DFE40A}">
      <dgm:prSet phldrT="[Text]"/>
      <dgm:spPr/>
      <dgm:t>
        <a:bodyPr/>
        <a:lstStyle/>
        <a:p>
          <a:r>
            <a:rPr lang="en-US" dirty="0"/>
            <a:t>1 Year Cost : $970</a:t>
          </a:r>
        </a:p>
      </dgm:t>
    </dgm:pt>
    <dgm:pt modelId="{3A6275BB-26F6-4BBA-94E6-E6AA0A1DB4F1}" type="parTrans" cxnId="{343BCAC2-F528-482D-B501-924A4F6C4038}">
      <dgm:prSet/>
      <dgm:spPr/>
      <dgm:t>
        <a:bodyPr/>
        <a:lstStyle/>
        <a:p>
          <a:endParaRPr lang="en-US"/>
        </a:p>
      </dgm:t>
    </dgm:pt>
    <dgm:pt modelId="{638AD2DF-16A0-4EEB-B39E-78CBB0743478}" type="sibTrans" cxnId="{343BCAC2-F528-482D-B501-924A4F6C4038}">
      <dgm:prSet/>
      <dgm:spPr/>
      <dgm:t>
        <a:bodyPr/>
        <a:lstStyle/>
        <a:p>
          <a:endParaRPr lang="en-US"/>
        </a:p>
      </dgm:t>
    </dgm:pt>
    <dgm:pt modelId="{F56E08E1-737F-4ED5-AB25-DB7F1F353FE2}">
      <dgm:prSet phldrT="[Text]"/>
      <dgm:spPr/>
      <dgm:t>
        <a:bodyPr/>
        <a:lstStyle/>
        <a:p>
          <a:r>
            <a:rPr lang="en-US" dirty="0"/>
            <a:t>10 Year Cost : $5196</a:t>
          </a:r>
        </a:p>
      </dgm:t>
    </dgm:pt>
    <dgm:pt modelId="{77D5F6BA-D95F-4CCC-A3BA-FC0FC6D63DF4}" type="parTrans" cxnId="{E8082C84-3C39-4CDA-9E00-F56C94A25118}">
      <dgm:prSet/>
      <dgm:spPr/>
      <dgm:t>
        <a:bodyPr/>
        <a:lstStyle/>
        <a:p>
          <a:endParaRPr lang="en-US"/>
        </a:p>
      </dgm:t>
    </dgm:pt>
    <dgm:pt modelId="{89D3031D-9621-43FD-A0F3-9596C1CAB5AA}" type="sibTrans" cxnId="{E8082C84-3C39-4CDA-9E00-F56C94A25118}">
      <dgm:prSet/>
      <dgm:spPr/>
      <dgm:t>
        <a:bodyPr/>
        <a:lstStyle/>
        <a:p>
          <a:endParaRPr lang="en-US"/>
        </a:p>
      </dgm:t>
    </dgm:pt>
    <dgm:pt modelId="{60F7C4C3-49BB-458A-8D06-8DB1CFB0B125}">
      <dgm:prSet phldrT="[Text]"/>
      <dgm:spPr/>
      <dgm:t>
        <a:bodyPr/>
        <a:lstStyle/>
        <a:p>
          <a:r>
            <a:rPr lang="en-US" dirty="0"/>
            <a:t>Initial Price : $500</a:t>
          </a:r>
        </a:p>
      </dgm:t>
    </dgm:pt>
    <dgm:pt modelId="{EAF82135-4FF7-4005-9BF2-272101CC6FFE}" type="parTrans" cxnId="{757E3DB3-0978-482B-8667-272855FC99E4}">
      <dgm:prSet/>
      <dgm:spPr/>
      <dgm:t>
        <a:bodyPr/>
        <a:lstStyle/>
        <a:p>
          <a:endParaRPr lang="en-US"/>
        </a:p>
      </dgm:t>
    </dgm:pt>
    <dgm:pt modelId="{B76AB68D-60E4-4265-BF05-B6D65A58DC39}" type="sibTrans" cxnId="{757E3DB3-0978-482B-8667-272855FC99E4}">
      <dgm:prSet/>
      <dgm:spPr/>
      <dgm:t>
        <a:bodyPr/>
        <a:lstStyle/>
        <a:p>
          <a:endParaRPr lang="en-US"/>
        </a:p>
      </dgm:t>
    </dgm:pt>
    <dgm:pt modelId="{29F909E5-4D46-4529-99AC-374CFFBC945A}">
      <dgm:prSet/>
      <dgm:spPr/>
      <dgm:t>
        <a:bodyPr/>
        <a:lstStyle/>
        <a:p>
          <a:r>
            <a:rPr lang="en-US" dirty="0"/>
            <a:t>UEF : 1.0</a:t>
          </a:r>
        </a:p>
      </dgm:t>
    </dgm:pt>
    <dgm:pt modelId="{FFB07585-06B7-4CFC-847B-560D0006A2F3}" type="parTrans" cxnId="{3CAE01C2-0408-4C32-948F-E125C902056D}">
      <dgm:prSet/>
      <dgm:spPr/>
      <dgm:t>
        <a:bodyPr/>
        <a:lstStyle/>
        <a:p>
          <a:endParaRPr lang="en-US"/>
        </a:p>
      </dgm:t>
    </dgm:pt>
    <dgm:pt modelId="{6ED21C0C-3D80-4120-BC35-1C590BF2DCDA}" type="sibTrans" cxnId="{3CAE01C2-0408-4C32-948F-E125C902056D}">
      <dgm:prSet/>
      <dgm:spPr/>
      <dgm:t>
        <a:bodyPr/>
        <a:lstStyle/>
        <a:p>
          <a:endParaRPr lang="en-US"/>
        </a:p>
      </dgm:t>
    </dgm:pt>
    <dgm:pt modelId="{E8D4888E-C1D0-421A-B2C3-10DE42179D76}">
      <dgm:prSet/>
      <dgm:spPr/>
      <dgm:t>
        <a:bodyPr/>
        <a:lstStyle/>
        <a:p>
          <a:r>
            <a:rPr lang="en-US" dirty="0"/>
            <a:t>Estimated Fuel Usage : 12.03</a:t>
          </a:r>
          <a:r>
            <a:rPr lang="en-US" u="none" dirty="0"/>
            <a:t> kWh/day</a:t>
          </a:r>
          <a:r>
            <a:rPr lang="en-US" dirty="0"/>
            <a:t> </a:t>
          </a:r>
          <a:endParaRPr lang="en-US" u="none" dirty="0"/>
        </a:p>
      </dgm:t>
    </dgm:pt>
    <dgm:pt modelId="{B0E21BD4-130A-4611-B304-D53DDC8429A6}" type="parTrans" cxnId="{CDAF3D75-733F-4443-AC23-2EABCD354F34}">
      <dgm:prSet/>
      <dgm:spPr/>
      <dgm:t>
        <a:bodyPr/>
        <a:lstStyle/>
        <a:p>
          <a:endParaRPr lang="en-US"/>
        </a:p>
      </dgm:t>
    </dgm:pt>
    <dgm:pt modelId="{00EDAA98-D514-4BD4-A98C-521DFB5978CF}" type="sibTrans" cxnId="{CDAF3D75-733F-4443-AC23-2EABCD354F34}">
      <dgm:prSet/>
      <dgm:spPr/>
      <dgm:t>
        <a:bodyPr/>
        <a:lstStyle/>
        <a:p>
          <a:endParaRPr lang="en-US"/>
        </a:p>
      </dgm:t>
    </dgm:pt>
    <dgm:pt modelId="{434F985C-FA2C-48CE-8D91-563220D16C83}">
      <dgm:prSet/>
      <dgm:spPr/>
      <dgm:t>
        <a:bodyPr/>
        <a:lstStyle/>
        <a:p>
          <a:r>
            <a:rPr lang="en-US" dirty="0"/>
            <a:t>Fuel Cost : $0.168/kWh</a:t>
          </a:r>
        </a:p>
      </dgm:t>
    </dgm:pt>
    <dgm:pt modelId="{9B31AD41-A015-4E20-8949-EFBAA967C8A0}" type="parTrans" cxnId="{91C0C83E-B7B6-4D1D-8486-8B2FCA02F472}">
      <dgm:prSet/>
      <dgm:spPr/>
      <dgm:t>
        <a:bodyPr/>
        <a:lstStyle/>
        <a:p>
          <a:endParaRPr lang="en-US"/>
        </a:p>
      </dgm:t>
    </dgm:pt>
    <dgm:pt modelId="{8EB6CE4E-F8D6-4BC7-ADBB-992697726DF7}" type="sibTrans" cxnId="{91C0C83E-B7B6-4D1D-8486-8B2FCA02F472}">
      <dgm:prSet/>
      <dgm:spPr/>
      <dgm:t>
        <a:bodyPr/>
        <a:lstStyle/>
        <a:p>
          <a:endParaRPr lang="en-US"/>
        </a:p>
      </dgm:t>
    </dgm:pt>
    <dgm:pt modelId="{C95E50A6-5463-4954-B6F8-428B5AA31CB3}">
      <dgm:prSet/>
      <dgm:spPr/>
      <dgm:t>
        <a:bodyPr/>
        <a:lstStyle/>
        <a:p>
          <a:r>
            <a:rPr lang="en-US" dirty="0"/>
            <a:t>10 Year Cost : $7877 </a:t>
          </a:r>
        </a:p>
      </dgm:t>
    </dgm:pt>
    <dgm:pt modelId="{419046BE-7EF2-42DD-A996-7B12F6FFBAFE}" type="parTrans" cxnId="{4CAAFF73-97B4-45D8-ACE3-3E991845B738}">
      <dgm:prSet/>
      <dgm:spPr/>
      <dgm:t>
        <a:bodyPr/>
        <a:lstStyle/>
        <a:p>
          <a:endParaRPr lang="en-US"/>
        </a:p>
      </dgm:t>
    </dgm:pt>
    <dgm:pt modelId="{3F5392E4-5F33-477E-8536-225442A6C5B0}" type="sibTrans" cxnId="{4CAAFF73-97B4-45D8-ACE3-3E991845B738}">
      <dgm:prSet/>
      <dgm:spPr/>
      <dgm:t>
        <a:bodyPr/>
        <a:lstStyle/>
        <a:p>
          <a:endParaRPr lang="en-US"/>
        </a:p>
      </dgm:t>
    </dgm:pt>
    <dgm:pt modelId="{24129577-A172-4CC9-AC84-C7960DF01D1D}">
      <dgm:prSet/>
      <dgm:spPr/>
      <dgm:t>
        <a:bodyPr/>
        <a:lstStyle/>
        <a:p>
          <a:r>
            <a:rPr lang="en-US" dirty="0"/>
            <a:t>UEF : 4.0</a:t>
          </a:r>
        </a:p>
      </dgm:t>
    </dgm:pt>
    <dgm:pt modelId="{67176E0A-307E-4E29-86A9-7D24EAD1C94C}" type="parTrans" cxnId="{318F20D6-5A9A-405D-BF1D-988B444CF4F3}">
      <dgm:prSet/>
      <dgm:spPr/>
      <dgm:t>
        <a:bodyPr/>
        <a:lstStyle/>
        <a:p>
          <a:endParaRPr lang="en-US"/>
        </a:p>
      </dgm:t>
    </dgm:pt>
    <dgm:pt modelId="{2082BB45-2A0C-4F74-B596-8E0354D966DE}" type="sibTrans" cxnId="{318F20D6-5A9A-405D-BF1D-988B444CF4F3}">
      <dgm:prSet/>
      <dgm:spPr/>
      <dgm:t>
        <a:bodyPr/>
        <a:lstStyle/>
        <a:p>
          <a:endParaRPr lang="en-US"/>
        </a:p>
      </dgm:t>
    </dgm:pt>
    <dgm:pt modelId="{A3C1D749-E3F1-4C70-9D6D-A343113DCF3F}">
      <dgm:prSet/>
      <dgm:spPr/>
      <dgm:t>
        <a:bodyPr/>
        <a:lstStyle/>
        <a:p>
          <a:r>
            <a:rPr lang="en-US" dirty="0"/>
            <a:t>Estimated Fuel Usage : 12.03</a:t>
          </a:r>
          <a:r>
            <a:rPr lang="en-US" u="none" dirty="0"/>
            <a:t> kWh/day</a:t>
          </a:r>
          <a:r>
            <a:rPr lang="en-US" dirty="0"/>
            <a:t> </a:t>
          </a:r>
          <a:endParaRPr lang="en-US" u="none" dirty="0"/>
        </a:p>
      </dgm:t>
    </dgm:pt>
    <dgm:pt modelId="{C9FB3468-684B-4985-9C15-229550C21436}" type="parTrans" cxnId="{36590C19-7E5D-42C1-821A-663A4CEACF6E}">
      <dgm:prSet/>
      <dgm:spPr/>
      <dgm:t>
        <a:bodyPr/>
        <a:lstStyle/>
        <a:p>
          <a:endParaRPr lang="en-US"/>
        </a:p>
      </dgm:t>
    </dgm:pt>
    <dgm:pt modelId="{45BD6882-BCF5-42AA-9425-6E36A14E2E27}" type="sibTrans" cxnId="{36590C19-7E5D-42C1-821A-663A4CEACF6E}">
      <dgm:prSet/>
      <dgm:spPr/>
      <dgm:t>
        <a:bodyPr/>
        <a:lstStyle/>
        <a:p>
          <a:endParaRPr lang="en-US"/>
        </a:p>
      </dgm:t>
    </dgm:pt>
    <dgm:pt modelId="{EC756A8D-0E1C-4513-9577-E5DA0E80BC1D}">
      <dgm:prSet/>
      <dgm:spPr/>
      <dgm:t>
        <a:bodyPr/>
        <a:lstStyle/>
        <a:p>
          <a:r>
            <a:rPr lang="en-US" dirty="0"/>
            <a:t>Fuel Cost : $0.168/kWh</a:t>
          </a:r>
        </a:p>
      </dgm:t>
    </dgm:pt>
    <dgm:pt modelId="{E282BE58-2BEC-4B05-A8D2-2AC058D2658E}" type="parTrans" cxnId="{2517C566-7C18-4D46-BDB5-382FF3513B61}">
      <dgm:prSet/>
      <dgm:spPr/>
      <dgm:t>
        <a:bodyPr/>
        <a:lstStyle/>
        <a:p>
          <a:endParaRPr lang="en-US"/>
        </a:p>
      </dgm:t>
    </dgm:pt>
    <dgm:pt modelId="{EAA14536-7DE2-43B3-B0B1-A9BEBBC08676}" type="sibTrans" cxnId="{2517C566-7C18-4D46-BDB5-382FF3513B61}">
      <dgm:prSet/>
      <dgm:spPr/>
      <dgm:t>
        <a:bodyPr/>
        <a:lstStyle/>
        <a:p>
          <a:endParaRPr lang="en-US"/>
        </a:p>
      </dgm:t>
    </dgm:pt>
    <dgm:pt modelId="{E5BD4121-9333-4F44-AB95-BE4F94159BCB}">
      <dgm:prSet/>
      <dgm:spPr/>
      <dgm:t>
        <a:bodyPr/>
        <a:lstStyle/>
        <a:p>
          <a:r>
            <a:rPr lang="en-US" dirty="0"/>
            <a:t>1 Year Cost : $1684</a:t>
          </a:r>
        </a:p>
      </dgm:t>
    </dgm:pt>
    <dgm:pt modelId="{CD5EF727-3C44-4D57-8327-5F87D4C5A183}" type="parTrans" cxnId="{947E2ED5-5A44-40B5-9E6B-B262092E6717}">
      <dgm:prSet/>
      <dgm:spPr/>
      <dgm:t>
        <a:bodyPr/>
        <a:lstStyle/>
        <a:p>
          <a:endParaRPr lang="en-US"/>
        </a:p>
      </dgm:t>
    </dgm:pt>
    <dgm:pt modelId="{D4A7A723-FA64-4EDE-98AD-39ED00E75841}" type="sibTrans" cxnId="{947E2ED5-5A44-40B5-9E6B-B262092E6717}">
      <dgm:prSet/>
      <dgm:spPr/>
      <dgm:t>
        <a:bodyPr/>
        <a:lstStyle/>
        <a:p>
          <a:endParaRPr lang="en-US"/>
        </a:p>
      </dgm:t>
    </dgm:pt>
    <dgm:pt modelId="{58CA2DD1-51D5-47B4-9002-AA250768667D}">
      <dgm:prSet/>
      <dgm:spPr/>
      <dgm:t>
        <a:bodyPr/>
        <a:lstStyle/>
        <a:p>
          <a:r>
            <a:rPr lang="en-US" dirty="0"/>
            <a:t>10 Year Cost : $3344</a:t>
          </a:r>
        </a:p>
      </dgm:t>
    </dgm:pt>
    <dgm:pt modelId="{DD7864B6-74A7-46EE-BFF5-6D50F35BD973}" type="parTrans" cxnId="{ED0660BD-C24D-453E-A62A-E7B79B7033F6}">
      <dgm:prSet/>
      <dgm:spPr/>
      <dgm:t>
        <a:bodyPr/>
        <a:lstStyle/>
        <a:p>
          <a:endParaRPr lang="en-US"/>
        </a:p>
      </dgm:t>
    </dgm:pt>
    <dgm:pt modelId="{07CAF0D7-0147-486B-9B29-572A9FDAAA9F}" type="sibTrans" cxnId="{ED0660BD-C24D-453E-A62A-E7B79B7033F6}">
      <dgm:prSet/>
      <dgm:spPr/>
      <dgm:t>
        <a:bodyPr/>
        <a:lstStyle/>
        <a:p>
          <a:endParaRPr lang="en-US"/>
        </a:p>
      </dgm:t>
    </dgm:pt>
    <dgm:pt modelId="{B6F853C4-9102-4C6A-AA69-C48ACC324076}">
      <dgm:prSet/>
      <dgm:spPr/>
      <dgm:t>
        <a:bodyPr/>
        <a:lstStyle/>
        <a:p>
          <a:r>
            <a:rPr lang="en-US" dirty="0"/>
            <a:t>1 Year Cost : $1238</a:t>
          </a:r>
        </a:p>
      </dgm:t>
    </dgm:pt>
    <dgm:pt modelId="{81F2E34E-D697-4EE5-A73E-6A3C771B4FCE}" type="parTrans" cxnId="{D03EF031-4CF2-412A-A9CD-24108EED714A}">
      <dgm:prSet/>
      <dgm:spPr/>
      <dgm:t>
        <a:bodyPr/>
        <a:lstStyle/>
        <a:p>
          <a:endParaRPr lang="en-US"/>
        </a:p>
      </dgm:t>
    </dgm:pt>
    <dgm:pt modelId="{3212B164-FBBA-4AF5-BFA0-42E11F936725}" type="sibTrans" cxnId="{D03EF031-4CF2-412A-A9CD-24108EED714A}">
      <dgm:prSet/>
      <dgm:spPr/>
      <dgm:t>
        <a:bodyPr/>
        <a:lstStyle/>
        <a:p>
          <a:endParaRPr lang="en-US"/>
        </a:p>
      </dgm:t>
    </dgm:pt>
    <dgm:pt modelId="{FC750CD1-5167-4EB9-8780-1869C6D4EF7C}" type="pres">
      <dgm:prSet presAssocID="{E6957A1A-04F2-4E00-959A-8FEEAFF2BEB6}" presName="Name0" presStyleCnt="0">
        <dgm:presLayoutVars>
          <dgm:dir/>
          <dgm:animLvl val="lvl"/>
          <dgm:resizeHandles val="exact"/>
        </dgm:presLayoutVars>
      </dgm:prSet>
      <dgm:spPr/>
    </dgm:pt>
    <dgm:pt modelId="{03D0DE4F-9BBD-458C-BCB7-1A910CD8C34F}" type="pres">
      <dgm:prSet presAssocID="{C01B687C-6F4F-49D2-884D-38B60FF030FC}" presName="composite" presStyleCnt="0"/>
      <dgm:spPr/>
    </dgm:pt>
    <dgm:pt modelId="{E62C35D1-242F-4C55-A3B4-CD95C8C7CA75}" type="pres">
      <dgm:prSet presAssocID="{C01B687C-6F4F-49D2-884D-38B60FF030FC}" presName="parTx" presStyleLbl="alignNode1" presStyleIdx="0" presStyleCnt="3">
        <dgm:presLayoutVars>
          <dgm:chMax val="0"/>
          <dgm:chPref val="0"/>
          <dgm:bulletEnabled val="1"/>
        </dgm:presLayoutVars>
      </dgm:prSet>
      <dgm:spPr/>
    </dgm:pt>
    <dgm:pt modelId="{12CEF79A-E28B-4168-9952-0BD38A73B800}" type="pres">
      <dgm:prSet presAssocID="{C01B687C-6F4F-49D2-884D-38B60FF030FC}" presName="desTx" presStyleLbl="alignAccFollowNode1" presStyleIdx="0" presStyleCnt="3">
        <dgm:presLayoutVars>
          <dgm:bulletEnabled val="1"/>
        </dgm:presLayoutVars>
      </dgm:prSet>
      <dgm:spPr/>
    </dgm:pt>
    <dgm:pt modelId="{9E278CB4-96C9-4AAA-8162-F7A2E6FE9DA4}" type="pres">
      <dgm:prSet presAssocID="{85EFF03F-0EEB-4010-ADF3-7C65A49199B0}" presName="space" presStyleCnt="0"/>
      <dgm:spPr/>
    </dgm:pt>
    <dgm:pt modelId="{A92F0754-9990-47E7-8959-1B06BE04E06C}" type="pres">
      <dgm:prSet presAssocID="{061FC4EB-3AB4-4EB4-B11E-4240522EAE77}" presName="composite" presStyleCnt="0"/>
      <dgm:spPr/>
    </dgm:pt>
    <dgm:pt modelId="{678593F5-95CD-4AC2-8377-42F51424EFA5}" type="pres">
      <dgm:prSet presAssocID="{061FC4EB-3AB4-4EB4-B11E-4240522EAE77}" presName="parTx" presStyleLbl="alignNode1" presStyleIdx="1" presStyleCnt="3">
        <dgm:presLayoutVars>
          <dgm:chMax val="0"/>
          <dgm:chPref val="0"/>
          <dgm:bulletEnabled val="1"/>
        </dgm:presLayoutVars>
      </dgm:prSet>
      <dgm:spPr/>
    </dgm:pt>
    <dgm:pt modelId="{09E85A7D-127B-4FF3-A951-39D91A4D3204}" type="pres">
      <dgm:prSet presAssocID="{061FC4EB-3AB4-4EB4-B11E-4240522EAE77}" presName="desTx" presStyleLbl="alignAccFollowNode1" presStyleIdx="1" presStyleCnt="3">
        <dgm:presLayoutVars>
          <dgm:bulletEnabled val="1"/>
        </dgm:presLayoutVars>
      </dgm:prSet>
      <dgm:spPr/>
    </dgm:pt>
    <dgm:pt modelId="{339E2F97-C06A-43D8-802C-12BFF766E2AC}" type="pres">
      <dgm:prSet presAssocID="{C34E40F5-8A3C-4495-84F4-5D31A59D16F0}" presName="space" presStyleCnt="0"/>
      <dgm:spPr/>
    </dgm:pt>
    <dgm:pt modelId="{18D9F15D-D92F-41CB-B328-0D4B01BB5C9B}" type="pres">
      <dgm:prSet presAssocID="{4B23DAEE-1616-4465-A543-B0A724E440D4}" presName="composite" presStyleCnt="0"/>
      <dgm:spPr/>
    </dgm:pt>
    <dgm:pt modelId="{4E09C8B2-E34D-4324-8528-E7B4C57EE8D0}" type="pres">
      <dgm:prSet presAssocID="{4B23DAEE-1616-4465-A543-B0A724E440D4}" presName="parTx" presStyleLbl="alignNode1" presStyleIdx="2" presStyleCnt="3">
        <dgm:presLayoutVars>
          <dgm:chMax val="0"/>
          <dgm:chPref val="0"/>
          <dgm:bulletEnabled val="1"/>
        </dgm:presLayoutVars>
      </dgm:prSet>
      <dgm:spPr/>
    </dgm:pt>
    <dgm:pt modelId="{2D64A1BB-112C-4A6B-AA72-B3CB5B33CEBE}" type="pres">
      <dgm:prSet presAssocID="{4B23DAEE-1616-4465-A543-B0A724E440D4}" presName="desTx" presStyleLbl="alignAccFollowNode1" presStyleIdx="2" presStyleCnt="3">
        <dgm:presLayoutVars>
          <dgm:bulletEnabled val="1"/>
        </dgm:presLayoutVars>
      </dgm:prSet>
      <dgm:spPr/>
    </dgm:pt>
  </dgm:ptLst>
  <dgm:cxnLst>
    <dgm:cxn modelId="{C1AE7316-2C1E-4F02-96CF-DBE146A102E7}" type="presOf" srcId="{29F909E5-4D46-4529-99AC-374CFFBC945A}" destId="{09E85A7D-127B-4FF3-A951-39D91A4D3204}" srcOrd="0" destOrd="1" presId="urn:microsoft.com/office/officeart/2005/8/layout/hList1"/>
    <dgm:cxn modelId="{36590C19-7E5D-42C1-821A-663A4CEACF6E}" srcId="{4B23DAEE-1616-4465-A543-B0A724E440D4}" destId="{A3C1D749-E3F1-4C70-9D6D-A343113DCF3F}" srcOrd="2" destOrd="0" parTransId="{C9FB3468-684B-4985-9C15-229550C21436}" sibTransId="{45BD6882-BCF5-42AA-9425-6E36A14E2E27}"/>
    <dgm:cxn modelId="{5B75C91A-998F-4F48-9840-AA6EA24467A4}" type="presOf" srcId="{E6957A1A-04F2-4E00-959A-8FEEAFF2BEB6}" destId="{FC750CD1-5167-4EB9-8780-1869C6D4EF7C}" srcOrd="0" destOrd="0" presId="urn:microsoft.com/office/officeart/2005/8/layout/hList1"/>
    <dgm:cxn modelId="{F602B11C-84A7-4848-BA5D-A78919E79C4A}" srcId="{C01B687C-6F4F-49D2-884D-38B60FF030FC}" destId="{FC7B1692-4D3A-4AD3-B3EC-78E61BD2547C}" srcOrd="3" destOrd="0" parTransId="{3A2C9F86-6576-4F32-A097-43F4A3460977}" sibTransId="{03835591-4054-4C40-A78F-67EC2639A032}"/>
    <dgm:cxn modelId="{D03EF031-4CF2-412A-A9CD-24108EED714A}" srcId="{061FC4EB-3AB4-4EB4-B11E-4240522EAE77}" destId="{B6F853C4-9102-4C6A-AA69-C48ACC324076}" srcOrd="4" destOrd="0" parTransId="{81F2E34E-D697-4EE5-A73E-6A3C771B4FCE}" sibTransId="{3212B164-FBBA-4AF5-BFA0-42E11F936725}"/>
    <dgm:cxn modelId="{35000533-E08D-47D2-8C5C-1694541F50AC}" srcId="{E6957A1A-04F2-4E00-959A-8FEEAFF2BEB6}" destId="{061FC4EB-3AB4-4EB4-B11E-4240522EAE77}" srcOrd="1" destOrd="0" parTransId="{9C18085E-5AC0-4A85-98BE-9ED5470EF18E}" sibTransId="{C34E40F5-8A3C-4495-84F4-5D31A59D16F0}"/>
    <dgm:cxn modelId="{91C0C83E-B7B6-4D1D-8486-8B2FCA02F472}" srcId="{061FC4EB-3AB4-4EB4-B11E-4240522EAE77}" destId="{434F985C-FA2C-48CE-8D91-563220D16C83}" srcOrd="3" destOrd="0" parTransId="{9B31AD41-A015-4E20-8949-EFBAA967C8A0}" sibTransId="{8EB6CE4E-F8D6-4BC7-ADBB-992697726DF7}"/>
    <dgm:cxn modelId="{98BEE443-AB96-46EC-B655-C7D5E7CD2CF8}" srcId="{E6957A1A-04F2-4E00-959A-8FEEAFF2BEB6}" destId="{4B23DAEE-1616-4465-A543-B0A724E440D4}" srcOrd="2" destOrd="0" parTransId="{A4C09F44-241C-4D7F-BB7B-6C9BBAC25440}" sibTransId="{FE17EFE6-39AE-472A-B81B-AE872BDAB415}"/>
    <dgm:cxn modelId="{2517C566-7C18-4D46-BDB5-382FF3513B61}" srcId="{4B23DAEE-1616-4465-A543-B0A724E440D4}" destId="{EC756A8D-0E1C-4513-9577-E5DA0E80BC1D}" srcOrd="3" destOrd="0" parTransId="{E282BE58-2BEC-4B05-A8D2-2AC058D2658E}" sibTransId="{EAA14536-7DE2-43B3-B0B1-A9BEBBC08676}"/>
    <dgm:cxn modelId="{AACC2E68-2EAC-479E-B19D-044DE03ABCE6}" type="presOf" srcId="{E5BD4121-9333-4F44-AB95-BE4F94159BCB}" destId="{2D64A1BB-112C-4A6B-AA72-B3CB5B33CEBE}" srcOrd="0" destOrd="4" presId="urn:microsoft.com/office/officeart/2005/8/layout/hList1"/>
    <dgm:cxn modelId="{E538864D-3744-4184-8FE1-49D9B48286ED}" type="presOf" srcId="{061FC4EB-3AB4-4EB4-B11E-4240522EAE77}" destId="{678593F5-95CD-4AC2-8377-42F51424EFA5}" srcOrd="0" destOrd="0" presId="urn:microsoft.com/office/officeart/2005/8/layout/hList1"/>
    <dgm:cxn modelId="{4CAAFF73-97B4-45D8-ACE3-3E991845B738}" srcId="{061FC4EB-3AB4-4EB4-B11E-4240522EAE77}" destId="{C95E50A6-5463-4954-B6F8-428B5AA31CB3}" srcOrd="5" destOrd="0" parTransId="{419046BE-7EF2-42DD-A996-7B12F6FFBAFE}" sibTransId="{3F5392E4-5F33-477E-8536-225442A6C5B0}"/>
    <dgm:cxn modelId="{7F4B2354-08AC-4AEA-9309-2C97E65A6682}" type="presOf" srcId="{FC7B1692-4D3A-4AD3-B3EC-78E61BD2547C}" destId="{12CEF79A-E28B-4168-9952-0BD38A73B800}" srcOrd="0" destOrd="3" presId="urn:microsoft.com/office/officeart/2005/8/layout/hList1"/>
    <dgm:cxn modelId="{03D24B74-B947-4476-B108-49512A43D43B}" type="presOf" srcId="{EC756A8D-0E1C-4513-9577-E5DA0E80BC1D}" destId="{2D64A1BB-112C-4A6B-AA72-B3CB5B33CEBE}" srcOrd="0" destOrd="3" presId="urn:microsoft.com/office/officeart/2005/8/layout/hList1"/>
    <dgm:cxn modelId="{CDAF3D75-733F-4443-AC23-2EABCD354F34}" srcId="{061FC4EB-3AB4-4EB4-B11E-4240522EAE77}" destId="{E8D4888E-C1D0-421A-B2C3-10DE42179D76}" srcOrd="2" destOrd="0" parTransId="{B0E21BD4-130A-4611-B304-D53DDC8429A6}" sibTransId="{00EDAA98-D514-4BD4-A98C-521DFB5978CF}"/>
    <dgm:cxn modelId="{F6A97A55-3C60-45CC-8799-AD3BA864F6CF}" type="presOf" srcId="{F56E08E1-737F-4ED5-AB25-DB7F1F353FE2}" destId="{12CEF79A-E28B-4168-9952-0BD38A73B800}" srcOrd="0" destOrd="5" presId="urn:microsoft.com/office/officeart/2005/8/layout/hList1"/>
    <dgm:cxn modelId="{377DCB80-B73A-43B3-B6CE-94764193868E}" type="presOf" srcId="{C95E50A6-5463-4954-B6F8-428B5AA31CB3}" destId="{09E85A7D-127B-4FF3-A951-39D91A4D3204}" srcOrd="0" destOrd="5" presId="urn:microsoft.com/office/officeart/2005/8/layout/hList1"/>
    <dgm:cxn modelId="{E8082C84-3C39-4CDA-9E00-F56C94A25118}" srcId="{C01B687C-6F4F-49D2-884D-38B60FF030FC}" destId="{F56E08E1-737F-4ED5-AB25-DB7F1F353FE2}" srcOrd="5" destOrd="0" parTransId="{77D5F6BA-D95F-4CCC-A3BA-FC0FC6D63DF4}" sibTransId="{89D3031D-9621-43FD-A0F3-9596C1CAB5AA}"/>
    <dgm:cxn modelId="{73E13E92-E4F9-4B70-86B9-B898615A2DF1}" srcId="{4B23DAEE-1616-4465-A543-B0A724E440D4}" destId="{CF07950A-12B6-454F-9F9E-882526F84E91}" srcOrd="0" destOrd="0" parTransId="{2A142D1E-E1C3-485B-8E61-D5FBD8D3182D}" sibTransId="{3A516AEA-6BA3-4AC2-909D-81DDBDB660E5}"/>
    <dgm:cxn modelId="{A7719D9A-F051-4CBE-B825-D4752023CE53}" type="presOf" srcId="{4B23DAEE-1616-4465-A543-B0A724E440D4}" destId="{4E09C8B2-E34D-4324-8528-E7B4C57EE8D0}" srcOrd="0" destOrd="0" presId="urn:microsoft.com/office/officeart/2005/8/layout/hList1"/>
    <dgm:cxn modelId="{2EF81A9D-F9F0-428F-9DE9-087274525B0D}" srcId="{C01B687C-6F4F-49D2-884D-38B60FF030FC}" destId="{A92B0815-5F4F-404C-9DF7-3527E28FCDA9}" srcOrd="1" destOrd="0" parTransId="{BA4B59F9-DA4C-4995-B214-59DAB1FDEDB5}" sibTransId="{6186CD77-3489-4E8A-B426-259B32831A43}"/>
    <dgm:cxn modelId="{464DFBA6-506A-4AB7-A303-B4F1E15DAD72}" type="presOf" srcId="{CF07950A-12B6-454F-9F9E-882526F84E91}" destId="{2D64A1BB-112C-4A6B-AA72-B3CB5B33CEBE}" srcOrd="0" destOrd="0" presId="urn:microsoft.com/office/officeart/2005/8/layout/hList1"/>
    <dgm:cxn modelId="{164CCAA7-984C-4F0C-B6C5-5E085EE995C3}" type="presOf" srcId="{60F7C4C3-49BB-458A-8D06-8DB1CFB0B125}" destId="{12CEF79A-E28B-4168-9952-0BD38A73B800}" srcOrd="0" destOrd="0" presId="urn:microsoft.com/office/officeart/2005/8/layout/hList1"/>
    <dgm:cxn modelId="{D17FB2AB-525E-433E-86E0-D0DD6326DE84}" srcId="{061FC4EB-3AB4-4EB4-B11E-4240522EAE77}" destId="{E0BB23E7-9260-488E-AEC8-F6968D963EBD}" srcOrd="0" destOrd="0" parTransId="{B8048AA2-0C38-4F39-90BB-C89E7DBEFC92}" sibTransId="{CDD2F31E-B6EC-4F9B-B129-A77F03683552}"/>
    <dgm:cxn modelId="{C61760B0-6E43-4611-AE8C-AA83C39C788E}" type="presOf" srcId="{434F985C-FA2C-48CE-8D91-563220D16C83}" destId="{09E85A7D-127B-4FF3-A951-39D91A4D3204}" srcOrd="0" destOrd="3" presId="urn:microsoft.com/office/officeart/2005/8/layout/hList1"/>
    <dgm:cxn modelId="{757E3DB3-0978-482B-8667-272855FC99E4}" srcId="{C01B687C-6F4F-49D2-884D-38B60FF030FC}" destId="{60F7C4C3-49BB-458A-8D06-8DB1CFB0B125}" srcOrd="0" destOrd="0" parTransId="{EAF82135-4FF7-4005-9BF2-272101CC6FFE}" sibTransId="{B76AB68D-60E4-4265-BF05-B6D65A58DC39}"/>
    <dgm:cxn modelId="{063E1CB5-7B8D-4609-8FF8-D6D3986C2E6E}" type="presOf" srcId="{E8D4888E-C1D0-421A-B2C3-10DE42179D76}" destId="{09E85A7D-127B-4FF3-A951-39D91A4D3204}" srcOrd="0" destOrd="2" presId="urn:microsoft.com/office/officeart/2005/8/layout/hList1"/>
    <dgm:cxn modelId="{92F165B6-BBCC-41C5-BCF9-0F913D8BCBE3}" srcId="{C01B687C-6F4F-49D2-884D-38B60FF030FC}" destId="{C2B323E0-74F6-4613-8B3F-68434FFE42A2}" srcOrd="2" destOrd="0" parTransId="{EA2BC7DF-67DE-4703-B913-ADBA817805B0}" sibTransId="{1181E646-3BAE-44CD-BC0B-FB1406F239EA}"/>
    <dgm:cxn modelId="{485E67B7-36D9-4C8F-8057-00C34D635644}" type="presOf" srcId="{A92B0815-5F4F-404C-9DF7-3527E28FCDA9}" destId="{12CEF79A-E28B-4168-9952-0BD38A73B800}" srcOrd="0" destOrd="1" presId="urn:microsoft.com/office/officeart/2005/8/layout/hList1"/>
    <dgm:cxn modelId="{ED0660BD-C24D-453E-A62A-E7B79B7033F6}" srcId="{4B23DAEE-1616-4465-A543-B0A724E440D4}" destId="{58CA2DD1-51D5-47B4-9002-AA250768667D}" srcOrd="5" destOrd="0" parTransId="{DD7864B6-74A7-46EE-BFF5-6D50F35BD973}" sibTransId="{07CAF0D7-0147-486B-9B29-572A9FDAAA9F}"/>
    <dgm:cxn modelId="{BB61DEBE-2253-4FED-B24E-F4F440855825}" type="presOf" srcId="{A3C1D749-E3F1-4C70-9D6D-A343113DCF3F}" destId="{2D64A1BB-112C-4A6B-AA72-B3CB5B33CEBE}" srcOrd="0" destOrd="2" presId="urn:microsoft.com/office/officeart/2005/8/layout/hList1"/>
    <dgm:cxn modelId="{E7CBBAC1-952C-45BF-8471-DDF27C8426C8}" type="presOf" srcId="{C2B323E0-74F6-4613-8B3F-68434FFE42A2}" destId="{12CEF79A-E28B-4168-9952-0BD38A73B800}" srcOrd="0" destOrd="2" presId="urn:microsoft.com/office/officeart/2005/8/layout/hList1"/>
    <dgm:cxn modelId="{3CAE01C2-0408-4C32-948F-E125C902056D}" srcId="{061FC4EB-3AB4-4EB4-B11E-4240522EAE77}" destId="{29F909E5-4D46-4529-99AC-374CFFBC945A}" srcOrd="1" destOrd="0" parTransId="{FFB07585-06B7-4CFC-847B-560D0006A2F3}" sibTransId="{6ED21C0C-3D80-4120-BC35-1C590BF2DCDA}"/>
    <dgm:cxn modelId="{343BCAC2-F528-482D-B501-924A4F6C4038}" srcId="{C01B687C-6F4F-49D2-884D-38B60FF030FC}" destId="{4BB0DDC4-8BE9-449F-B487-7852A4DFE40A}" srcOrd="4" destOrd="0" parTransId="{3A6275BB-26F6-4BBA-94E6-E6AA0A1DB4F1}" sibTransId="{638AD2DF-16A0-4EEB-B39E-78CBB0743478}"/>
    <dgm:cxn modelId="{45E242CD-0B41-4BA1-913D-8C6E00F58898}" type="presOf" srcId="{B6F853C4-9102-4C6A-AA69-C48ACC324076}" destId="{09E85A7D-127B-4FF3-A951-39D91A4D3204}" srcOrd="0" destOrd="4" presId="urn:microsoft.com/office/officeart/2005/8/layout/hList1"/>
    <dgm:cxn modelId="{948E1AD4-1D8F-4744-BE4E-DD824A07954B}" type="presOf" srcId="{C01B687C-6F4F-49D2-884D-38B60FF030FC}" destId="{E62C35D1-242F-4C55-A3B4-CD95C8C7CA75}" srcOrd="0" destOrd="0" presId="urn:microsoft.com/office/officeart/2005/8/layout/hList1"/>
    <dgm:cxn modelId="{947E2ED5-5A44-40B5-9E6B-B262092E6717}" srcId="{4B23DAEE-1616-4465-A543-B0A724E440D4}" destId="{E5BD4121-9333-4F44-AB95-BE4F94159BCB}" srcOrd="4" destOrd="0" parTransId="{CD5EF727-3C44-4D57-8327-5F87D4C5A183}" sibTransId="{D4A7A723-FA64-4EDE-98AD-39ED00E75841}"/>
    <dgm:cxn modelId="{318F20D6-5A9A-405D-BF1D-988B444CF4F3}" srcId="{4B23DAEE-1616-4465-A543-B0A724E440D4}" destId="{24129577-A172-4CC9-AC84-C7960DF01D1D}" srcOrd="1" destOrd="0" parTransId="{67176E0A-307E-4E29-86A9-7D24EAD1C94C}" sibTransId="{2082BB45-2A0C-4F74-B596-8E0354D966DE}"/>
    <dgm:cxn modelId="{6F8A27DB-65A1-4333-BD95-D3E2C7F125C2}" type="presOf" srcId="{58CA2DD1-51D5-47B4-9002-AA250768667D}" destId="{2D64A1BB-112C-4A6B-AA72-B3CB5B33CEBE}" srcOrd="0" destOrd="5" presId="urn:microsoft.com/office/officeart/2005/8/layout/hList1"/>
    <dgm:cxn modelId="{6EF187EA-4073-4779-9334-097533DD7937}" type="presOf" srcId="{E0BB23E7-9260-488E-AEC8-F6968D963EBD}" destId="{09E85A7D-127B-4FF3-A951-39D91A4D3204}" srcOrd="0" destOrd="0" presId="urn:microsoft.com/office/officeart/2005/8/layout/hList1"/>
    <dgm:cxn modelId="{4FAE92EB-2C7C-43FF-AB97-F4E07204DE91}" srcId="{E6957A1A-04F2-4E00-959A-8FEEAFF2BEB6}" destId="{C01B687C-6F4F-49D2-884D-38B60FF030FC}" srcOrd="0" destOrd="0" parTransId="{D10EBD32-01A4-4156-8D91-C5324C8B9426}" sibTransId="{85EFF03F-0EEB-4010-ADF3-7C65A49199B0}"/>
    <dgm:cxn modelId="{D6E11FF5-D345-4596-81DC-9F6A3BA8DB5F}" type="presOf" srcId="{24129577-A172-4CC9-AC84-C7960DF01D1D}" destId="{2D64A1BB-112C-4A6B-AA72-B3CB5B33CEBE}" srcOrd="0" destOrd="1" presId="urn:microsoft.com/office/officeart/2005/8/layout/hList1"/>
    <dgm:cxn modelId="{0552DFFD-0309-4D58-9A1E-37ACAB5DAF22}" type="presOf" srcId="{4BB0DDC4-8BE9-449F-B487-7852A4DFE40A}" destId="{12CEF79A-E28B-4168-9952-0BD38A73B800}" srcOrd="0" destOrd="4" presId="urn:microsoft.com/office/officeart/2005/8/layout/hList1"/>
    <dgm:cxn modelId="{DEF8C648-F6B1-4BF4-8964-128C071E3D78}" type="presParOf" srcId="{FC750CD1-5167-4EB9-8780-1869C6D4EF7C}" destId="{03D0DE4F-9BBD-458C-BCB7-1A910CD8C34F}" srcOrd="0" destOrd="0" presId="urn:microsoft.com/office/officeart/2005/8/layout/hList1"/>
    <dgm:cxn modelId="{C1B45B8B-575E-4158-BA92-5ACB3CDEA33D}" type="presParOf" srcId="{03D0DE4F-9BBD-458C-BCB7-1A910CD8C34F}" destId="{E62C35D1-242F-4C55-A3B4-CD95C8C7CA75}" srcOrd="0" destOrd="0" presId="urn:microsoft.com/office/officeart/2005/8/layout/hList1"/>
    <dgm:cxn modelId="{9334E456-3939-43C2-8E4A-2F58995444FC}" type="presParOf" srcId="{03D0DE4F-9BBD-458C-BCB7-1A910CD8C34F}" destId="{12CEF79A-E28B-4168-9952-0BD38A73B800}" srcOrd="1" destOrd="0" presId="urn:microsoft.com/office/officeart/2005/8/layout/hList1"/>
    <dgm:cxn modelId="{BAEF815C-3EB3-41A1-9623-BB37023531A1}" type="presParOf" srcId="{FC750CD1-5167-4EB9-8780-1869C6D4EF7C}" destId="{9E278CB4-96C9-4AAA-8162-F7A2E6FE9DA4}" srcOrd="1" destOrd="0" presId="urn:microsoft.com/office/officeart/2005/8/layout/hList1"/>
    <dgm:cxn modelId="{4D28E908-5A15-4290-AA6F-605682F794BF}" type="presParOf" srcId="{FC750CD1-5167-4EB9-8780-1869C6D4EF7C}" destId="{A92F0754-9990-47E7-8959-1B06BE04E06C}" srcOrd="2" destOrd="0" presId="urn:microsoft.com/office/officeart/2005/8/layout/hList1"/>
    <dgm:cxn modelId="{E5BCADFA-A2C2-426A-8EF1-7E3D05D84FDD}" type="presParOf" srcId="{A92F0754-9990-47E7-8959-1B06BE04E06C}" destId="{678593F5-95CD-4AC2-8377-42F51424EFA5}" srcOrd="0" destOrd="0" presId="urn:microsoft.com/office/officeart/2005/8/layout/hList1"/>
    <dgm:cxn modelId="{32470808-4CCC-4728-AAC8-BCD2F2BF6263}" type="presParOf" srcId="{A92F0754-9990-47E7-8959-1B06BE04E06C}" destId="{09E85A7D-127B-4FF3-A951-39D91A4D3204}" srcOrd="1" destOrd="0" presId="urn:microsoft.com/office/officeart/2005/8/layout/hList1"/>
    <dgm:cxn modelId="{3CFEA864-2380-47E5-A78C-BEE368263072}" type="presParOf" srcId="{FC750CD1-5167-4EB9-8780-1869C6D4EF7C}" destId="{339E2F97-C06A-43D8-802C-12BFF766E2AC}" srcOrd="3" destOrd="0" presId="urn:microsoft.com/office/officeart/2005/8/layout/hList1"/>
    <dgm:cxn modelId="{C3C4AD61-381E-480C-B088-1E622559E170}" type="presParOf" srcId="{FC750CD1-5167-4EB9-8780-1869C6D4EF7C}" destId="{18D9F15D-D92F-41CB-B328-0D4B01BB5C9B}" srcOrd="4" destOrd="0" presId="urn:microsoft.com/office/officeart/2005/8/layout/hList1"/>
    <dgm:cxn modelId="{D7A1C70F-03DC-40CE-8AB8-9DA91D2E0848}" type="presParOf" srcId="{18D9F15D-D92F-41CB-B328-0D4B01BB5C9B}" destId="{4E09C8B2-E34D-4324-8528-E7B4C57EE8D0}" srcOrd="0" destOrd="0" presId="urn:microsoft.com/office/officeart/2005/8/layout/hList1"/>
    <dgm:cxn modelId="{AC610A30-DABD-4858-B116-9E458B463578}" type="presParOf" srcId="{18D9F15D-D92F-41CB-B328-0D4B01BB5C9B}" destId="{2D64A1BB-112C-4A6B-AA72-B3CB5B33CEBE}" srcOrd="1" destOrd="0" presId="urn:microsoft.com/office/officeart/2005/8/layout/h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A9F36-EEC8-4051-950A-4023279049B3}">
      <dsp:nvSpPr>
        <dsp:cNvPr id="0" name=""/>
        <dsp:cNvSpPr/>
      </dsp:nvSpPr>
      <dsp:spPr>
        <a:xfrm>
          <a:off x="0" y="416788"/>
          <a:ext cx="8219661" cy="16663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7937" tIns="479044" rIns="637937"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Recovery Efficiency</a:t>
          </a:r>
        </a:p>
        <a:p>
          <a:pPr marL="228600" lvl="1" indent="-228600" algn="l" defTabSz="1022350">
            <a:lnSpc>
              <a:spcPct val="90000"/>
            </a:lnSpc>
            <a:spcBef>
              <a:spcPct val="0"/>
            </a:spcBef>
            <a:spcAft>
              <a:spcPct val="15000"/>
            </a:spcAft>
            <a:buChar char="•"/>
          </a:pPr>
          <a:r>
            <a:rPr lang="en-US" sz="2300" kern="1200" dirty="0"/>
            <a:t>Standby Losses</a:t>
          </a:r>
        </a:p>
        <a:p>
          <a:pPr marL="228600" lvl="1" indent="-228600" algn="l" defTabSz="1022350">
            <a:lnSpc>
              <a:spcPct val="90000"/>
            </a:lnSpc>
            <a:spcBef>
              <a:spcPct val="0"/>
            </a:spcBef>
            <a:spcAft>
              <a:spcPct val="15000"/>
            </a:spcAft>
            <a:buChar char="•"/>
          </a:pPr>
          <a:r>
            <a:rPr lang="en-US" sz="2300" kern="1200" dirty="0"/>
            <a:t>Cycling Losses</a:t>
          </a:r>
        </a:p>
      </dsp:txBody>
      <dsp:txXfrm>
        <a:off x="0" y="416788"/>
        <a:ext cx="8219661" cy="1666350"/>
      </dsp:txXfrm>
    </dsp:sp>
    <dsp:sp modelId="{FB9F8A24-57E2-491E-9929-B20DCEDB1463}">
      <dsp:nvSpPr>
        <dsp:cNvPr id="0" name=""/>
        <dsp:cNvSpPr/>
      </dsp:nvSpPr>
      <dsp:spPr>
        <a:xfrm>
          <a:off x="410983" y="77308"/>
          <a:ext cx="5753762"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479" tIns="0" rIns="217479" bIns="0" numCol="1" spcCol="1270" anchor="ctr" anchorCtr="0">
          <a:noAutofit/>
        </a:bodyPr>
        <a:lstStyle/>
        <a:p>
          <a:pPr marL="0" lvl="0" indent="0" algn="l" defTabSz="1022350">
            <a:lnSpc>
              <a:spcPct val="90000"/>
            </a:lnSpc>
            <a:spcBef>
              <a:spcPct val="0"/>
            </a:spcBef>
            <a:spcAft>
              <a:spcPct val="35000"/>
            </a:spcAft>
            <a:buNone/>
          </a:pPr>
          <a:r>
            <a:rPr lang="en-US" sz="2300" kern="1200" dirty="0"/>
            <a:t>Uniform Energy Factor</a:t>
          </a:r>
        </a:p>
      </dsp:txBody>
      <dsp:txXfrm>
        <a:off x="444127" y="110452"/>
        <a:ext cx="5687474" cy="612672"/>
      </dsp:txXfrm>
    </dsp:sp>
    <dsp:sp modelId="{9870985B-8089-4E26-B9D1-6A93913AF2CB}">
      <dsp:nvSpPr>
        <dsp:cNvPr id="0" name=""/>
        <dsp:cNvSpPr/>
      </dsp:nvSpPr>
      <dsp:spPr>
        <a:xfrm>
          <a:off x="0" y="2546818"/>
          <a:ext cx="8219661" cy="9599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7937" tIns="479044" rIns="637937"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Based electricity cost estimate of $0.13 </a:t>
          </a:r>
          <a:r>
            <a:rPr lang="en-US" sz="2300" kern="1200" dirty="0" err="1"/>
            <a:t>KWh</a:t>
          </a:r>
          <a:endParaRPr lang="en-US" sz="2300" kern="1200" dirty="0"/>
        </a:p>
      </dsp:txBody>
      <dsp:txXfrm>
        <a:off x="0" y="2546818"/>
        <a:ext cx="8219661" cy="959962"/>
      </dsp:txXfrm>
    </dsp:sp>
    <dsp:sp modelId="{0847CD4E-321A-4951-AE1F-F60B4CBEA69A}">
      <dsp:nvSpPr>
        <dsp:cNvPr id="0" name=""/>
        <dsp:cNvSpPr/>
      </dsp:nvSpPr>
      <dsp:spPr>
        <a:xfrm>
          <a:off x="410983" y="2207338"/>
          <a:ext cx="5753762"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479" tIns="0" rIns="217479" bIns="0" numCol="1" spcCol="1270" anchor="ctr" anchorCtr="0">
          <a:noAutofit/>
        </a:bodyPr>
        <a:lstStyle/>
        <a:p>
          <a:pPr marL="0" lvl="0" indent="0" algn="l" defTabSz="1022350">
            <a:lnSpc>
              <a:spcPct val="90000"/>
            </a:lnSpc>
            <a:spcBef>
              <a:spcPct val="0"/>
            </a:spcBef>
            <a:spcAft>
              <a:spcPct val="35000"/>
            </a:spcAft>
            <a:buNone/>
          </a:pPr>
          <a:r>
            <a:rPr lang="en-US" sz="2300" kern="1200" dirty="0"/>
            <a:t>Estimated Yearly Energy Cost</a:t>
          </a:r>
        </a:p>
      </dsp:txBody>
      <dsp:txXfrm>
        <a:off x="444127" y="2240482"/>
        <a:ext cx="5687474" cy="612672"/>
      </dsp:txXfrm>
    </dsp:sp>
    <dsp:sp modelId="{4067AC50-2A50-4684-9BD7-98595F1223FA}">
      <dsp:nvSpPr>
        <dsp:cNvPr id="0" name=""/>
        <dsp:cNvSpPr/>
      </dsp:nvSpPr>
      <dsp:spPr>
        <a:xfrm>
          <a:off x="0" y="3970460"/>
          <a:ext cx="8219661" cy="9599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7937" tIns="479044" rIns="637937"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Estimate on how much energy is used in a year</a:t>
          </a:r>
        </a:p>
      </dsp:txBody>
      <dsp:txXfrm>
        <a:off x="0" y="3970460"/>
        <a:ext cx="8219661" cy="959962"/>
      </dsp:txXfrm>
    </dsp:sp>
    <dsp:sp modelId="{41152CAE-6132-484C-AEE4-60CBD4071833}">
      <dsp:nvSpPr>
        <dsp:cNvPr id="0" name=""/>
        <dsp:cNvSpPr/>
      </dsp:nvSpPr>
      <dsp:spPr>
        <a:xfrm>
          <a:off x="410983" y="3630980"/>
          <a:ext cx="5753762"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479" tIns="0" rIns="217479" bIns="0" numCol="1" spcCol="1270" anchor="ctr" anchorCtr="0">
          <a:noAutofit/>
        </a:bodyPr>
        <a:lstStyle/>
        <a:p>
          <a:pPr marL="0" lvl="0" indent="0" algn="l" defTabSz="1022350">
            <a:lnSpc>
              <a:spcPct val="90000"/>
            </a:lnSpc>
            <a:spcBef>
              <a:spcPct val="0"/>
            </a:spcBef>
            <a:spcAft>
              <a:spcPct val="35000"/>
            </a:spcAft>
            <a:buNone/>
          </a:pPr>
          <a:r>
            <a:rPr lang="en-US" sz="2300" kern="1200" dirty="0"/>
            <a:t>Estimated Yearly Energy Use</a:t>
          </a:r>
        </a:p>
      </dsp:txBody>
      <dsp:txXfrm>
        <a:off x="444127" y="3664124"/>
        <a:ext cx="5687474"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C35D1-242F-4C55-A3B4-CD95C8C7CA75}">
      <dsp:nvSpPr>
        <dsp:cNvPr id="0" name=""/>
        <dsp:cNvSpPr/>
      </dsp:nvSpPr>
      <dsp:spPr>
        <a:xfrm>
          <a:off x="3991" y="59742"/>
          <a:ext cx="3891402"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Gas / Oil</a:t>
          </a:r>
        </a:p>
      </dsp:txBody>
      <dsp:txXfrm>
        <a:off x="3991" y="59742"/>
        <a:ext cx="3891402" cy="576000"/>
      </dsp:txXfrm>
    </dsp:sp>
    <dsp:sp modelId="{12CEF79A-E28B-4168-9952-0BD38A73B800}">
      <dsp:nvSpPr>
        <dsp:cNvPr id="0" name=""/>
        <dsp:cNvSpPr/>
      </dsp:nvSpPr>
      <dsp:spPr>
        <a:xfrm>
          <a:off x="3991" y="635742"/>
          <a:ext cx="3891402" cy="23606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Initial Price : $500</a:t>
          </a:r>
        </a:p>
        <a:p>
          <a:pPr marL="228600" lvl="1" indent="-228600" algn="l" defTabSz="889000">
            <a:lnSpc>
              <a:spcPct val="90000"/>
            </a:lnSpc>
            <a:spcBef>
              <a:spcPct val="0"/>
            </a:spcBef>
            <a:spcAft>
              <a:spcPct val="15000"/>
            </a:spcAft>
            <a:buChar char="•"/>
          </a:pPr>
          <a:r>
            <a:rPr lang="en-US" sz="2000" kern="1200" dirty="0"/>
            <a:t>UEF : 0.58</a:t>
          </a:r>
        </a:p>
        <a:p>
          <a:pPr marL="228600" lvl="1" indent="-228600" algn="l" defTabSz="889000">
            <a:lnSpc>
              <a:spcPct val="90000"/>
            </a:lnSpc>
            <a:spcBef>
              <a:spcPct val="0"/>
            </a:spcBef>
            <a:spcAft>
              <a:spcPct val="15000"/>
            </a:spcAft>
            <a:buChar char="•"/>
          </a:pPr>
          <a:r>
            <a:rPr lang="en-US" sz="2000" kern="1200" dirty="0"/>
            <a:t>Estimated Fuel Usage : 0.41</a:t>
          </a:r>
          <a:r>
            <a:rPr lang="en-US" sz="2000" u="none" kern="1200" dirty="0"/>
            <a:t> </a:t>
          </a:r>
          <a:r>
            <a:rPr lang="en-US" sz="2000" u="none" kern="1200" dirty="0" err="1"/>
            <a:t>therm</a:t>
          </a:r>
          <a:r>
            <a:rPr lang="en-US" sz="2000" u="none" kern="1200" dirty="0"/>
            <a:t>/day</a:t>
          </a:r>
        </a:p>
        <a:p>
          <a:pPr marL="228600" lvl="1" indent="-228600" algn="l" defTabSz="889000">
            <a:lnSpc>
              <a:spcPct val="90000"/>
            </a:lnSpc>
            <a:spcBef>
              <a:spcPct val="0"/>
            </a:spcBef>
            <a:spcAft>
              <a:spcPct val="15000"/>
            </a:spcAft>
            <a:buChar char="•"/>
          </a:pPr>
          <a:r>
            <a:rPr lang="en-US" sz="2000" kern="1200" dirty="0"/>
            <a:t>Fuel Cost : $1.82/</a:t>
          </a:r>
          <a:r>
            <a:rPr lang="en-US" sz="2000" kern="1200" dirty="0" err="1"/>
            <a:t>therm</a:t>
          </a:r>
          <a:endParaRPr lang="en-US" sz="2000" kern="1200" dirty="0"/>
        </a:p>
        <a:p>
          <a:pPr marL="228600" lvl="1" indent="-228600" algn="l" defTabSz="889000">
            <a:lnSpc>
              <a:spcPct val="90000"/>
            </a:lnSpc>
            <a:spcBef>
              <a:spcPct val="0"/>
            </a:spcBef>
            <a:spcAft>
              <a:spcPct val="15000"/>
            </a:spcAft>
            <a:buChar char="•"/>
          </a:pPr>
          <a:r>
            <a:rPr lang="en-US" sz="2000" kern="1200" dirty="0"/>
            <a:t>1 Year Cost : $970</a:t>
          </a:r>
        </a:p>
        <a:p>
          <a:pPr marL="228600" lvl="1" indent="-228600" algn="l" defTabSz="889000">
            <a:lnSpc>
              <a:spcPct val="90000"/>
            </a:lnSpc>
            <a:spcBef>
              <a:spcPct val="0"/>
            </a:spcBef>
            <a:spcAft>
              <a:spcPct val="15000"/>
            </a:spcAft>
            <a:buChar char="•"/>
          </a:pPr>
          <a:r>
            <a:rPr lang="en-US" sz="2000" kern="1200" dirty="0"/>
            <a:t>10 Year Cost : $5196</a:t>
          </a:r>
        </a:p>
      </dsp:txBody>
      <dsp:txXfrm>
        <a:off x="3991" y="635742"/>
        <a:ext cx="3891402" cy="2360699"/>
      </dsp:txXfrm>
    </dsp:sp>
    <dsp:sp modelId="{678593F5-95CD-4AC2-8377-42F51424EFA5}">
      <dsp:nvSpPr>
        <dsp:cNvPr id="0" name=""/>
        <dsp:cNvSpPr/>
      </dsp:nvSpPr>
      <dsp:spPr>
        <a:xfrm>
          <a:off x="4440189" y="59742"/>
          <a:ext cx="3891402"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Electric</a:t>
          </a:r>
        </a:p>
      </dsp:txBody>
      <dsp:txXfrm>
        <a:off x="4440189" y="59742"/>
        <a:ext cx="3891402" cy="576000"/>
      </dsp:txXfrm>
    </dsp:sp>
    <dsp:sp modelId="{09E85A7D-127B-4FF3-A951-39D91A4D3204}">
      <dsp:nvSpPr>
        <dsp:cNvPr id="0" name=""/>
        <dsp:cNvSpPr/>
      </dsp:nvSpPr>
      <dsp:spPr>
        <a:xfrm>
          <a:off x="4440189" y="635742"/>
          <a:ext cx="3891402" cy="23606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Initial Price : $500</a:t>
          </a:r>
        </a:p>
        <a:p>
          <a:pPr marL="228600" lvl="1" indent="-228600" algn="l" defTabSz="889000">
            <a:lnSpc>
              <a:spcPct val="90000"/>
            </a:lnSpc>
            <a:spcBef>
              <a:spcPct val="0"/>
            </a:spcBef>
            <a:spcAft>
              <a:spcPct val="15000"/>
            </a:spcAft>
            <a:buChar char="•"/>
          </a:pPr>
          <a:r>
            <a:rPr lang="en-US" sz="2000" kern="1200" dirty="0"/>
            <a:t>UEF : 1.0</a:t>
          </a:r>
        </a:p>
        <a:p>
          <a:pPr marL="228600" lvl="1" indent="-228600" algn="l" defTabSz="889000">
            <a:lnSpc>
              <a:spcPct val="90000"/>
            </a:lnSpc>
            <a:spcBef>
              <a:spcPct val="0"/>
            </a:spcBef>
            <a:spcAft>
              <a:spcPct val="15000"/>
            </a:spcAft>
            <a:buChar char="•"/>
          </a:pPr>
          <a:r>
            <a:rPr lang="en-US" sz="2000" kern="1200" dirty="0"/>
            <a:t>Estimated Fuel Usage : 12.03</a:t>
          </a:r>
          <a:r>
            <a:rPr lang="en-US" sz="2000" u="none" kern="1200" dirty="0"/>
            <a:t> kWh/day</a:t>
          </a:r>
          <a:r>
            <a:rPr lang="en-US" sz="2000" kern="1200" dirty="0"/>
            <a:t> </a:t>
          </a:r>
          <a:endParaRPr lang="en-US" sz="2000" u="none" kern="1200" dirty="0"/>
        </a:p>
        <a:p>
          <a:pPr marL="228600" lvl="1" indent="-228600" algn="l" defTabSz="889000">
            <a:lnSpc>
              <a:spcPct val="90000"/>
            </a:lnSpc>
            <a:spcBef>
              <a:spcPct val="0"/>
            </a:spcBef>
            <a:spcAft>
              <a:spcPct val="15000"/>
            </a:spcAft>
            <a:buChar char="•"/>
          </a:pPr>
          <a:r>
            <a:rPr lang="en-US" sz="2000" kern="1200" dirty="0"/>
            <a:t>Fuel Cost : $0.168/kWh</a:t>
          </a:r>
        </a:p>
        <a:p>
          <a:pPr marL="228600" lvl="1" indent="-228600" algn="l" defTabSz="889000">
            <a:lnSpc>
              <a:spcPct val="90000"/>
            </a:lnSpc>
            <a:spcBef>
              <a:spcPct val="0"/>
            </a:spcBef>
            <a:spcAft>
              <a:spcPct val="15000"/>
            </a:spcAft>
            <a:buChar char="•"/>
          </a:pPr>
          <a:r>
            <a:rPr lang="en-US" sz="2000" kern="1200" dirty="0"/>
            <a:t>1 Year Cost : $1238</a:t>
          </a:r>
        </a:p>
        <a:p>
          <a:pPr marL="228600" lvl="1" indent="-228600" algn="l" defTabSz="889000">
            <a:lnSpc>
              <a:spcPct val="90000"/>
            </a:lnSpc>
            <a:spcBef>
              <a:spcPct val="0"/>
            </a:spcBef>
            <a:spcAft>
              <a:spcPct val="15000"/>
            </a:spcAft>
            <a:buChar char="•"/>
          </a:pPr>
          <a:r>
            <a:rPr lang="en-US" sz="2000" kern="1200" dirty="0"/>
            <a:t>10 Year Cost : $7877 </a:t>
          </a:r>
        </a:p>
      </dsp:txBody>
      <dsp:txXfrm>
        <a:off x="4440189" y="635742"/>
        <a:ext cx="3891402" cy="2360699"/>
      </dsp:txXfrm>
    </dsp:sp>
    <dsp:sp modelId="{4E09C8B2-E34D-4324-8528-E7B4C57EE8D0}">
      <dsp:nvSpPr>
        <dsp:cNvPr id="0" name=""/>
        <dsp:cNvSpPr/>
      </dsp:nvSpPr>
      <dsp:spPr>
        <a:xfrm>
          <a:off x="8876388" y="59742"/>
          <a:ext cx="3891402"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Heat Pump</a:t>
          </a:r>
        </a:p>
      </dsp:txBody>
      <dsp:txXfrm>
        <a:off x="8876388" y="59742"/>
        <a:ext cx="3891402" cy="576000"/>
      </dsp:txXfrm>
    </dsp:sp>
    <dsp:sp modelId="{2D64A1BB-112C-4A6B-AA72-B3CB5B33CEBE}">
      <dsp:nvSpPr>
        <dsp:cNvPr id="0" name=""/>
        <dsp:cNvSpPr/>
      </dsp:nvSpPr>
      <dsp:spPr>
        <a:xfrm>
          <a:off x="8876388" y="635742"/>
          <a:ext cx="3891402" cy="23606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Initial Price : $1,500</a:t>
          </a:r>
        </a:p>
        <a:p>
          <a:pPr marL="228600" lvl="1" indent="-228600" algn="l" defTabSz="889000">
            <a:lnSpc>
              <a:spcPct val="90000"/>
            </a:lnSpc>
            <a:spcBef>
              <a:spcPct val="0"/>
            </a:spcBef>
            <a:spcAft>
              <a:spcPct val="15000"/>
            </a:spcAft>
            <a:buChar char="•"/>
          </a:pPr>
          <a:r>
            <a:rPr lang="en-US" sz="2000" kern="1200" dirty="0"/>
            <a:t>UEF : 4.0</a:t>
          </a:r>
        </a:p>
        <a:p>
          <a:pPr marL="228600" lvl="1" indent="-228600" algn="l" defTabSz="889000">
            <a:lnSpc>
              <a:spcPct val="90000"/>
            </a:lnSpc>
            <a:spcBef>
              <a:spcPct val="0"/>
            </a:spcBef>
            <a:spcAft>
              <a:spcPct val="15000"/>
            </a:spcAft>
            <a:buChar char="•"/>
          </a:pPr>
          <a:r>
            <a:rPr lang="en-US" sz="2000" kern="1200" dirty="0"/>
            <a:t>Estimated Fuel Usage : 12.03</a:t>
          </a:r>
          <a:r>
            <a:rPr lang="en-US" sz="2000" u="none" kern="1200" dirty="0"/>
            <a:t> kWh/day</a:t>
          </a:r>
          <a:r>
            <a:rPr lang="en-US" sz="2000" kern="1200" dirty="0"/>
            <a:t> </a:t>
          </a:r>
          <a:endParaRPr lang="en-US" sz="2000" u="none" kern="1200" dirty="0"/>
        </a:p>
        <a:p>
          <a:pPr marL="228600" lvl="1" indent="-228600" algn="l" defTabSz="889000">
            <a:lnSpc>
              <a:spcPct val="90000"/>
            </a:lnSpc>
            <a:spcBef>
              <a:spcPct val="0"/>
            </a:spcBef>
            <a:spcAft>
              <a:spcPct val="15000"/>
            </a:spcAft>
            <a:buChar char="•"/>
          </a:pPr>
          <a:r>
            <a:rPr lang="en-US" sz="2000" kern="1200" dirty="0"/>
            <a:t>Fuel Cost : $0.168/kWh</a:t>
          </a:r>
        </a:p>
        <a:p>
          <a:pPr marL="228600" lvl="1" indent="-228600" algn="l" defTabSz="889000">
            <a:lnSpc>
              <a:spcPct val="90000"/>
            </a:lnSpc>
            <a:spcBef>
              <a:spcPct val="0"/>
            </a:spcBef>
            <a:spcAft>
              <a:spcPct val="15000"/>
            </a:spcAft>
            <a:buChar char="•"/>
          </a:pPr>
          <a:r>
            <a:rPr lang="en-US" sz="2000" kern="1200" dirty="0"/>
            <a:t>1 Year Cost : $1684</a:t>
          </a:r>
        </a:p>
        <a:p>
          <a:pPr marL="228600" lvl="1" indent="-228600" algn="l" defTabSz="889000">
            <a:lnSpc>
              <a:spcPct val="90000"/>
            </a:lnSpc>
            <a:spcBef>
              <a:spcPct val="0"/>
            </a:spcBef>
            <a:spcAft>
              <a:spcPct val="15000"/>
            </a:spcAft>
            <a:buChar char="•"/>
          </a:pPr>
          <a:r>
            <a:rPr lang="en-US" sz="2000" kern="1200" dirty="0"/>
            <a:t>10 Year Cost : $3344</a:t>
          </a:r>
        </a:p>
      </dsp:txBody>
      <dsp:txXfrm>
        <a:off x="8876388" y="635742"/>
        <a:ext cx="3891402" cy="236069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6A69A9C-1087-184F-8370-423E175D9D7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090E3D-F5E5-0D40-B323-A25B85CF9E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6E50B8-2EF8-564F-AE86-D84E6C503530}" type="datetimeFigureOut">
              <a:rPr lang="en-US" smtClean="0"/>
              <a:t>7/13/2026</a:t>
            </a:fld>
            <a:endParaRPr lang="en-US"/>
          </a:p>
        </p:txBody>
      </p:sp>
      <p:sp>
        <p:nvSpPr>
          <p:cNvPr id="4" name="Footer Placeholder 3">
            <a:extLst>
              <a:ext uri="{FF2B5EF4-FFF2-40B4-BE49-F238E27FC236}">
                <a16:creationId xmlns:a16="http://schemas.microsoft.com/office/drawing/2014/main" id="{64E3AA97-2F38-5340-B685-1E0EA3E358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2B732F3-25A6-284F-A24C-5FD21AE6BEE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078BA3-E235-9946-9A4D-07E907F688D0}" type="slidenum">
              <a:rPr lang="en-US" smtClean="0"/>
              <a:t>‹#›</a:t>
            </a:fld>
            <a:endParaRPr lang="en-US"/>
          </a:p>
        </p:txBody>
      </p:sp>
    </p:spTree>
    <p:extLst>
      <p:ext uri="{BB962C8B-B14F-4D97-AF65-F5344CB8AC3E}">
        <p14:creationId xmlns:p14="http://schemas.microsoft.com/office/powerpoint/2010/main" val="4194000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8D20-1945-7145-91A2-3D134BDA25E2}"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0104DB-87CA-D64F-AB86-DB2520DDF5D7}" type="slidenum">
              <a:rPr lang="en-US" smtClean="0"/>
              <a:t>‹#›</a:t>
            </a:fld>
            <a:endParaRPr lang="en-US"/>
          </a:p>
        </p:txBody>
      </p:sp>
    </p:spTree>
    <p:extLst>
      <p:ext uri="{BB962C8B-B14F-4D97-AF65-F5344CB8AC3E}">
        <p14:creationId xmlns:p14="http://schemas.microsoft.com/office/powerpoint/2010/main" val="3614055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bls.gov/regions/midwest/data/averageenergyprices_selectedareas_table.htm"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bls.gov/regions/midwest/data/averageenergyprices_selectedareas_table.htm"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a:t>
            </a:fld>
            <a:endParaRPr lang="en-US"/>
          </a:p>
        </p:txBody>
      </p:sp>
    </p:spTree>
    <p:extLst>
      <p:ext uri="{BB962C8B-B14F-4D97-AF65-F5344CB8AC3E}">
        <p14:creationId xmlns:p14="http://schemas.microsoft.com/office/powerpoint/2010/main" val="484608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sng" dirty="0">
                <a:solidFill>
                  <a:srgbClr val="000000"/>
                </a:solidFill>
                <a:effectLst/>
                <a:latin typeface="Calibri" panose="020F0502020204030204" pitchFamily="34" charset="0"/>
              </a:rPr>
              <a:t>Fuel Sources of Water Heaters </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b="0" i="0" dirty="0">
                <a:solidFill>
                  <a:srgbClr val="000000"/>
                </a:solidFill>
                <a:effectLst/>
                <a:latin typeface="Calibri" panose="020F0502020204030204" pitchFamily="34" charset="0"/>
              </a:rPr>
              <a:t>There are multiple fuel types or energy sources for heating water, including electricity, natural gas, propane, fuel oil, solar thermal, solar photovoltaic, and geothermal. HPWHs rely on electricity to heat water. As the U.S. transitions to low- or zero-carbon sources of electricity generation, HPWHs can provide permanent load reduction relative to conventional electric resistance water heaters, and thus reduce the extent of low- or zero-carbon electricity generation required to power the U.S. building stock.    </a:t>
            </a:r>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12</a:t>
            </a:fld>
            <a:endParaRPr lang="en-US"/>
          </a:p>
        </p:txBody>
      </p:sp>
    </p:spTree>
    <p:extLst>
      <p:ext uri="{BB962C8B-B14F-4D97-AF65-F5344CB8AC3E}">
        <p14:creationId xmlns:p14="http://schemas.microsoft.com/office/powerpoint/2010/main" val="3421358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a:lnSpc>
                    <a:spcPct val="106000"/>
                  </a:lnSpc>
                  <a:spcBef>
                    <a:spcPts val="0"/>
                  </a:spcBef>
                  <a:spcAft>
                    <a:spcPts val="800"/>
                  </a:spcAft>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How to Calculate Yearly Operational Costs</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In order to determine the economic benefits of installing a HPWH, the average annual operating cost should be considered. When comparing the average annual cost of operating a water heater, prospective buyers should consider two things: the energy factor of the water heater and the fuel source cost powering the water heater. The higher the energy factor displayed on the yellow label is, the more efficient the water heater is. Additionally, customers should consider size and first hour rating. To estimate the yearly cost of operating a unit, the Uniform Energy factor (displayed on the yellow energy label) is multiplied by the fuel type and current price rates (this information can be provided by local utility providers). Then the total cost should be extrapolated for the entirety of a year (365 days) to understand the annual cost. A simplified form of how to determine the yearly operating cost is found in Equation 1.</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Equation 1 :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𝐷𝑎𝑦𝑠</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𝑖𝑛</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𝑎</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𝑌𝑒𝑎𝑟</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𝐸𝑛𝑒𝑟𝑔𝑦</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𝐶𝑜𝑛𝑠𝑢𝑚𝑝𝑡𝑖𝑜𝑛</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𝑖𝑛</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𝑎</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𝑈𝑛𝑖𝑓𝑜𝑟𝑚</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𝐸𝑛𝑒𝑟𝑔𝑦</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𝐹𝑎𝑐𝑡𝑜𝑟</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𝐶𝑜𝑠𝑡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𝑜𝑓</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𝐸𝑛𝑒𝑟𝑔𝑦</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Calculation Examples</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Below are three examples. These examples include gas or oil water heaters, conventional electric water heater, and heat pump water heater. The energy usage per day in the below equations is based on the DOE test procedure for water heaters, which assumes an incoming water temperature of 58 °F, hot water temperature of 135 °F, and total hot water production of 64.3 gallons per day, which is the average usage for a household size of three people. This corresponds to and average energy us of ~41,000BTU/day (0.4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therms</a:t>
                </a:r>
                <a:r>
                  <a:rPr lang="en-US" sz="1800" dirty="0">
                    <a:effectLst/>
                    <a:latin typeface="Calibri" panose="020F0502020204030204" pitchFamily="34" charset="0"/>
                    <a:ea typeface="Calibri" panose="020F0502020204030204" pitchFamily="34" charset="0"/>
                    <a:cs typeface="Times New Roman" panose="02020603050405020304" pitchFamily="18" charset="0"/>
                  </a:rPr>
                  <a:t>/day, or 12.03 kWh)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Other items to consider as well include rebates from utility suppliers and tax-based incentives from local, state, and federal government sources. Additional research based on individual local is needed for the consumer to identify potential rebates from incentives program.</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FOR CONVENTIONAL GAS AND OIL WATER HEATERS</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need to know the unit cost of fuel</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365</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𝑑𝑎𝑦𝑠</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𝑦𝑒𝑎𝑟</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×0.41</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𝑡h𝑒𝑟𝑚</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m:t>
                                  </m:r>
                                </m:den>
                              </m:f>
                            </m:e>
                          </m:d>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𝑈𝐸𝐹</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𝐹𝑢𝑒𝑙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𝐶𝑜𝑠𝑡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𝑡h𝑒𝑟𝑚</m:t>
                                  </m:r>
                                </m:den>
                              </m:f>
                            </m:e>
                          </m:d>
                        </m:e>
                      </m:d>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𝑎𝑛𝑛𝑢𝑎𝑙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𝑐𝑜𝑠𝑡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𝑜𝑓</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𝑜𝑝𝑒𝑟𝑎𝑡𝑖𝑜𝑛</m:t>
                      </m:r>
                    </m:oMath>
                  </m:oMathPara>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Example: A natural gas water heater with an UEF of 0.58 and a fuel cost of $1.82/</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therm</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365</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𝑑𝑎𝑦𝑠</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𝑦𝑒𝑎𝑟</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 0.41</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𝑡h𝑒𝑟𝑚</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e>
                          </m:d>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0.58</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  × </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1.82</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𝑡h𝑒𝑟𝑚</m:t>
                              </m:r>
                            </m:den>
                          </m:f>
                        </m:e>
                      </m:d>
                    </m:oMath>
                  </m:oMathPara>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(The cost of natural gas on the Energy Label)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$470 per year</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FOR CONVENTIONAL ELECTRIC WATER HEATERS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need to know or convert the unit cost of electricity by kilowatt-hour (kWh)*.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365</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𝑑𝑎𝑦𝑠</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𝑦𝑒𝑎𝑟</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×12.03</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𝑘𝑊h</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m:t>
                                  </m:r>
                                </m:den>
                              </m:f>
                            </m:e>
                          </m:d>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𝑈𝐸𝐹</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𝐹𝑢𝑒𝑙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𝐶𝑜𝑠𝑡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𝑘𝑊h</m:t>
                                  </m:r>
                                </m:den>
                              </m:f>
                            </m:e>
                          </m:d>
                        </m:e>
                      </m:d>
                      <m:r>
                        <a:rPr lang="en-US" sz="1800" i="1">
                          <a:effectLst/>
                          <a:latin typeface="Cambria Math" panose="02040503050406030204" pitchFamily="18" charset="0"/>
                          <a:ea typeface="Calibri" panose="020F0502020204030204" pitchFamily="34" charset="0"/>
                          <a:cs typeface="Times New Roman" panose="02020603050405020304" pitchFamily="18" charset="0"/>
                        </a:rPr>
                        <m:t> =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𝑎𝑛𝑛𝑢𝑎𝑙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𝑐𝑜𝑠𝑡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𝑜𝑓</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𝑜𝑝𝑒𝑟𝑎𝑡𝑖𝑜𝑛</m:t>
                      </m:r>
                    </m:oMath>
                  </m:oMathPara>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Example: A conventional electric water heater with an UEF of 1.0</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 an electricity cost of $0.17/kWh </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365</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𝑑𝑎𝑦𝑠</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𝑦𝑒𝑎𝑟</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 12.03</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𝑘𝑊h</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m:t>
                                  </m:r>
                                </m:den>
                              </m:f>
                            </m:e>
                          </m:d>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1.0</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a:effectLst/>
                              <a:latin typeface="Cambria Math" panose="02040503050406030204" pitchFamily="18" charset="0"/>
                              <a:ea typeface="Calibri" panose="020F0502020204030204" pitchFamily="34" charset="0"/>
                              <a:cs typeface="Times New Roman" panose="02020603050405020304" pitchFamily="18" charset="0"/>
                            </a:rPr>
                            <m:t>0.17</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𝑘𝑊h</m:t>
                              </m:r>
                            </m:den>
                          </m:f>
                        </m:e>
                      </m:d>
                    </m:oMath>
                  </m:oMathPara>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the latest cost of electricity used on the Energy Label) = </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$738 per year</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FOR HEAT PUMP WATER HEATERS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need to know or convert the unit cost of electricity by kilowatt-hour (kWh).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mbria Math" panose="020405030504060302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365</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𝑑𝑎𝑦𝑠</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𝑦𝑒𝑎𝑟</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×12.03</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𝑘𝑊h</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e>
                          </m:d>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𝑈𝐸𝐹</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𝐹𝑢𝑒𝑙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𝐶𝑜𝑠𝑡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𝑘𝑊h</m:t>
                                  </m:r>
                                </m:den>
                              </m:f>
                            </m:e>
                          </m:d>
                        </m:e>
                      </m:d>
                      <m:r>
                        <a:rPr lang="en-US" sz="1800" i="1">
                          <a:effectLst/>
                          <a:latin typeface="Cambria Math" panose="02040503050406030204" pitchFamily="18" charset="0"/>
                          <a:ea typeface="Calibri" panose="020F0502020204030204" pitchFamily="34" charset="0"/>
                          <a:cs typeface="Times New Roman" panose="02020603050405020304" pitchFamily="18" charset="0"/>
                        </a:rPr>
                        <m:t> =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𝑎𝑛𝑛𝑢𝑎𝑙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𝑐𝑜𝑠𝑡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𝑜𝑓</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𝑜𝑝𝑒𝑟𝑎𝑡𝑖𝑜𝑛</m:t>
                      </m:r>
                    </m:oMath>
                  </m:oMathPara>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Example: A heat pump water heater with an UEF of 4.0 and an electricity cost of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$0.17/kWh </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365</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𝑑𝑎𝑦𝑠</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𝑦𝑒𝑎𝑟</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 12.03</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𝑘𝑊h</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𝑑𝑎𝑦</m:t>
                                  </m:r>
                                </m:den>
                              </m:f>
                            </m:e>
                          </m:d>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4.0</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a:effectLst/>
                              <a:latin typeface="Cambria Math" panose="02040503050406030204" pitchFamily="18" charset="0"/>
                              <a:ea typeface="Calibri" panose="020F0502020204030204" pitchFamily="34" charset="0"/>
                              <a:cs typeface="Times New Roman" panose="02020603050405020304" pitchFamily="18" charset="0"/>
                            </a:rPr>
                            <m:t>0.17</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𝑘𝑊h</m:t>
                              </m:r>
                            </m:den>
                          </m:f>
                        </m:e>
                      </m:d>
                    </m:oMath>
                  </m:oMathPara>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the latest cost of electricity used on the Energy Label) = </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$184 per year</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Assuming an initial purchase cost distribution of $500 for the conventional gas and oil water heater, $500 for the conventional electric water heater, and $1,500 for the HPWH, we can extend the total cost of each option over the course of 10 years of operation. </a:t>
                </a: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kWh = 3412.14 BTU -  12.03 kWh is an estimate energy usage per household</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i="1" dirty="0" err="1">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therm</a:t>
                </a: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 100,000 BTU – 0.4105 </a:t>
                </a:r>
                <a:r>
                  <a:rPr lang="en-US" sz="1800" i="1" dirty="0" err="1">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therm</a:t>
                </a: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is an estimated fuel usage per household</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aseline="30000" dirty="0">
                    <a:solidFill>
                      <a:srgbClr val="7F7F7F"/>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Electricity cost and Fuel cost are the US National average costs for January 2023. </a:t>
                </a: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Average energy prices for the United States, regions, census divisions, and selected metropolitan areas : Midwest Information Office : U.S. Bureau of Labor Statistics (bls.gov)</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mc:Choice>
        <mc:Fallback xmlns="">
          <p:sp>
            <p:nvSpPr>
              <p:cNvPr id="3" name="Notes Placeholder 2"/>
              <p:cNvSpPr>
                <a:spLocks noGrp="1"/>
              </p:cNvSpPr>
              <p:nvPr>
                <p:ph type="body" idx="1"/>
              </p:nvPr>
            </p:nvSpPr>
            <p:spPr/>
            <p:txBody>
              <a:bodyPr/>
              <a:lstStyle/>
              <a:p>
                <a:pPr marL="0" marR="0">
                  <a:lnSpc>
                    <a:spcPct val="106000"/>
                  </a:lnSpc>
                  <a:spcBef>
                    <a:spcPts val="0"/>
                  </a:spcBef>
                  <a:spcAft>
                    <a:spcPts val="800"/>
                  </a:spcAft>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How to Calculate Yearly Operational Costs</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In order to determine the economic benefits of installing a HPWH, the average annual operating cost should be considered. When comparing the average annual cost of operating a water heater, prospective buyers should consider two things: the energy factor of the water heater and the fuel source cost powering the water heater. The higher the energy factor displayed on the yellow label is, the more efficient the water heater is. Additionally, customers should consider size and first hour rating. To estimate the yearly cost of operating a unit, the Energy factor (displayed on the yellow energy label) is multiplied by the fuel type and current price rates (this information can be provided by local utility providers). Then the total cost should be extrapolated for the entirety of a year (365 days) to understand the annual cost. A simplified form of how to determine the yearly operating cost is found in Equation 1.</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Equation 1 : </a:t>
                </a: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(𝐷𝑎𝑦𝑠 𝑖𝑛 𝑎 𝑌𝑒𝑎𝑟)×(𝐸𝑛𝑒𝑟𝑔𝑦 𝐶𝑜𝑛𝑠𝑢𝑚𝑝𝑡𝑖𝑜𝑛 𝑖𝑛 𝑎 𝑑𝑎𝑦))/((𝐸𝑛𝑒𝑟𝑔𝑦 𝐹𝑎𝑐𝑡𝑜𝑟))×(𝐶𝑜𝑠𝑡 𝑜𝑓 𝐸𝑛𝑒𝑟𝑔𝑦)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Calculation Examples</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Below are three examples. These examples include gas or oil water heaters, conventional electric water heater, and heat pump water heater. The energy usage per day in the below equations is based on the DOE test procedure for water heaters, which assumes an incoming water temperature of 58 °F, hot water temperature of 135 °F, and total hot water production of 64.3 gallons per day, which is the average usage for a household size of three people. This corresponds to and average energy us of ~41,000BTU/day (0.4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therms</a:t>
                </a:r>
                <a:r>
                  <a:rPr lang="en-US" sz="1800" dirty="0">
                    <a:effectLst/>
                    <a:latin typeface="Calibri" panose="020F0502020204030204" pitchFamily="34" charset="0"/>
                    <a:ea typeface="Calibri" panose="020F0502020204030204" pitchFamily="34" charset="0"/>
                    <a:cs typeface="Times New Roman" panose="02020603050405020304" pitchFamily="18" charset="0"/>
                  </a:rPr>
                  <a:t>/day, or 12.03 kWh)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Other items to consider as well include rebates from utility suppliers and tax-based incentives from local, state, and federal government sources. Additional research based on individual local is needed for the consumer to identify potential rebates from incentives program.</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FOR CONVENTIONAL GAS AND OIL WATER HEATERS</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need to know the unit cost of fuel</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365 𝑑𝑎𝑦𝑠/𝑦𝑒𝑎𝑟×0.41 𝑡ℎ𝑒𝑟𝑚/𝑑𝑎𝑦]/𝑈𝐸𝐹×</a:t>
                </a: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𝐹𝑢𝑒𝑙 𝐶𝑜𝑠𝑡 ($/𝑡ℎ𝑒𝑟𝑚)]= 𝑎𝑛𝑛𝑢𝑎𝑙 𝑐𝑜𝑠𝑡 𝑜𝑓 𝑜𝑝𝑒𝑟𝑎𝑡𝑖𝑜𝑛</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Example: A natural gas water heater with an UEF of 0.58 and a fuel cost of $1.82/</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therm</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365 𝑑𝑎𝑦𝑠/𝑦𝑒𝑎𝑟× 0.41 𝑡ℎ𝑒𝑟𝑚/𝑑𝑎𝑦  ]/0.58   × </a:t>
                </a: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1.82 $/𝑡ℎ𝑒𝑟𝑚)</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(The cost of natural gas on the Energy Label)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$470 per year</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FOR CONVENTIONAL ELECTRIC WATER HEATERS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need to know or convert the unit cost of electricity by kilowatt-hour (kWh)*.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365 𝑑𝑎𝑦𝑠/𝑦𝑒𝑎𝑟×12.03 𝑘𝑊ℎ/𝑑𝑎𝑦]/𝑈𝐸𝐹×</a:t>
                </a: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𝐹𝑢𝑒𝑙 𝐶𝑜𝑠𝑡 ($/𝑘𝑊ℎ)]  = 𝑎𝑛𝑛𝑢𝑎𝑙 𝑐𝑜𝑠𝑡 𝑜𝑓 𝑜𝑝𝑒𝑟𝑎𝑡𝑖𝑜𝑛</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Example: A conventional electric water heater with an UEF of 1.0</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 an electricity cost of $0.17/kWh </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365 𝑑𝑎𝑦𝑠/𝑦𝑒𝑎𝑟× 12.03 𝑘𝑊ℎ/𝑑𝑎𝑦]/1.0×</a:t>
                </a: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0.17 $/𝑘𝑊ℎ]</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the latest cost of electricity used on the Energy Label) = </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$738 per year</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FOR HEAT PUMP WATER HEATERS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need to know or convert the unit cost of electricity by kilowatt-hour (kWh).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mbria Math" panose="020405030504060302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365 𝑑𝑎𝑦𝑠/𝑦𝑒𝑎𝑟×12.03 𝑘𝑊ℎ/𝑑𝑎𝑦  ]/𝑈𝐸𝐹×</a:t>
                </a: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𝐹𝑢𝑒𝑙 𝐶𝑜𝑠𝑡 ($/𝑘𝑊ℎ)]  = 𝑎𝑛𝑛𝑢𝑎𝑙 𝑐𝑜𝑠𝑡 𝑜𝑓 𝑜𝑝𝑒𝑟𝑎𝑡𝑖𝑜𝑛</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Example: A heat pump water heater with an UEF of 4.0 and an electricity cost of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$0.17/kWh </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365 𝑑𝑎𝑦𝑠/𝑦𝑒𝑎𝑟× 12.03 𝑘𝑊ℎ/𝑑𝑎𝑦]/4.0×</a:t>
                </a:r>
                <a:r>
                  <a:rPr lang="en-US" sz="1800" i="0">
                    <a:effectLst/>
                    <a:latin typeface="Cambria Math" panose="02040503050406030204" pitchFamily="18" charset="0"/>
                    <a:cs typeface="Times New Roman" panose="02020603050405020304" pitchFamily="18" charset="0"/>
                  </a:rPr>
                  <a:t>[</a:t>
                </a:r>
                <a:r>
                  <a:rPr lang="en-US" sz="1800" i="0">
                    <a:effectLst/>
                    <a:latin typeface="Cambria Math" panose="02040503050406030204" pitchFamily="18" charset="0"/>
                    <a:ea typeface="Calibri" panose="020F0502020204030204" pitchFamily="34" charset="0"/>
                    <a:cs typeface="Times New Roman" panose="02020603050405020304" pitchFamily="18" charset="0"/>
                  </a:rPr>
                  <a:t>0.17 $/𝑘𝑊ℎ]</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the latest cost of electricity used on the Energy Label) = </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$184 per year</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Assuming an initial purchase cost distribution of $500 for the conventional gas and oil water heater, $500 for the conventional electric water heater, and $1,500 for the HPWH, we can extend the total cost of each option over the course of 10 years of operation. </a:t>
                </a: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kWh = 3412.14 BTU -  12.03 kWh is an estimate energy usage per household</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i="1" dirty="0" err="1">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therm</a:t>
                </a: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 100,000 BTU – 0.4105 </a:t>
                </a:r>
                <a:r>
                  <a:rPr lang="en-US" sz="1800" i="1" dirty="0" err="1">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therm</a:t>
                </a: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is an estimated fuel usage per household</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aseline="30000" dirty="0">
                    <a:solidFill>
                      <a:srgbClr val="7F7F7F"/>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18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Electricity cost and Fuel cost are the US National average costs for January 2023. </a:t>
                </a: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Average energy prices for the United States, regions, census divisions, and selected metropolitan areas : Midwest Information Office : U.S. Bureau of Labor Statistics (bls.gov)</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mc:Fallback>
      </mc:AlternateContent>
      <p:sp>
        <p:nvSpPr>
          <p:cNvPr id="4" name="Slide Number Placeholder 3"/>
          <p:cNvSpPr>
            <a:spLocks noGrp="1"/>
          </p:cNvSpPr>
          <p:nvPr>
            <p:ph type="sldNum" sz="quarter" idx="5"/>
          </p:nvPr>
        </p:nvSpPr>
        <p:spPr/>
        <p:txBody>
          <a:bodyPr/>
          <a:lstStyle/>
          <a:p>
            <a:fld id="{710104DB-87CA-D64F-AB86-DB2520DDF5D7}" type="slidenum">
              <a:rPr lang="en-US" smtClean="0"/>
              <a:t>14</a:t>
            </a:fld>
            <a:endParaRPr lang="en-US"/>
          </a:p>
        </p:txBody>
      </p:sp>
    </p:spTree>
    <p:extLst>
      <p:ext uri="{BB962C8B-B14F-4D97-AF65-F5344CB8AC3E}">
        <p14:creationId xmlns:p14="http://schemas.microsoft.com/office/powerpoint/2010/main" val="3735983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16</a:t>
            </a:fld>
            <a:endParaRPr lang="en-US"/>
          </a:p>
        </p:txBody>
      </p:sp>
    </p:spTree>
    <p:extLst>
      <p:ext uri="{BB962C8B-B14F-4D97-AF65-F5344CB8AC3E}">
        <p14:creationId xmlns:p14="http://schemas.microsoft.com/office/powerpoint/2010/main" val="28063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800"/>
              </a:spcAft>
            </a:pPr>
            <a:r>
              <a:rPr lang="en-US" sz="1800" b="1" i="0" u="sng" dirty="0">
                <a:solidFill>
                  <a:srgbClr val="000000"/>
                </a:solidFill>
                <a:effectLst/>
                <a:latin typeface="Calibri" panose="020F0502020204030204" pitchFamily="34" charset="0"/>
              </a:rPr>
              <a:t>What is a Water Heater?</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b="0" i="0" dirty="0">
                <a:solidFill>
                  <a:srgbClr val="000000"/>
                </a:solidFill>
                <a:effectLst/>
                <a:latin typeface="Calibri" panose="020F0502020204030204" pitchFamily="34" charset="0"/>
              </a:rPr>
              <a:t>Water heaters, as the name implies, are appliances dedicated to heating water used by people, either directly via water fixtures (e.g., sink) </a:t>
            </a:r>
            <a:r>
              <a:rPr lang="en-US" sz="1800" b="0" i="0" dirty="0">
                <a:solidFill>
                  <a:srgbClr val="000000"/>
                </a:solidFill>
                <a:effectLst/>
                <a:latin typeface="Times New Roman" panose="02020603050405020304" pitchFamily="18" charset="0"/>
              </a:rPr>
              <a:t>and other appliances that require hot water draws </a:t>
            </a:r>
            <a:r>
              <a:rPr lang="en-US" sz="1800" b="0" i="0" dirty="0">
                <a:solidFill>
                  <a:srgbClr val="000000"/>
                </a:solidFill>
                <a:effectLst/>
                <a:latin typeface="Calibri" panose="020F0502020204030204" pitchFamily="34" charset="0"/>
              </a:rPr>
              <a:t>(e.g., dishwasher). Water heaters themselves vary in the fuel they use, whether they store hot water or create it on-demand, the size of the storage tank, and the efficiency of their energy usage.</a:t>
            </a:r>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3</a:t>
            </a:fld>
            <a:endParaRPr lang="en-US"/>
          </a:p>
        </p:txBody>
      </p:sp>
    </p:spTree>
    <p:extLst>
      <p:ext uri="{BB962C8B-B14F-4D97-AF65-F5344CB8AC3E}">
        <p14:creationId xmlns:p14="http://schemas.microsoft.com/office/powerpoint/2010/main" val="4257797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u="sng" dirty="0">
                <a:solidFill>
                  <a:srgbClr val="000000"/>
                </a:solidFill>
                <a:effectLst/>
                <a:latin typeface="Calibri" panose="020F0502020204030204" pitchFamily="34" charset="0"/>
              </a:rPr>
              <a:t>What is a Heat Pump?</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b="0" i="0" dirty="0">
                <a:solidFill>
                  <a:srgbClr val="000000"/>
                </a:solidFill>
                <a:effectLst/>
                <a:latin typeface="Calibri" panose="020F0502020204030204" pitchFamily="34" charset="0"/>
              </a:rPr>
              <a:t>Heat pumps use electricity to transfer heat from one space to another, which is a more energy efficient process than creating heat itself. Reversible heat pumps can provide both heating or cooling to a space by using a reversing valve, which determines the direction in which refrigerant flows from the compressor through either the evaporator or condenser coils. Because they transfer heat rather than generate heat, heat pumps can efficiently provide comfortable temperatures for your home. Heat pumps are typically used in heating, ventilation, air conditioning and refrigeration (HVAC&amp;R) systems.</a:t>
            </a:r>
          </a:p>
          <a:p>
            <a:pPr algn="l" rtl="0" fontAlgn="base"/>
            <a:endParaRPr lang="en-US" sz="2800" b="0" i="0" dirty="0">
              <a:solidFill>
                <a:srgbClr val="000000"/>
              </a:solidFill>
              <a:effectLst/>
              <a:latin typeface="Segoe UI" panose="020B0502040204020203" pitchFamily="34" charset="0"/>
            </a:endParaRPr>
          </a:p>
          <a:p>
            <a:pPr algn="l" rtl="0" fontAlgn="base"/>
            <a:r>
              <a:rPr lang="en-US" sz="1800" b="1" i="0" u="sng" dirty="0">
                <a:solidFill>
                  <a:srgbClr val="000000"/>
                </a:solidFill>
                <a:effectLst/>
                <a:latin typeface="Calibri" panose="020F0502020204030204" pitchFamily="34" charset="0"/>
              </a:rPr>
              <a:t>What is a Heat Pump Water Heater?</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b="0" i="0" dirty="0">
                <a:solidFill>
                  <a:srgbClr val="000000"/>
                </a:solidFill>
                <a:effectLst/>
                <a:latin typeface="Calibri" panose="020F0502020204030204" pitchFamily="34" charset="0"/>
              </a:rPr>
              <a:t>Using a similar concept, a Heat Pump Water Heater (HPWH), also referred to as hybrid electric water heater when designed to use 240 volts, uses heat pump technology to produce hot water. This is done by using electricity to move heat from one place to another. A HPWH creates hot water by capturing heat and humidity from the surrounding air, transferring it to a working fluid (e.g., refrigerant), and using a heat exchanger to transfer the heat from the refrigerant to water. Because HPWHs use electricity to move heat rather than creating it directly, they are generally regarded as one of the most energy efficient methods for water heating.</a:t>
            </a:r>
            <a:endParaRPr lang="en-US" sz="2800"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710104DB-87CA-D64F-AB86-DB2520DDF5D7}" type="slidenum">
              <a:rPr lang="en-US" smtClean="0"/>
              <a:t>4</a:t>
            </a:fld>
            <a:endParaRPr lang="en-US"/>
          </a:p>
        </p:txBody>
      </p:sp>
    </p:spTree>
    <p:extLst>
      <p:ext uri="{BB962C8B-B14F-4D97-AF65-F5344CB8AC3E}">
        <p14:creationId xmlns:p14="http://schemas.microsoft.com/office/powerpoint/2010/main" val="3706647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u="sng" dirty="0">
                <a:solidFill>
                  <a:srgbClr val="000000"/>
                </a:solidFill>
                <a:effectLst/>
                <a:latin typeface="Calibri" panose="020F0502020204030204" pitchFamily="34" charset="0"/>
              </a:rPr>
              <a:t>HPWH Modes of Operation</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HPWHs supplied by 240 V typically have four operating modes: heat pump (also referred to as “efficiency” mode), electric, hybrid, and vacation. The four modes allow occupants to adjust HPWH operation to suit their needs.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1" i="0" u="sng" dirty="0">
                <a:solidFill>
                  <a:srgbClr val="000000"/>
                </a:solidFill>
                <a:effectLst/>
                <a:latin typeface="Calibri" panose="020F0502020204030204" pitchFamily="34" charset="0"/>
              </a:rPr>
              <a:t>Heat Pump Operating Mode</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Heat pump mode is the most efficient mode for a HPWH to heat water and provides the most energy and utility bill savings to the household. In this mode, only the heat pump operates to heat water. The drawback of using heat pump mode is that it takes longer to heat water (referred to as recovery) once the tank is depleted. For this reason, if a household plans to use heat pump mode predominantly, it’s important to identify a HPWH model with a larger tank size to prevent a hot water run out. </a:t>
            </a:r>
            <a:r>
              <a:rPr lang="en-US" sz="1800" b="0" i="0" baseline="30000" dirty="0">
                <a:solidFill>
                  <a:srgbClr val="000000"/>
                </a:solidFill>
                <a:effectLst/>
                <a:latin typeface="Times New Roman" panose="02020603050405020304" pitchFamily="18" charset="0"/>
              </a:rPr>
              <a:t>4</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Depending on how the HPWH is sized to the home’s hot water load, heat pump mode may meet all of the household’s hot water needs. However, in certain circumstances, heat pump mode may be insufficient. For example, if the household has high hot water needs on a particular day (e.g., overnight guests visiting), heat pump mode may not produce enough hot water to fulfill the household. </a:t>
            </a:r>
            <a:r>
              <a:rPr lang="en-US" sz="1800" b="0" i="0" baseline="30000" dirty="0">
                <a:solidFill>
                  <a:srgbClr val="000000"/>
                </a:solidFill>
                <a:effectLst/>
                <a:latin typeface="Calibri" panose="020F0502020204030204" pitchFamily="34" charset="0"/>
              </a:rPr>
              <a:t>4</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1" i="0" u="sng" dirty="0">
                <a:solidFill>
                  <a:srgbClr val="000000"/>
                </a:solidFill>
                <a:effectLst/>
                <a:latin typeface="Calibri" panose="020F0502020204030204" pitchFamily="34" charset="0"/>
              </a:rPr>
              <a:t>Hybrid Operating Mode</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When heat pump mode is insufficient to meet a household’s hot water needs, then hybrid mode should be selected. Hybrid mode is the default mode for HPWHs when shipped. Hybrid mode uses the HPWH’s control logic to shift between heat pump and electric resistance to heat water. When the household uses hot water to the point in which the heat pump cannot recover quick enough and there is the risk of a hot water run out, the HPWH uses the electric resistance back-up to heat water. This approach allows the HPWH to be efficient when demand is typical while also meeting the household’s hot water needs when demand is high. </a:t>
            </a:r>
            <a:r>
              <a:rPr lang="en-US" sz="1800" b="0" i="0" baseline="30000" dirty="0">
                <a:solidFill>
                  <a:srgbClr val="000000"/>
                </a:solidFill>
                <a:effectLst/>
                <a:latin typeface="Calibri" panose="020F0502020204030204" pitchFamily="34" charset="0"/>
              </a:rPr>
              <a:t>4</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1" i="0" u="sng" dirty="0">
                <a:solidFill>
                  <a:srgbClr val="000000"/>
                </a:solidFill>
                <a:effectLst/>
                <a:latin typeface="Calibri" panose="020F0502020204030204" pitchFamily="34" charset="0"/>
              </a:rPr>
              <a:t>Electric Operating Mode</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When hybrid mode still may not meet a household’s hot water needs, electric mode can be used. In this mode, electricity is used to directly heat water using an electric resistance element (the lower heating element) like a conventional electric resistance water heater. This mode of operation is the least efficient. If a household needs to use electric mode often, it’s a sign that either the HPWH was poorly sized or not installed properly. </a:t>
            </a:r>
            <a:r>
              <a:rPr lang="en-US" sz="1800" b="0" i="0" baseline="30000" dirty="0">
                <a:solidFill>
                  <a:srgbClr val="000000"/>
                </a:solidFill>
                <a:effectLst/>
                <a:latin typeface="Calibri" panose="020F0502020204030204" pitchFamily="34" charset="0"/>
              </a:rPr>
              <a:t>4</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1" i="0" u="sng" dirty="0">
                <a:solidFill>
                  <a:srgbClr val="000000"/>
                </a:solidFill>
                <a:effectLst/>
                <a:latin typeface="Calibri" panose="020F0502020204030204" pitchFamily="34" charset="0"/>
              </a:rPr>
              <a:t>Vacation Operating Mode</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The last mode of operation is vacation mode. This mode is applicable when no one is home for an extended period of time. During such time, there is little need for the production of hot water, so the water heater will keep the water in the tank at a moderate temperature range. Certain HPWH models may allow the user to set a duration for vacation mode, whether using the HPWH’s digital display or the manufacturer’s mobile app. </a:t>
            </a:r>
            <a:r>
              <a:rPr lang="en-US" sz="1800" b="0" i="0" baseline="30000" dirty="0">
                <a:solidFill>
                  <a:srgbClr val="000000"/>
                </a:solidFill>
                <a:effectLst/>
                <a:latin typeface="Calibri" panose="020F0502020204030204" pitchFamily="34" charset="0"/>
              </a:rPr>
              <a:t>4</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710104DB-87CA-D64F-AB86-DB2520DDF5D7}" type="slidenum">
              <a:rPr lang="en-US" smtClean="0"/>
              <a:t>5</a:t>
            </a:fld>
            <a:endParaRPr lang="en-US"/>
          </a:p>
        </p:txBody>
      </p:sp>
    </p:spTree>
    <p:extLst>
      <p:ext uri="{BB962C8B-B14F-4D97-AF65-F5344CB8AC3E}">
        <p14:creationId xmlns:p14="http://schemas.microsoft.com/office/powerpoint/2010/main" val="1879561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6000"/>
              </a:lnSpc>
              <a:spcBef>
                <a:spcPts val="0"/>
              </a:spcBef>
              <a:spcAft>
                <a:spcPts val="0"/>
              </a:spcAft>
            </a:pPr>
            <a:r>
              <a:rPr lang="en-US" sz="1800" b="1" u="sng" dirty="0">
                <a:effectLst/>
                <a:latin typeface="Calibri" panose="020F0502020204030204" pitchFamily="34" charset="0"/>
                <a:ea typeface="Calibri" panose="020F0502020204030204" pitchFamily="34" charset="0"/>
                <a:cs typeface="Arial" panose="020B0604020202020204" pitchFamily="34" charset="0"/>
              </a:rPr>
              <a:t>Operating Costs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The main benefit of installing a HPWH over a conventional electric resistance water heater is the operating cost savings. While the purchase price of a HPWH usually exceeds that of other water heaters for the same tank size, the savings in operating the water heater over the course of its lifetime makes up for its capital cost investment in approximately 3-5 years (for a 10–12-year HPWH expected lifetime). The lifetime energy savings become more significant the longer a household uses a HPWH to meet their hot water needs. Also, the household size affects the overall lifetime savings from utilizing a HPWH, where in a larger household with higher hot water needs will see more significant savings.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b="1" u="sng" dirty="0">
                <a:effectLst/>
                <a:latin typeface="Calibri" panose="020F0502020204030204" pitchFamily="34" charset="0"/>
                <a:ea typeface="Calibri" panose="020F0502020204030204" pitchFamily="34" charset="0"/>
                <a:cs typeface="Arial" panose="020B0604020202020204" pitchFamily="34" charset="0"/>
              </a:rPr>
              <a:t>Rebates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To alleviate the initial purchase cost of a HPWH, utility providers and local government agencies (State, City, etc.) regularly offer incentives in the form of rebates or tax credits for residents to purchase the more efficient HPWH. Ultimately, it is the responsibility of consumers to find and apply for these rebates by contacting their local utility providers. The following tool can be used to facilitate the search for available offers: </a:t>
            </a:r>
          </a:p>
          <a:p>
            <a:pPr marL="0" marR="0">
              <a:lnSpc>
                <a:spcPct val="106000"/>
              </a:lnSpc>
              <a:spcBef>
                <a:spcPts val="0"/>
              </a:spcBef>
              <a:spcAft>
                <a:spcPts val="0"/>
              </a:spcAft>
            </a:pPr>
            <a:r>
              <a:rPr lang="en-US" sz="1800" b="1" u="none" strike="noStrike" dirty="0">
                <a:effectLst/>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b="1" u="sng" dirty="0">
                <a:effectLst/>
                <a:latin typeface="Calibri" panose="020F0502020204030204" pitchFamily="34" charset="0"/>
                <a:ea typeface="Calibri" panose="020F0502020204030204" pitchFamily="34" charset="0"/>
                <a:cs typeface="Arial" panose="020B0604020202020204" pitchFamily="34" charset="0"/>
              </a:rPr>
              <a:t>Cooling Loads and Combustion Safety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Beyond monetary savings and incentives, HPWH also provide non-financial benefits. One benefit that a HPWH has over a conventional gas/oil water heater is in safety assurance. HPWHs are not subject to the combustion-based risks and failures that arise from utilizing natural gas/oil. Ventilation for gas and its associated risks are removed as well. Lastly, a HPWH uses the ambient humidity and heat to heat the water in the tank; as a byproduct, cold air is created. The cold air lowers the ambient temperature and could slightly offset the cooling burden on an HVAC system in warmer climates.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 list of previously discussed and additional benefits can be found below: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Lower Operating Cost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Available rebates and incentives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Safer operating mechanism</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Lower greenhouse gas emissions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Longer lifetime of the unit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Easier Maintenance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80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Demand response / grid interactive</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6</a:t>
            </a:fld>
            <a:endParaRPr lang="en-US"/>
          </a:p>
        </p:txBody>
      </p:sp>
    </p:spTree>
    <p:extLst>
      <p:ext uri="{BB962C8B-B14F-4D97-AF65-F5344CB8AC3E}">
        <p14:creationId xmlns:p14="http://schemas.microsoft.com/office/powerpoint/2010/main" val="1197953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6000"/>
              </a:lnSpc>
              <a:spcBef>
                <a:spcPts val="0"/>
              </a:spcBef>
              <a:spcAft>
                <a:spcPts val="0"/>
              </a:spcAft>
            </a:pPr>
            <a:r>
              <a:rPr lang="en-US" sz="1800" b="1" u="sng" dirty="0">
                <a:effectLst/>
                <a:latin typeface="Calibri" panose="020F0502020204030204" pitchFamily="34" charset="0"/>
                <a:ea typeface="Calibri" panose="020F0502020204030204" pitchFamily="34" charset="0"/>
                <a:cs typeface="Arial" panose="020B0604020202020204" pitchFamily="34" charset="0"/>
              </a:rPr>
              <a:t>Operating Costs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The main benefit of installing a HPWH over a conventional electric resistance water heater is the operating cost savings. While the purchase price of a HPWH usually exceeds that of other water heaters for the same tank size, the savings in operating the water heater over the course of its lifetime makes up for its capital cost investment in approximately 3-5 years (for a 10–12-year HPWH expected lifetime). The lifetime energy savings become more significant the longer a household uses a HPWH to meet their hot water needs. Also, the household size affects the overall lifetime savings from utilizing a HPWH, where in a larger household with higher hot water needs will see more significant savings.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b="1" u="sng" dirty="0">
                <a:effectLst/>
                <a:latin typeface="Calibri" panose="020F0502020204030204" pitchFamily="34" charset="0"/>
                <a:ea typeface="Calibri" panose="020F0502020204030204" pitchFamily="34" charset="0"/>
                <a:cs typeface="Arial" panose="020B0604020202020204" pitchFamily="34" charset="0"/>
              </a:rPr>
              <a:t>Rebates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To alleviate the initial purchase cost of a HPWH, utility providers and local government agencies (State, City, etc.) regularly offer incentives in the form of rebates or tax credits for residents to purchase the more efficient HPWH. Ultimately, it is the responsibility of consumers to find and apply for these rebates by contacting their local utility providers. The following tool can be used to facilitate the search for available offers: </a:t>
            </a:r>
          </a:p>
          <a:p>
            <a:pPr marL="0" marR="0">
              <a:lnSpc>
                <a:spcPct val="106000"/>
              </a:lnSpc>
              <a:spcBef>
                <a:spcPts val="0"/>
              </a:spcBef>
              <a:spcAft>
                <a:spcPts val="0"/>
              </a:spcAft>
            </a:pPr>
            <a:r>
              <a:rPr lang="en-US" sz="1800" b="1" u="none" strike="noStrike" dirty="0">
                <a:effectLst/>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0"/>
              </a:spcAft>
            </a:pPr>
            <a:r>
              <a:rPr lang="en-US" sz="1800" b="1" u="sng" dirty="0">
                <a:effectLst/>
                <a:latin typeface="Calibri" panose="020F0502020204030204" pitchFamily="34" charset="0"/>
                <a:ea typeface="Calibri" panose="020F0502020204030204" pitchFamily="34" charset="0"/>
                <a:cs typeface="Arial" panose="020B0604020202020204" pitchFamily="34" charset="0"/>
              </a:rPr>
              <a:t>Cooling Loads and Combustion Safety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Beyond monetary savings and incentives, HPWH also provide non-financial benefits. One benefit that a HPWH has over a conventional gas/oil water heater is in safety assurance. HPWHs are not subject to the combustion-based risks and failures that arise from utilizing natural gas/oil. Ventilation for gas and its associated risks are removed as well. Lastly, a HPWH uses the ambient humidity and heat to heat the water in the tank; as a byproduct, cold air is created. The cold air lowers the ambient temperature and could slightly offset the cooling burden on an HVAC system in warmer climates.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 list of previously discussed and additional benefits can be found below: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Lower Operating Cost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Available rebates and incentives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Safer operating mechanism</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Lower greenhouse gas emissions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Longer lifetime of the unit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Easier Maintenance </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6000"/>
              </a:lnSpc>
              <a:spcBef>
                <a:spcPts val="0"/>
              </a:spcBef>
              <a:spcAft>
                <a:spcPts val="80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Arial" panose="020B0604020202020204" pitchFamily="34" charset="0"/>
              </a:rPr>
              <a:t>Demand response / grid interactive</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7</a:t>
            </a:fld>
            <a:endParaRPr lang="en-US"/>
          </a:p>
        </p:txBody>
      </p:sp>
    </p:spTree>
    <p:extLst>
      <p:ext uri="{BB962C8B-B14F-4D97-AF65-F5344CB8AC3E}">
        <p14:creationId xmlns:p14="http://schemas.microsoft.com/office/powerpoint/2010/main" val="106784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sng" dirty="0">
                <a:solidFill>
                  <a:srgbClr val="000000"/>
                </a:solidFill>
                <a:effectLst/>
                <a:latin typeface="Calibri" panose="020F0502020204030204" pitchFamily="34" charset="0"/>
              </a:rPr>
              <a:t>How does a HPWH heat water?</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b="0" i="0" dirty="0">
                <a:solidFill>
                  <a:srgbClr val="000000"/>
                </a:solidFill>
                <a:effectLst/>
                <a:latin typeface="Calibri" panose="020F0502020204030204" pitchFamily="34" charset="0"/>
              </a:rPr>
              <a:t>A HPWH uses the heat and humidity from the surrounding air to heat water inside its insulated tank. An example of the components and process that make up a HPWH can be seen in (Figure 1 of the lecture notes). The process begins when a fan pulls in air and transfers the heat in the air to an evaporator coil filled with refrigerant. The refrigerant changes state from a liquid to vapor and is then transported to a compressor to further increase the pressure and temperature of the refrigerant gas. The compressor pumps the refrigerant vapor through a heat exchanger coil that is lined around the insulated water tank. The heat from the refrigerant is transferred to the water. In the process, the refrigerant returns to a liquid state as it cools and runs through an expansion valve. The refrigerant returns to where it first began and the process repeats. The heated water in the tank is then distributed to the home’s water fixtures and appliances through a network of pipes. In addition, cooled dehumidified air is exhausted back into the surrounding space after it runs past the evaporator. As a backup measure, 240-volt HPWH models also contain electric resistance elements, such as those found in conventional water heaters, for times in which the HPWH is unable to produce enough hot water to meet demand. This can happen when the surrounding air isn’t warm enough to transfer heat, such as when the air temperature is below the compressor cutoff temperature of approximately 40 ºF (4.4 °C). </a:t>
            </a:r>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9</a:t>
            </a:fld>
            <a:endParaRPr lang="en-US"/>
          </a:p>
        </p:txBody>
      </p:sp>
    </p:spTree>
    <p:extLst>
      <p:ext uri="{BB962C8B-B14F-4D97-AF65-F5344CB8AC3E}">
        <p14:creationId xmlns:p14="http://schemas.microsoft.com/office/powerpoint/2010/main" val="2377079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5000"/>
              </a:lnSpc>
              <a:spcBef>
                <a:spcPts val="0"/>
              </a:spcBef>
              <a:spcAft>
                <a:spcPts val="800"/>
              </a:spcAft>
            </a:pPr>
            <a:r>
              <a:rPr lang="en-US" sz="1800" b="1" i="0" u="sng" dirty="0">
                <a:solidFill>
                  <a:srgbClr val="000000"/>
                </a:solidFill>
                <a:effectLst/>
                <a:latin typeface="Calibri" panose="020F0502020204030204" pitchFamily="34" charset="0"/>
              </a:rPr>
              <a:t>Determine Ideal Size for HPWH</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Sizing a HPWH to a household’s hot water demand is important to maximizing energy efficiency benefits. Since HPWHs can take longer to recover compared to conventional electric resistance water heaters, storage tank size ensures adequate hot water delivery. For 240-volt HPWHs, increasing tank size can decrease operation of inefficient electric-resistance back-up, and thus maximize return on investment. Since typical 120-volt HPWHs have a smaller electric resistance element or no back-up heat source, choosing the appropriate tank size or identifying a model with an integrated mixing valve can help prevent hot water run outs. If the storage tank is too small, the HPWH runs the risk of being unable to provide the needed amount of hot water and frustrating occupants. If the homeowner is unsure on what size to choose, it is generally better to oversize than to undersize a HPWH. While an oversized HPWH will have increased stand-by losses, it would still be more energy efficient than an electric water heater.</a:t>
            </a:r>
          </a:p>
          <a:p>
            <a:pPr marL="0" marR="0">
              <a:lnSpc>
                <a:spcPct val="105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determining an appropriate size of a HPWH for a household, a couple factors should be considered. The first is the number of occupants, and their hot water usage habits. Careful consideration should be given to the “First Hour Rating” (FHR) value found on the yellow energy label. The higher the FHR, the higher the quantity of hot water the HPWH can deliver in a single hour. If the homeowner may sell the house in the next ten years, it’s better to use number of bedrooms to size the HPWH rather than number of occupants. More details on how to better determine the ideal size of a HPWH can be found in the </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HPWH - Decision Guidance </a:t>
            </a:r>
            <a:r>
              <a:rPr lang="en-US" sz="1800" dirty="0">
                <a:effectLst/>
                <a:latin typeface="Calibri" panose="020F0502020204030204" pitchFamily="34" charset="0"/>
                <a:ea typeface="Calibri" panose="020F0502020204030204" pitchFamily="34" charset="0"/>
                <a:cs typeface="Times New Roman" panose="02020603050405020304" pitchFamily="18" charset="0"/>
              </a:rPr>
              <a:t>module.</a:t>
            </a:r>
          </a:p>
          <a:p>
            <a:pPr algn="l" rtl="0" fontAlgn="base"/>
            <a:r>
              <a:rPr lang="en-US" sz="1800" b="1" i="0" u="sng" dirty="0">
                <a:solidFill>
                  <a:srgbClr val="000000"/>
                </a:solidFill>
                <a:effectLst/>
                <a:latin typeface="Calibri" panose="020F0502020204030204" pitchFamily="34" charset="0"/>
              </a:rPr>
              <a:t>Initial Cost of HPWH</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b="0" i="0" dirty="0">
                <a:solidFill>
                  <a:srgbClr val="000000"/>
                </a:solidFill>
                <a:effectLst/>
                <a:latin typeface="Calibri" panose="020F0502020204030204" pitchFamily="34" charset="0"/>
              </a:rPr>
              <a:t>The installation cost of an efficient HPWH is generally two to three times larger than that of a conventional water heater. Because of that, it is important to take into consideration the yearly energy consumption (See the Level 3 module) to determine operational costs. With this information, a potential buyer can get a rough estimate as to how many years of reduced energy bill costs is needed to offset the initial purchase cost difference between a HPWH and a conventional water heater.  </a:t>
            </a:r>
            <a:endParaRPr lang="en-US" b="0" i="0" dirty="0">
              <a:solidFill>
                <a:srgbClr val="000000"/>
              </a:solidFill>
              <a:effectLst/>
              <a:latin typeface="Segoe UI" panose="020B0502040204020203" pitchFamily="34" charset="0"/>
            </a:endParaRPr>
          </a:p>
          <a:p>
            <a:pPr algn="l" rtl="0" fontAlgn="base"/>
            <a:r>
              <a:rPr lang="en-US" sz="1800" b="1" i="0" u="sng" dirty="0">
                <a:solidFill>
                  <a:srgbClr val="000000"/>
                </a:solidFill>
                <a:effectLst/>
                <a:latin typeface="Calibri" panose="020F0502020204030204" pitchFamily="34" charset="0"/>
              </a:rPr>
              <a:t>Limitations of HPWH Location </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Since typical HPWHs require a supply of roughly 40 </a:t>
            </a:r>
            <a:r>
              <a:rPr lang="en-US" sz="1800" dirty="0">
                <a:effectLst/>
                <a:latin typeface="Calibri" panose="020F0502020204030204" pitchFamily="34" charset="0"/>
                <a:ea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F (4.4 </a:t>
            </a:r>
            <a:r>
              <a:rPr lang="en-US" sz="1800" dirty="0">
                <a:effectLst/>
                <a:latin typeface="Calibri" panose="020F0502020204030204" pitchFamily="34" charset="0"/>
                <a:ea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C) or warmer air to operate most efficiently, installation locations may be limited and should be addressed on a case-by-case basis. HPWHs should either be installed in a room with at least 700 cubic feet (19.8 cubic meters) of air space around the water heater or the ability to make modest alterations (e.g., louvered door, intake/exhaust ducting) to provide airflow when less than 700 cubic feet (28.3 cubic meters) of air is available. Depending on the model, some HPWHs can also work effectively in smaller spaces such as 450 cubic feet (12.7 cubic meters).</a:t>
            </a:r>
          </a:p>
          <a:p>
            <a:pPr algn="l" rtl="0" fontAlgn="base"/>
            <a:r>
              <a:rPr lang="en-US" sz="1800" b="1" i="0" u="sng" dirty="0">
                <a:solidFill>
                  <a:srgbClr val="000000"/>
                </a:solidFill>
                <a:effectLst/>
                <a:latin typeface="Calibri" panose="020F0502020204030204" pitchFamily="34" charset="0"/>
              </a:rPr>
              <a:t>Other Considerations</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Ideally, HPWHs are installed in locations that remain above 40</a:t>
            </a:r>
            <a:r>
              <a:rPr lang="en-US"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F (4.4</a:t>
            </a:r>
            <a:r>
              <a:rPr lang="en-US"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C) year-round. Below this temperature, the compressor may turn off. However, certain installation locations (e.g., garages) may fall below 40°F (4.4 </a:t>
            </a:r>
            <a:r>
              <a:rPr lang="en-US"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C). In this case, a HPWH with back-up electric resistance is preferable to prevent hot water run out when it’s cold. If a HPWH without back-up is the only viable option, then a model with an integrated mixing valve and/or a larger tank size may limit a hot water run out if the installation location falls below 40°F (4.4 </a:t>
            </a:r>
            <a:r>
              <a:rPr lang="en-US"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C) only occasionally (e.g., winter nights). If the location’s temperature falls below 40°F (4.4 </a:t>
            </a:r>
            <a:r>
              <a:rPr lang="en-US"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C) regularly during certain times of year, then a HPWH without back-up may have issues providing adequate hot water delivery. In this scenario, it may make sense to duct the HPWH both in and out of conditioned space so it can meet household demand or consider moving the HPWH. </a:t>
            </a:r>
          </a:p>
          <a:p>
            <a:pPr marL="0" marR="0">
              <a:lnSpc>
                <a:spcPct val="105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Because of the addition of the heat pump on top of the tank, HPWHs tend to be taller than their conventional counterparts, so the space should be tall enough to accommodate for the additional height (approximately 12-18 inches (30.5 – 45.5 centimeters) taller). The height and space clearance around the HPWH should also be sufficient such that there can proper airflow for both the intake and output vents and access to the filter for cleaning/rinsing. </a:t>
            </a:r>
          </a:p>
          <a:p>
            <a:pPr marL="0" marR="0">
              <a:lnSpc>
                <a:spcPct val="105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addition to the items above, other factors should be considered. HPWHs create noise (approximately 50 dB) and vibration, so they should be installed in locations where noise and vibration are not an issue (e.g., not near bedrooms). Because HPWHs produce condensate (i.e., water) as a byproduct, the space should also accommodate for a condensate drain or pump, to drain or dispose of the condensate water. Lastly, 240-volt wiring or a 120-volt outlet should be located nearby to provide electrical power to the HPWH. </a:t>
            </a: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10</a:t>
            </a:fld>
            <a:endParaRPr lang="en-US"/>
          </a:p>
        </p:txBody>
      </p:sp>
    </p:spTree>
    <p:extLst>
      <p:ext uri="{BB962C8B-B14F-4D97-AF65-F5344CB8AC3E}">
        <p14:creationId xmlns:p14="http://schemas.microsoft.com/office/powerpoint/2010/main" val="869454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sng" dirty="0">
                <a:solidFill>
                  <a:srgbClr val="000000"/>
                </a:solidFill>
                <a:effectLst/>
                <a:latin typeface="Calibri" panose="020F0502020204030204" pitchFamily="34" charset="0"/>
              </a:rPr>
              <a:t>How is Energy Efficiency Measured</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b="0" i="0" dirty="0">
                <a:solidFill>
                  <a:srgbClr val="000000"/>
                </a:solidFill>
                <a:effectLst/>
                <a:latin typeface="Calibri" panose="020F0502020204030204" pitchFamily="34" charset="0"/>
              </a:rPr>
              <a:t>The energy efficiency of appliances, such as water heaters, are displayed on a yellow Energy Guide label (Figure 2 of the lecture notes) attached to the appliance. This allows interested parties to easily compare energy efficiency across multiple models of a specific appliance. The Energy Guide label on a water heater contains the Uniform Energy Factor (UEF), which is an energy efficiency rating based on the U.S. Department of Energy’s test method (detailed in 10 CFR Part 430, Subpart B, Appendix E). This value takes into consideration a water heater’s recovery efficiency, standby loss, and cycling losses. Recovery efficiency is how efficiently the heat generated by the HPWH is transferred to the water. Standby losses are the percentage of heat loss per hour from the stored water. Lastly, cycling losses are the losses of heat as water circulates through a tank or pipe. Further information on the unit found on the Energy Guide label include product type (Water Heater – Heat Pump), First Hour Rating, manufacturer, model, storage capacity/volume, estimated yearly energy use, and estimated yearly operation cost.   </a:t>
            </a:r>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11</a:t>
            </a:fld>
            <a:endParaRPr lang="en-US"/>
          </a:p>
        </p:txBody>
      </p:sp>
    </p:spTree>
    <p:extLst>
      <p:ext uri="{BB962C8B-B14F-4D97-AF65-F5344CB8AC3E}">
        <p14:creationId xmlns:p14="http://schemas.microsoft.com/office/powerpoint/2010/main" val="3042183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_Plain_Bla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36B83B-A5E4-524E-96A9-DFC12D58F12A}"/>
              </a:ext>
            </a:extLst>
          </p:cNvPr>
          <p:cNvSpPr/>
          <p:nvPr userDrawn="1"/>
        </p:nvSpPr>
        <p:spPr>
          <a:xfrm>
            <a:off x="914400" y="0"/>
            <a:ext cx="54864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371600" y="2743200"/>
            <a:ext cx="4572000" cy="1828800"/>
          </a:xfrm>
          <a:prstGeom prst="rect">
            <a:avLst/>
          </a:prstGeom>
        </p:spPr>
        <p:txBody>
          <a:bodyPr lIns="0" tIns="0" rIns="0" bIns="0" anchor="b">
            <a:noAutofit/>
          </a:bodyPr>
          <a:lstStyle>
            <a:lvl1pPr algn="r">
              <a:defRPr sz="48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20" name="Text Placeholder 19">
            <a:extLst>
              <a:ext uri="{FF2B5EF4-FFF2-40B4-BE49-F238E27FC236}">
                <a16:creationId xmlns:a16="http://schemas.microsoft.com/office/drawing/2014/main" id="{3061D5F4-8719-384B-945C-9A27060F99A0}"/>
              </a:ext>
            </a:extLst>
          </p:cNvPr>
          <p:cNvSpPr>
            <a:spLocks noGrp="1"/>
          </p:cNvSpPr>
          <p:nvPr>
            <p:ph type="body" sz="quarter" idx="10" hasCustomPrompt="1"/>
          </p:nvPr>
        </p:nvSpPr>
        <p:spPr>
          <a:xfrm>
            <a:off x="1370529" y="5669280"/>
            <a:ext cx="4572000" cy="274320"/>
          </a:xfrm>
          <a:prstGeom prst="rect">
            <a:avLst/>
          </a:prstGeom>
        </p:spPr>
        <p:txBody>
          <a:bodyPr wrap="none" lIns="0" tIns="0" rIns="0" bIns="0">
            <a:noAutofit/>
          </a:bodyPr>
          <a:lstStyle>
            <a:lvl1pPr marL="0" indent="0" algn="r">
              <a:buNone/>
              <a:defRPr sz="1800" b="1">
                <a:solidFill>
                  <a:srgbClr val="000000"/>
                </a:solidFill>
                <a:latin typeface="Arial" panose="020B0604020202020204" pitchFamily="34" charset="0"/>
                <a:cs typeface="Arial" panose="020B0604020202020204" pitchFamily="34" charset="0"/>
              </a:defRPr>
            </a:lvl1pPr>
            <a:lvl2pPr marL="548640" indent="0">
              <a:buNone/>
              <a:defRPr/>
            </a:lvl2pPr>
            <a:lvl3pPr marL="1097280" indent="0">
              <a:buNone/>
              <a:defRPr/>
            </a:lvl3pPr>
            <a:lvl4pPr marL="1645920" indent="0">
              <a:buNone/>
              <a:defRPr/>
            </a:lvl4pPr>
            <a:lvl5pPr marL="2194560" indent="0">
              <a:buNone/>
              <a:defRPr/>
            </a:lvl5pPr>
          </a:lstStyle>
          <a:p>
            <a:pPr lvl="0"/>
            <a:r>
              <a:rPr lang="en-US" dirty="0"/>
              <a:t>Click to add presenter’s name</a:t>
            </a:r>
          </a:p>
        </p:txBody>
      </p:sp>
      <p:sp>
        <p:nvSpPr>
          <p:cNvPr id="21" name="Text Placeholder 19">
            <a:extLst>
              <a:ext uri="{FF2B5EF4-FFF2-40B4-BE49-F238E27FC236}">
                <a16:creationId xmlns:a16="http://schemas.microsoft.com/office/drawing/2014/main" id="{3E2D432E-6648-6643-9C6E-38B1EFF5EE31}"/>
              </a:ext>
            </a:extLst>
          </p:cNvPr>
          <p:cNvSpPr>
            <a:spLocks noGrp="1"/>
          </p:cNvSpPr>
          <p:nvPr>
            <p:ph type="body" sz="quarter" idx="11" hasCustomPrompt="1"/>
          </p:nvPr>
        </p:nvSpPr>
        <p:spPr>
          <a:xfrm>
            <a:off x="1371600" y="5983356"/>
            <a:ext cx="4572000" cy="274320"/>
          </a:xfrm>
          <a:prstGeom prst="rect">
            <a:avLst/>
          </a:prstGeom>
        </p:spPr>
        <p:txBody>
          <a:bodyPr wrap="none" lIns="0" tIns="0" rIns="0" bIns="0">
            <a:noAutofit/>
          </a:bodyPr>
          <a:lstStyle>
            <a:lvl1pPr marL="0" indent="0" algn="r">
              <a:buNone/>
              <a:defRPr sz="1600">
                <a:solidFill>
                  <a:srgbClr val="616265"/>
                </a:solidFill>
                <a:latin typeface="Arial" panose="020B0604020202020204" pitchFamily="34" charset="0"/>
                <a:cs typeface="Arial" panose="020B0604020202020204" pitchFamily="34" charset="0"/>
              </a:defRPr>
            </a:lvl1pPr>
            <a:lvl2pPr marL="548640" indent="0">
              <a:buNone/>
              <a:defRPr/>
            </a:lvl2pPr>
            <a:lvl3pPr marL="1097280" indent="0">
              <a:buNone/>
              <a:defRPr/>
            </a:lvl3pPr>
            <a:lvl4pPr marL="1645920" indent="0">
              <a:buNone/>
              <a:defRPr/>
            </a:lvl4pPr>
            <a:lvl5pPr marL="2194560" indent="0">
              <a:buNone/>
              <a:defRPr/>
            </a:lvl5pPr>
          </a:lstStyle>
          <a:p>
            <a:pPr lvl="0"/>
            <a:r>
              <a:rPr lang="en-US" dirty="0"/>
              <a:t>Click to add presenter’s title</a:t>
            </a:r>
          </a:p>
        </p:txBody>
      </p:sp>
      <p:sp>
        <p:nvSpPr>
          <p:cNvPr id="6" name="TextBox 5">
            <a:extLst>
              <a:ext uri="{FF2B5EF4-FFF2-40B4-BE49-F238E27FC236}">
                <a16:creationId xmlns:a16="http://schemas.microsoft.com/office/drawing/2014/main" id="{8915389B-4BB4-1644-9B7E-35A85D0C1E3B}"/>
              </a:ext>
            </a:extLst>
          </p:cNvPr>
          <p:cNvSpPr txBox="1"/>
          <p:nvPr userDrawn="1"/>
        </p:nvSpPr>
        <p:spPr>
          <a:xfrm>
            <a:off x="3710609" y="-1245704"/>
            <a:ext cx="184731" cy="424732"/>
          </a:xfrm>
          <a:prstGeom prst="rect">
            <a:avLst/>
          </a:prstGeom>
          <a:noFill/>
        </p:spPr>
        <p:txBody>
          <a:bodyPr wrap="none" rtlCol="0">
            <a:spAutoFit/>
          </a:bodyPr>
          <a:lstStyle/>
          <a:p>
            <a:endParaRPr lang="en-US"/>
          </a:p>
        </p:txBody>
      </p:sp>
      <p:sp>
        <p:nvSpPr>
          <p:cNvPr id="15" name="Date Placeholder 1">
            <a:extLst>
              <a:ext uri="{FF2B5EF4-FFF2-40B4-BE49-F238E27FC236}">
                <a16:creationId xmlns:a16="http://schemas.microsoft.com/office/drawing/2014/main" id="{9D9DB338-5D5C-4ACA-9ECF-C3E34C44127A}"/>
              </a:ext>
            </a:extLst>
          </p:cNvPr>
          <p:cNvSpPr>
            <a:spLocks noGrp="1"/>
          </p:cNvSpPr>
          <p:nvPr>
            <p:ph type="dt" sz="half" idx="2"/>
          </p:nvPr>
        </p:nvSpPr>
        <p:spPr>
          <a:xfrm>
            <a:off x="2651641" y="4915645"/>
            <a:ext cx="3290888" cy="438150"/>
          </a:xfrm>
          <a:prstGeom prst="rect">
            <a:avLst/>
          </a:prstGeom>
        </p:spPr>
        <p:txBody>
          <a:bodyPr vert="horz" lIns="91440" tIns="45720" rIns="91440" bIns="45720" rtlCol="0" anchor="ctr"/>
          <a:lstStyle>
            <a:lvl1pPr algn="r">
              <a:defRPr sz="1800">
                <a:solidFill>
                  <a:schemeClr val="tx1">
                    <a:tint val="75000"/>
                  </a:schemeClr>
                </a:solidFill>
              </a:defRPr>
            </a:lvl1pPr>
          </a:lstStyle>
          <a:p>
            <a:fld id="{ABD4F8E3-4ED9-44B4-99E6-8A3D2CF8D415}" type="datetime4">
              <a:rPr lang="en-US" smtClean="0"/>
              <a:t>July 13, 2026</a:t>
            </a:fld>
            <a:endParaRPr lang="en-US" dirty="0"/>
          </a:p>
        </p:txBody>
      </p:sp>
      <p:sp>
        <p:nvSpPr>
          <p:cNvPr id="16" name="Footer Placeholder 2">
            <a:extLst>
              <a:ext uri="{FF2B5EF4-FFF2-40B4-BE49-F238E27FC236}">
                <a16:creationId xmlns:a16="http://schemas.microsoft.com/office/drawing/2014/main" id="{F55B65E8-4040-44D0-A4FE-A050FD948A79}"/>
              </a:ext>
            </a:extLst>
          </p:cNvPr>
          <p:cNvSpPr>
            <a:spLocks noGrp="1"/>
          </p:cNvSpPr>
          <p:nvPr>
            <p:ph type="ftr" sz="quarter" idx="3"/>
          </p:nvPr>
        </p:nvSpPr>
        <p:spPr>
          <a:xfrm>
            <a:off x="1189037" y="773011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50130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66026595-8D7E-D24C-9263-B65316A326B9}"/>
              </a:ext>
            </a:extLst>
          </p:cNvPr>
          <p:cNvSpPr>
            <a:spLocks noGrp="1"/>
          </p:cNvSpPr>
          <p:nvPr>
            <p:ph type="pic" sz="quarter" idx="10"/>
          </p:nvPr>
        </p:nvSpPr>
        <p:spPr>
          <a:xfrm>
            <a:off x="6400800" y="457200"/>
            <a:ext cx="7772400" cy="73152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13" name="Slide Number Placeholder 3">
            <a:extLst>
              <a:ext uri="{FF2B5EF4-FFF2-40B4-BE49-F238E27FC236}">
                <a16:creationId xmlns:a16="http://schemas.microsoft.com/office/drawing/2014/main" id="{3338E046-DF9E-FC49-A812-491AB8058B4E}"/>
              </a:ext>
            </a:extLst>
          </p:cNvPr>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8" name="Text Placeholder 5">
            <a:extLst>
              <a:ext uri="{FF2B5EF4-FFF2-40B4-BE49-F238E27FC236}">
                <a16:creationId xmlns:a16="http://schemas.microsoft.com/office/drawing/2014/main" id="{1D0CE8D1-2F12-5A44-A6B5-2CD466F52A60}"/>
              </a:ext>
            </a:extLst>
          </p:cNvPr>
          <p:cNvSpPr>
            <a:spLocks noGrp="1"/>
          </p:cNvSpPr>
          <p:nvPr>
            <p:ph type="body" sz="quarter" idx="14" hasCustomPrompt="1"/>
          </p:nvPr>
        </p:nvSpPr>
        <p:spPr>
          <a:xfrm>
            <a:off x="6400800" y="6858000"/>
            <a:ext cx="77724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9" name="Title 1">
            <a:extLst>
              <a:ext uri="{FF2B5EF4-FFF2-40B4-BE49-F238E27FC236}">
                <a16:creationId xmlns:a16="http://schemas.microsoft.com/office/drawing/2014/main" id="{B99B87A2-8960-403D-AE0D-D54946272206}"/>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
        <p:nvSpPr>
          <p:cNvPr id="11" name="Content Placeholder 13">
            <a:extLst>
              <a:ext uri="{FF2B5EF4-FFF2-40B4-BE49-F238E27FC236}">
                <a16:creationId xmlns:a16="http://schemas.microsoft.com/office/drawing/2014/main" id="{29354FF4-9871-4E1B-A45A-ABAA2BE2B69B}"/>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Date Placeholder 1">
            <a:extLst>
              <a:ext uri="{FF2B5EF4-FFF2-40B4-BE49-F238E27FC236}">
                <a16:creationId xmlns:a16="http://schemas.microsoft.com/office/drawing/2014/main" id="{47EFCEB6-2E27-4C42-A1E5-AC8A8BA83783}"/>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7/13/2026</a:t>
            </a:fld>
            <a:endParaRPr lang="en-US" dirty="0"/>
          </a:p>
        </p:txBody>
      </p:sp>
      <p:sp>
        <p:nvSpPr>
          <p:cNvPr id="15" name="Footer Placeholder 2">
            <a:extLst>
              <a:ext uri="{FF2B5EF4-FFF2-40B4-BE49-F238E27FC236}">
                <a16:creationId xmlns:a16="http://schemas.microsoft.com/office/drawing/2014/main" id="{A86FAFB9-0DC0-4AB0-9E8B-6EC7C8ABAAF1}"/>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95782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Text Box">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3">
            <a:extLst>
              <a:ext uri="{FF2B5EF4-FFF2-40B4-BE49-F238E27FC236}">
                <a16:creationId xmlns:a16="http://schemas.microsoft.com/office/drawing/2014/main" id="{3338E046-DF9E-FC49-A812-491AB8058B4E}"/>
              </a:ext>
            </a:extLst>
          </p:cNvPr>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12" name="Content Placeholder 4">
            <a:extLst>
              <a:ext uri="{FF2B5EF4-FFF2-40B4-BE49-F238E27FC236}">
                <a16:creationId xmlns:a16="http://schemas.microsoft.com/office/drawing/2014/main" id="{F0C408BC-A7DE-4A08-AD26-56414D2DD808}"/>
              </a:ext>
            </a:extLst>
          </p:cNvPr>
          <p:cNvSpPr>
            <a:spLocks noGrp="1"/>
          </p:cNvSpPr>
          <p:nvPr>
            <p:ph sz="quarter" idx="20"/>
          </p:nvPr>
        </p:nvSpPr>
        <p:spPr>
          <a:xfrm>
            <a:off x="6430642" y="457199"/>
            <a:ext cx="7772400" cy="7315200"/>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a:extLst>
              <a:ext uri="{FF2B5EF4-FFF2-40B4-BE49-F238E27FC236}">
                <a16:creationId xmlns:a16="http://schemas.microsoft.com/office/drawing/2014/main" id="{A3C58F0F-5237-4527-BB8E-6EEF623543BB}"/>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Date Placeholder 1">
            <a:extLst>
              <a:ext uri="{FF2B5EF4-FFF2-40B4-BE49-F238E27FC236}">
                <a16:creationId xmlns:a16="http://schemas.microsoft.com/office/drawing/2014/main" id="{33D0FD2D-15F4-4320-9C04-2023CAB47E08}"/>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7/13/2026</a:t>
            </a:fld>
            <a:endParaRPr lang="en-US" dirty="0"/>
          </a:p>
        </p:txBody>
      </p:sp>
      <p:sp>
        <p:nvSpPr>
          <p:cNvPr id="19" name="Footer Placeholder 2">
            <a:extLst>
              <a:ext uri="{FF2B5EF4-FFF2-40B4-BE49-F238E27FC236}">
                <a16:creationId xmlns:a16="http://schemas.microsoft.com/office/drawing/2014/main" id="{08FBEF60-4239-4E67-A385-B22B813AD40B}"/>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20" name="Title 1">
            <a:extLst>
              <a:ext uri="{FF2B5EF4-FFF2-40B4-BE49-F238E27FC236}">
                <a16:creationId xmlns:a16="http://schemas.microsoft.com/office/drawing/2014/main" id="{77614967-FAA9-4DA9-B7DE-539AA8923534}"/>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Tree>
    <p:extLst>
      <p:ext uri="{BB962C8B-B14F-4D97-AF65-F5344CB8AC3E}">
        <p14:creationId xmlns:p14="http://schemas.microsoft.com/office/powerpoint/2010/main" val="99034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371600" y="2057399"/>
            <a:ext cx="12801600" cy="5486401"/>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7/13/2026</a:t>
            </a:fld>
            <a:endParaRPr lang="en-US" dirty="0"/>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80679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Picture Gri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6400800" y="4572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7" name="Picture Placeholder 2">
            <a:extLst>
              <a:ext uri="{FF2B5EF4-FFF2-40B4-BE49-F238E27FC236}">
                <a16:creationId xmlns:a16="http://schemas.microsoft.com/office/drawing/2014/main" id="{FD00854A-4EC7-2D48-A025-5B0B48548BC7}"/>
              </a:ext>
            </a:extLst>
          </p:cNvPr>
          <p:cNvSpPr>
            <a:spLocks noGrp="1"/>
          </p:cNvSpPr>
          <p:nvPr>
            <p:ph type="pic" sz="quarter" idx="11"/>
          </p:nvPr>
        </p:nvSpPr>
        <p:spPr>
          <a:xfrm>
            <a:off x="10515600" y="4572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8" name="Picture Placeholder 2">
            <a:extLst>
              <a:ext uri="{FF2B5EF4-FFF2-40B4-BE49-F238E27FC236}">
                <a16:creationId xmlns:a16="http://schemas.microsoft.com/office/drawing/2014/main" id="{67A8C708-D197-CF47-8089-89928BE1E302}"/>
              </a:ext>
            </a:extLst>
          </p:cNvPr>
          <p:cNvSpPr>
            <a:spLocks noGrp="1"/>
          </p:cNvSpPr>
          <p:nvPr>
            <p:ph type="pic" sz="quarter" idx="12"/>
          </p:nvPr>
        </p:nvSpPr>
        <p:spPr>
          <a:xfrm>
            <a:off x="6400800" y="43434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2" name="Picture Placeholder 2">
            <a:extLst>
              <a:ext uri="{FF2B5EF4-FFF2-40B4-BE49-F238E27FC236}">
                <a16:creationId xmlns:a16="http://schemas.microsoft.com/office/drawing/2014/main" id="{3C4D2EBC-B863-FD49-A9DF-1381563078DA}"/>
              </a:ext>
            </a:extLst>
          </p:cNvPr>
          <p:cNvSpPr>
            <a:spLocks noGrp="1"/>
          </p:cNvSpPr>
          <p:nvPr>
            <p:ph type="pic" sz="quarter" idx="13"/>
          </p:nvPr>
        </p:nvSpPr>
        <p:spPr>
          <a:xfrm>
            <a:off x="10515600" y="43434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6" name="Text Placeholder 5">
            <a:extLst>
              <a:ext uri="{FF2B5EF4-FFF2-40B4-BE49-F238E27FC236}">
                <a16:creationId xmlns:a16="http://schemas.microsoft.com/office/drawing/2014/main" id="{CE93B472-4A32-7C41-A565-485FDC3EB832}"/>
              </a:ext>
            </a:extLst>
          </p:cNvPr>
          <p:cNvSpPr>
            <a:spLocks noGrp="1"/>
          </p:cNvSpPr>
          <p:nvPr>
            <p:ph type="body" sz="quarter" idx="14" hasCustomPrompt="1"/>
          </p:nvPr>
        </p:nvSpPr>
        <p:spPr>
          <a:xfrm>
            <a:off x="6400800" y="29718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3" name="Text Placeholder 5">
            <a:extLst>
              <a:ext uri="{FF2B5EF4-FFF2-40B4-BE49-F238E27FC236}">
                <a16:creationId xmlns:a16="http://schemas.microsoft.com/office/drawing/2014/main" id="{19F7807A-D120-BD49-9CBD-9174F26D7982}"/>
              </a:ext>
            </a:extLst>
          </p:cNvPr>
          <p:cNvSpPr>
            <a:spLocks noGrp="1"/>
          </p:cNvSpPr>
          <p:nvPr>
            <p:ph type="body" sz="quarter" idx="15" hasCustomPrompt="1"/>
          </p:nvPr>
        </p:nvSpPr>
        <p:spPr>
          <a:xfrm>
            <a:off x="6400800" y="68580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4" name="Text Placeholder 5">
            <a:extLst>
              <a:ext uri="{FF2B5EF4-FFF2-40B4-BE49-F238E27FC236}">
                <a16:creationId xmlns:a16="http://schemas.microsoft.com/office/drawing/2014/main" id="{08ED17FC-CAF8-9A40-9A88-897DEF9CFEA0}"/>
              </a:ext>
            </a:extLst>
          </p:cNvPr>
          <p:cNvSpPr>
            <a:spLocks noGrp="1"/>
          </p:cNvSpPr>
          <p:nvPr>
            <p:ph type="body" sz="quarter" idx="16" hasCustomPrompt="1"/>
          </p:nvPr>
        </p:nvSpPr>
        <p:spPr>
          <a:xfrm>
            <a:off x="10515600" y="29718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5" name="Text Placeholder 5">
            <a:extLst>
              <a:ext uri="{FF2B5EF4-FFF2-40B4-BE49-F238E27FC236}">
                <a16:creationId xmlns:a16="http://schemas.microsoft.com/office/drawing/2014/main" id="{4A16FA60-8BA9-8B4A-86AA-F8336C26C78B}"/>
              </a:ext>
            </a:extLst>
          </p:cNvPr>
          <p:cNvSpPr>
            <a:spLocks noGrp="1"/>
          </p:cNvSpPr>
          <p:nvPr>
            <p:ph type="body" sz="quarter" idx="17" hasCustomPrompt="1"/>
          </p:nvPr>
        </p:nvSpPr>
        <p:spPr>
          <a:xfrm>
            <a:off x="10515600" y="68580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6" name="Slide Number Placeholder 3">
            <a:extLst>
              <a:ext uri="{FF2B5EF4-FFF2-40B4-BE49-F238E27FC236}">
                <a16:creationId xmlns:a16="http://schemas.microsoft.com/office/drawing/2014/main" id="{7DC2EC3E-C641-FD49-9F15-878B1AFFFD98}"/>
              </a:ext>
            </a:extLst>
          </p:cNvPr>
          <p:cNvSpPr>
            <a:spLocks noGrp="1"/>
          </p:cNvSpPr>
          <p:nvPr>
            <p:ph type="sldNum" sz="quarter" idx="18"/>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19" name="Title 1">
            <a:extLst>
              <a:ext uri="{FF2B5EF4-FFF2-40B4-BE49-F238E27FC236}">
                <a16:creationId xmlns:a16="http://schemas.microsoft.com/office/drawing/2014/main" id="{3648737A-DE0E-48DB-87F0-65418715CF88}"/>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
        <p:nvSpPr>
          <p:cNvPr id="21" name="Content Placeholder 13">
            <a:extLst>
              <a:ext uri="{FF2B5EF4-FFF2-40B4-BE49-F238E27FC236}">
                <a16:creationId xmlns:a16="http://schemas.microsoft.com/office/drawing/2014/main" id="{97DA340F-6103-4F2C-B3B8-8D8A524DC19C}"/>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Date Placeholder 1">
            <a:extLst>
              <a:ext uri="{FF2B5EF4-FFF2-40B4-BE49-F238E27FC236}">
                <a16:creationId xmlns:a16="http://schemas.microsoft.com/office/drawing/2014/main" id="{EE384947-F0AD-4E73-95AD-CAD4DEE44608}"/>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7/13/2026</a:t>
            </a:fld>
            <a:endParaRPr lang="en-US" dirty="0"/>
          </a:p>
        </p:txBody>
      </p:sp>
      <p:sp>
        <p:nvSpPr>
          <p:cNvPr id="26" name="Footer Placeholder 2">
            <a:extLst>
              <a:ext uri="{FF2B5EF4-FFF2-40B4-BE49-F238E27FC236}">
                <a16:creationId xmlns:a16="http://schemas.microsoft.com/office/drawing/2014/main" id="{8259C4D6-850D-4393-9434-3F69451FBF8E}"/>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1093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Picture Grid with Subhea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137160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1" name="Picture Placeholder 2">
            <a:extLst>
              <a:ext uri="{FF2B5EF4-FFF2-40B4-BE49-F238E27FC236}">
                <a16:creationId xmlns:a16="http://schemas.microsoft.com/office/drawing/2014/main" id="{FE341CF1-EFF3-A64D-A9D4-B96C8CD8F301}"/>
              </a:ext>
            </a:extLst>
          </p:cNvPr>
          <p:cNvSpPr>
            <a:spLocks noGrp="1"/>
          </p:cNvSpPr>
          <p:nvPr>
            <p:ph type="pic" sz="quarter" idx="11"/>
          </p:nvPr>
        </p:nvSpPr>
        <p:spPr>
          <a:xfrm>
            <a:off x="137160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13" name="Picture Placeholder 2">
            <a:extLst>
              <a:ext uri="{FF2B5EF4-FFF2-40B4-BE49-F238E27FC236}">
                <a16:creationId xmlns:a16="http://schemas.microsoft.com/office/drawing/2014/main" id="{D0629C78-28FC-874B-96C1-DFAAFF975DEC}"/>
              </a:ext>
            </a:extLst>
          </p:cNvPr>
          <p:cNvSpPr>
            <a:spLocks noGrp="1"/>
          </p:cNvSpPr>
          <p:nvPr>
            <p:ph type="pic" sz="quarter" idx="12"/>
          </p:nvPr>
        </p:nvSpPr>
        <p:spPr>
          <a:xfrm>
            <a:off x="573786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5089EEED-3863-BD48-BCCB-4D264015DA60}"/>
              </a:ext>
            </a:extLst>
          </p:cNvPr>
          <p:cNvSpPr>
            <a:spLocks noGrp="1"/>
          </p:cNvSpPr>
          <p:nvPr>
            <p:ph type="pic" sz="quarter" idx="13"/>
          </p:nvPr>
        </p:nvSpPr>
        <p:spPr>
          <a:xfrm>
            <a:off x="573786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EEF5B44F-191D-F44D-8AB3-0B9E4AF4B4E2}"/>
              </a:ext>
            </a:extLst>
          </p:cNvPr>
          <p:cNvSpPr>
            <a:spLocks noGrp="1"/>
          </p:cNvSpPr>
          <p:nvPr>
            <p:ph type="pic" sz="quarter" idx="14"/>
          </p:nvPr>
        </p:nvSpPr>
        <p:spPr>
          <a:xfrm>
            <a:off x="1010412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6" name="Picture Placeholder 2">
            <a:extLst>
              <a:ext uri="{FF2B5EF4-FFF2-40B4-BE49-F238E27FC236}">
                <a16:creationId xmlns:a16="http://schemas.microsoft.com/office/drawing/2014/main" id="{A26442AE-D905-374C-9CB4-1A1F44C08C61}"/>
              </a:ext>
            </a:extLst>
          </p:cNvPr>
          <p:cNvSpPr>
            <a:spLocks noGrp="1"/>
          </p:cNvSpPr>
          <p:nvPr>
            <p:ph type="pic" sz="quarter" idx="15"/>
          </p:nvPr>
        </p:nvSpPr>
        <p:spPr>
          <a:xfrm>
            <a:off x="1010412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7" name="Text Placeholder 5">
            <a:extLst>
              <a:ext uri="{FF2B5EF4-FFF2-40B4-BE49-F238E27FC236}">
                <a16:creationId xmlns:a16="http://schemas.microsoft.com/office/drawing/2014/main" id="{CEBE105C-2ECB-0B46-923F-378B0A5AEBCB}"/>
              </a:ext>
            </a:extLst>
          </p:cNvPr>
          <p:cNvSpPr>
            <a:spLocks noGrp="1"/>
          </p:cNvSpPr>
          <p:nvPr>
            <p:ph type="body" sz="quarter" idx="16" hasCustomPrompt="1"/>
          </p:nvPr>
        </p:nvSpPr>
        <p:spPr>
          <a:xfrm>
            <a:off x="137160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9" name="Text Placeholder 5">
            <a:extLst>
              <a:ext uri="{FF2B5EF4-FFF2-40B4-BE49-F238E27FC236}">
                <a16:creationId xmlns:a16="http://schemas.microsoft.com/office/drawing/2014/main" id="{8B0900D4-1543-834B-AE27-9A72FD91B398}"/>
              </a:ext>
            </a:extLst>
          </p:cNvPr>
          <p:cNvSpPr>
            <a:spLocks noGrp="1"/>
          </p:cNvSpPr>
          <p:nvPr>
            <p:ph type="body" sz="quarter" idx="17" hasCustomPrompt="1"/>
          </p:nvPr>
        </p:nvSpPr>
        <p:spPr>
          <a:xfrm>
            <a:off x="137160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0" name="Text Placeholder 5">
            <a:extLst>
              <a:ext uri="{FF2B5EF4-FFF2-40B4-BE49-F238E27FC236}">
                <a16:creationId xmlns:a16="http://schemas.microsoft.com/office/drawing/2014/main" id="{F64FB6B4-B0C6-5949-9F2B-7BCB7B207394}"/>
              </a:ext>
            </a:extLst>
          </p:cNvPr>
          <p:cNvSpPr>
            <a:spLocks noGrp="1"/>
          </p:cNvSpPr>
          <p:nvPr>
            <p:ph type="body" sz="quarter" idx="18" hasCustomPrompt="1"/>
          </p:nvPr>
        </p:nvSpPr>
        <p:spPr>
          <a:xfrm>
            <a:off x="573786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1" name="Text Placeholder 5">
            <a:extLst>
              <a:ext uri="{FF2B5EF4-FFF2-40B4-BE49-F238E27FC236}">
                <a16:creationId xmlns:a16="http://schemas.microsoft.com/office/drawing/2014/main" id="{8FDD81E0-346D-A544-A838-A6991588AE4C}"/>
              </a:ext>
            </a:extLst>
          </p:cNvPr>
          <p:cNvSpPr>
            <a:spLocks noGrp="1"/>
          </p:cNvSpPr>
          <p:nvPr>
            <p:ph type="body" sz="quarter" idx="19" hasCustomPrompt="1"/>
          </p:nvPr>
        </p:nvSpPr>
        <p:spPr>
          <a:xfrm>
            <a:off x="573786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2" name="Text Placeholder 5">
            <a:extLst>
              <a:ext uri="{FF2B5EF4-FFF2-40B4-BE49-F238E27FC236}">
                <a16:creationId xmlns:a16="http://schemas.microsoft.com/office/drawing/2014/main" id="{CDB91CB5-0E93-FA44-9508-60493542C74C}"/>
              </a:ext>
            </a:extLst>
          </p:cNvPr>
          <p:cNvSpPr>
            <a:spLocks noGrp="1"/>
          </p:cNvSpPr>
          <p:nvPr>
            <p:ph type="body" sz="quarter" idx="20" hasCustomPrompt="1"/>
          </p:nvPr>
        </p:nvSpPr>
        <p:spPr>
          <a:xfrm>
            <a:off x="1010412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3" name="Text Placeholder 5">
            <a:extLst>
              <a:ext uri="{FF2B5EF4-FFF2-40B4-BE49-F238E27FC236}">
                <a16:creationId xmlns:a16="http://schemas.microsoft.com/office/drawing/2014/main" id="{92F736B8-F799-F047-BE4E-297E64A7549C}"/>
              </a:ext>
            </a:extLst>
          </p:cNvPr>
          <p:cNvSpPr>
            <a:spLocks noGrp="1"/>
          </p:cNvSpPr>
          <p:nvPr>
            <p:ph type="body" sz="quarter" idx="21" hasCustomPrompt="1"/>
          </p:nvPr>
        </p:nvSpPr>
        <p:spPr>
          <a:xfrm>
            <a:off x="1010412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4" name="Slide Number Placeholder 3">
            <a:extLst>
              <a:ext uri="{FF2B5EF4-FFF2-40B4-BE49-F238E27FC236}">
                <a16:creationId xmlns:a16="http://schemas.microsoft.com/office/drawing/2014/main" id="{183198DF-9C78-DD40-9CE1-2BC11B888821}"/>
              </a:ext>
            </a:extLst>
          </p:cNvPr>
          <p:cNvSpPr>
            <a:spLocks noGrp="1"/>
          </p:cNvSpPr>
          <p:nvPr>
            <p:ph type="sldNum" sz="quarter" idx="2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26" name="Title 1">
            <a:extLst>
              <a:ext uri="{FF2B5EF4-FFF2-40B4-BE49-F238E27FC236}">
                <a16:creationId xmlns:a16="http://schemas.microsoft.com/office/drawing/2014/main" id="{BE0A6ECC-C9D0-4240-B978-69D09F2C9936}"/>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
        <p:nvSpPr>
          <p:cNvPr id="30" name="Date Placeholder 1">
            <a:extLst>
              <a:ext uri="{FF2B5EF4-FFF2-40B4-BE49-F238E27FC236}">
                <a16:creationId xmlns:a16="http://schemas.microsoft.com/office/drawing/2014/main" id="{E4CF0CE7-333F-4604-B518-6F7EE2AA82D5}"/>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7/13/2026</a:t>
            </a:fld>
            <a:endParaRPr lang="en-US" dirty="0"/>
          </a:p>
        </p:txBody>
      </p:sp>
      <p:sp>
        <p:nvSpPr>
          <p:cNvPr id="31" name="Footer Placeholder 2">
            <a:extLst>
              <a:ext uri="{FF2B5EF4-FFF2-40B4-BE49-F238E27FC236}">
                <a16:creationId xmlns:a16="http://schemas.microsoft.com/office/drawing/2014/main" id="{21303C4E-FB0C-4A46-BF34-C99D885AA3B1}"/>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32" name="Content Placeholder 4">
            <a:extLst>
              <a:ext uri="{FF2B5EF4-FFF2-40B4-BE49-F238E27FC236}">
                <a16:creationId xmlns:a16="http://schemas.microsoft.com/office/drawing/2014/main" id="{C14080C3-5390-4F4E-9C88-2C080B5CE5D9}"/>
              </a:ext>
            </a:extLst>
          </p:cNvPr>
          <p:cNvSpPr>
            <a:spLocks noGrp="1"/>
          </p:cNvSpPr>
          <p:nvPr>
            <p:ph sz="quarter" idx="24"/>
          </p:nvPr>
        </p:nvSpPr>
        <p:spPr>
          <a:xfrm>
            <a:off x="1371600" y="2194560"/>
            <a:ext cx="12801600" cy="525886"/>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95008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Picture Gri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137160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1" name="Picture Placeholder 2">
            <a:extLst>
              <a:ext uri="{FF2B5EF4-FFF2-40B4-BE49-F238E27FC236}">
                <a16:creationId xmlns:a16="http://schemas.microsoft.com/office/drawing/2014/main" id="{FE341CF1-EFF3-A64D-A9D4-B96C8CD8F301}"/>
              </a:ext>
            </a:extLst>
          </p:cNvPr>
          <p:cNvSpPr>
            <a:spLocks noGrp="1"/>
          </p:cNvSpPr>
          <p:nvPr>
            <p:ph type="pic" sz="quarter" idx="11"/>
          </p:nvPr>
        </p:nvSpPr>
        <p:spPr>
          <a:xfrm>
            <a:off x="137160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D0629C78-28FC-874B-96C1-DFAAFF975DEC}"/>
              </a:ext>
            </a:extLst>
          </p:cNvPr>
          <p:cNvSpPr>
            <a:spLocks noGrp="1"/>
          </p:cNvSpPr>
          <p:nvPr>
            <p:ph type="pic" sz="quarter" idx="12"/>
          </p:nvPr>
        </p:nvSpPr>
        <p:spPr>
          <a:xfrm>
            <a:off x="573786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5089EEED-3863-BD48-BCCB-4D264015DA60}"/>
              </a:ext>
            </a:extLst>
          </p:cNvPr>
          <p:cNvSpPr>
            <a:spLocks noGrp="1"/>
          </p:cNvSpPr>
          <p:nvPr>
            <p:ph type="pic" sz="quarter" idx="13"/>
          </p:nvPr>
        </p:nvSpPr>
        <p:spPr>
          <a:xfrm>
            <a:off x="573786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EEF5B44F-191D-F44D-8AB3-0B9E4AF4B4E2}"/>
              </a:ext>
            </a:extLst>
          </p:cNvPr>
          <p:cNvSpPr>
            <a:spLocks noGrp="1"/>
          </p:cNvSpPr>
          <p:nvPr>
            <p:ph type="pic" sz="quarter" idx="14"/>
          </p:nvPr>
        </p:nvSpPr>
        <p:spPr>
          <a:xfrm>
            <a:off x="1010412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6" name="Picture Placeholder 2">
            <a:extLst>
              <a:ext uri="{FF2B5EF4-FFF2-40B4-BE49-F238E27FC236}">
                <a16:creationId xmlns:a16="http://schemas.microsoft.com/office/drawing/2014/main" id="{A26442AE-D905-374C-9CB4-1A1F44C08C61}"/>
              </a:ext>
            </a:extLst>
          </p:cNvPr>
          <p:cNvSpPr>
            <a:spLocks noGrp="1"/>
          </p:cNvSpPr>
          <p:nvPr>
            <p:ph type="pic" sz="quarter" idx="15"/>
          </p:nvPr>
        </p:nvSpPr>
        <p:spPr>
          <a:xfrm>
            <a:off x="1010412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7" name="Text Placeholder 5">
            <a:extLst>
              <a:ext uri="{FF2B5EF4-FFF2-40B4-BE49-F238E27FC236}">
                <a16:creationId xmlns:a16="http://schemas.microsoft.com/office/drawing/2014/main" id="{CEBE105C-2ECB-0B46-923F-378B0A5AEBCB}"/>
              </a:ext>
            </a:extLst>
          </p:cNvPr>
          <p:cNvSpPr>
            <a:spLocks noGrp="1"/>
          </p:cNvSpPr>
          <p:nvPr>
            <p:ph type="body" sz="quarter" idx="16" hasCustomPrompt="1"/>
          </p:nvPr>
        </p:nvSpPr>
        <p:spPr>
          <a:xfrm>
            <a:off x="137160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9" name="Text Placeholder 5">
            <a:extLst>
              <a:ext uri="{FF2B5EF4-FFF2-40B4-BE49-F238E27FC236}">
                <a16:creationId xmlns:a16="http://schemas.microsoft.com/office/drawing/2014/main" id="{8B0900D4-1543-834B-AE27-9A72FD91B398}"/>
              </a:ext>
            </a:extLst>
          </p:cNvPr>
          <p:cNvSpPr>
            <a:spLocks noGrp="1"/>
          </p:cNvSpPr>
          <p:nvPr>
            <p:ph type="body" sz="quarter" idx="17" hasCustomPrompt="1"/>
          </p:nvPr>
        </p:nvSpPr>
        <p:spPr>
          <a:xfrm>
            <a:off x="137160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0" name="Text Placeholder 5">
            <a:extLst>
              <a:ext uri="{FF2B5EF4-FFF2-40B4-BE49-F238E27FC236}">
                <a16:creationId xmlns:a16="http://schemas.microsoft.com/office/drawing/2014/main" id="{F64FB6B4-B0C6-5949-9F2B-7BCB7B207394}"/>
              </a:ext>
            </a:extLst>
          </p:cNvPr>
          <p:cNvSpPr>
            <a:spLocks noGrp="1"/>
          </p:cNvSpPr>
          <p:nvPr>
            <p:ph type="body" sz="quarter" idx="18" hasCustomPrompt="1"/>
          </p:nvPr>
        </p:nvSpPr>
        <p:spPr>
          <a:xfrm>
            <a:off x="573786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1" name="Text Placeholder 5">
            <a:extLst>
              <a:ext uri="{FF2B5EF4-FFF2-40B4-BE49-F238E27FC236}">
                <a16:creationId xmlns:a16="http://schemas.microsoft.com/office/drawing/2014/main" id="{8FDD81E0-346D-A544-A838-A6991588AE4C}"/>
              </a:ext>
            </a:extLst>
          </p:cNvPr>
          <p:cNvSpPr>
            <a:spLocks noGrp="1"/>
          </p:cNvSpPr>
          <p:nvPr>
            <p:ph type="body" sz="quarter" idx="19" hasCustomPrompt="1"/>
          </p:nvPr>
        </p:nvSpPr>
        <p:spPr>
          <a:xfrm>
            <a:off x="573786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2" name="Text Placeholder 5">
            <a:extLst>
              <a:ext uri="{FF2B5EF4-FFF2-40B4-BE49-F238E27FC236}">
                <a16:creationId xmlns:a16="http://schemas.microsoft.com/office/drawing/2014/main" id="{CDB91CB5-0E93-FA44-9508-60493542C74C}"/>
              </a:ext>
            </a:extLst>
          </p:cNvPr>
          <p:cNvSpPr>
            <a:spLocks noGrp="1"/>
          </p:cNvSpPr>
          <p:nvPr>
            <p:ph type="body" sz="quarter" idx="20" hasCustomPrompt="1"/>
          </p:nvPr>
        </p:nvSpPr>
        <p:spPr>
          <a:xfrm>
            <a:off x="1010412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3" name="Text Placeholder 5">
            <a:extLst>
              <a:ext uri="{FF2B5EF4-FFF2-40B4-BE49-F238E27FC236}">
                <a16:creationId xmlns:a16="http://schemas.microsoft.com/office/drawing/2014/main" id="{92F736B8-F799-F047-BE4E-297E64A7549C}"/>
              </a:ext>
            </a:extLst>
          </p:cNvPr>
          <p:cNvSpPr>
            <a:spLocks noGrp="1"/>
          </p:cNvSpPr>
          <p:nvPr>
            <p:ph type="body" sz="quarter" idx="21" hasCustomPrompt="1"/>
          </p:nvPr>
        </p:nvSpPr>
        <p:spPr>
          <a:xfrm>
            <a:off x="1010412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4" name="Slide Number Placeholder 3">
            <a:extLst>
              <a:ext uri="{FF2B5EF4-FFF2-40B4-BE49-F238E27FC236}">
                <a16:creationId xmlns:a16="http://schemas.microsoft.com/office/drawing/2014/main" id="{183198DF-9C78-DD40-9CE1-2BC11B888821}"/>
              </a:ext>
            </a:extLst>
          </p:cNvPr>
          <p:cNvSpPr>
            <a:spLocks noGrp="1"/>
          </p:cNvSpPr>
          <p:nvPr>
            <p:ph type="sldNum" sz="quarter" idx="2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28" name="Date Placeholder 1">
            <a:extLst>
              <a:ext uri="{FF2B5EF4-FFF2-40B4-BE49-F238E27FC236}">
                <a16:creationId xmlns:a16="http://schemas.microsoft.com/office/drawing/2014/main" id="{68F188F7-153E-49D5-8DFC-19025204703A}"/>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7/13/2026</a:t>
            </a:fld>
            <a:endParaRPr lang="en-US" dirty="0"/>
          </a:p>
        </p:txBody>
      </p:sp>
      <p:sp>
        <p:nvSpPr>
          <p:cNvPr id="29" name="Footer Placeholder 2">
            <a:extLst>
              <a:ext uri="{FF2B5EF4-FFF2-40B4-BE49-F238E27FC236}">
                <a16:creationId xmlns:a16="http://schemas.microsoft.com/office/drawing/2014/main" id="{578EF931-9BED-4D2C-8850-F588C3E36023}"/>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30" name="Title 1">
            <a:extLst>
              <a:ext uri="{FF2B5EF4-FFF2-40B4-BE49-F238E27FC236}">
                <a16:creationId xmlns:a16="http://schemas.microsoft.com/office/drawing/2014/main" id="{7B7AD090-7EA2-424E-A15B-B80A20326A1D}"/>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Tree>
    <p:extLst>
      <p:ext uri="{BB962C8B-B14F-4D97-AF65-F5344CB8AC3E}">
        <p14:creationId xmlns:p14="http://schemas.microsoft.com/office/powerpoint/2010/main" val="482923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6" name="Date Placeholder 1">
            <a:extLst>
              <a:ext uri="{FF2B5EF4-FFF2-40B4-BE49-F238E27FC236}">
                <a16:creationId xmlns:a16="http://schemas.microsoft.com/office/drawing/2014/main" id="{8F28E1ED-1888-403E-AAF0-8053EF9DF5EA}"/>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7/13/2026</a:t>
            </a:fld>
            <a:endParaRPr lang="en-US" dirty="0"/>
          </a:p>
        </p:txBody>
      </p:sp>
      <p:sp>
        <p:nvSpPr>
          <p:cNvPr id="7" name="Footer Placeholder 2">
            <a:extLst>
              <a:ext uri="{FF2B5EF4-FFF2-40B4-BE49-F238E27FC236}">
                <a16:creationId xmlns:a16="http://schemas.microsoft.com/office/drawing/2014/main" id="{227E8059-8EC0-42A2-8A9E-251427CDC055}"/>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26914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hank You / Conclusion">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chemeClr val="bg1"/>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6" name="TextBox 5">
            <a:extLst>
              <a:ext uri="{FF2B5EF4-FFF2-40B4-BE49-F238E27FC236}">
                <a16:creationId xmlns:a16="http://schemas.microsoft.com/office/drawing/2014/main" id="{D366D1A4-6DD7-B54C-AB7B-63074374BB93}"/>
              </a:ext>
            </a:extLst>
          </p:cNvPr>
          <p:cNvSpPr txBox="1"/>
          <p:nvPr userDrawn="1"/>
        </p:nvSpPr>
        <p:spPr>
          <a:xfrm>
            <a:off x="1371600" y="2057400"/>
            <a:ext cx="4572000" cy="5486400"/>
          </a:xfrm>
          <a:prstGeom prst="rect">
            <a:avLst/>
          </a:prstGeom>
          <a:noFill/>
        </p:spPr>
        <p:txBody>
          <a:bodyPr wrap="square" lIns="0" tIns="0" rIns="0" bIns="0" rtlCol="0" anchor="ctr" anchorCtr="0">
            <a:noAutofit/>
          </a:bodyPr>
          <a:lstStyle/>
          <a:p>
            <a:pPr>
              <a:lnSpc>
                <a:spcPct val="90000"/>
              </a:lnSpc>
            </a:pPr>
            <a:r>
              <a:rPr lang="en-US" sz="4800" b="1" dirty="0">
                <a:solidFill>
                  <a:schemeClr val="tx2"/>
                </a:solidFill>
                <a:latin typeface="Arial" panose="020B0604020202020204" pitchFamily="34" charset="0"/>
                <a:cs typeface="Arial" panose="020B0604020202020204" pitchFamily="34" charset="0"/>
              </a:rPr>
              <a:t>Thank you</a:t>
            </a:r>
          </a:p>
        </p:txBody>
      </p:sp>
      <p:sp>
        <p:nvSpPr>
          <p:cNvPr id="9" name="Footer Placeholder 2">
            <a:extLst>
              <a:ext uri="{FF2B5EF4-FFF2-40B4-BE49-F238E27FC236}">
                <a16:creationId xmlns:a16="http://schemas.microsoft.com/office/drawing/2014/main" id="{B62A8373-42F9-431F-865E-129CCA0046BE}"/>
              </a:ext>
            </a:extLst>
          </p:cNvPr>
          <p:cNvSpPr>
            <a:spLocks noGrp="1"/>
          </p:cNvSpPr>
          <p:nvPr>
            <p:ph type="ftr" sz="quarter" idx="3"/>
          </p:nvPr>
        </p:nvSpPr>
        <p:spPr>
          <a:xfrm>
            <a:off x="929247" y="7772400"/>
            <a:ext cx="5471554"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324176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t="-8000" b="-8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29221F-20F2-144C-A638-0A6C756C26C9}"/>
              </a:ext>
            </a:extLst>
          </p:cNvPr>
          <p:cNvSpPr/>
          <p:nvPr userDrawn="1"/>
        </p:nvSpPr>
        <p:spPr>
          <a:xfrm>
            <a:off x="914400" y="0"/>
            <a:ext cx="54864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ooter Placeholder 2">
            <a:extLst>
              <a:ext uri="{FF2B5EF4-FFF2-40B4-BE49-F238E27FC236}">
                <a16:creationId xmlns:a16="http://schemas.microsoft.com/office/drawing/2014/main" id="{5EEAA279-64AD-4C24-987C-D056E5350C46}"/>
              </a:ext>
            </a:extLst>
          </p:cNvPr>
          <p:cNvSpPr>
            <a:spLocks noGrp="1"/>
          </p:cNvSpPr>
          <p:nvPr>
            <p:ph type="ftr" sz="quarter" idx="3"/>
          </p:nvPr>
        </p:nvSpPr>
        <p:spPr>
          <a:xfrm>
            <a:off x="1189037"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64710702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9.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9.xml"/><Relationship Id="rId7" Type="http://schemas.openxmlformats.org/officeDocument/2006/relationships/diagramQuickStyle" Target="../diagrams/quickStyle1.xm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9.jp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8" Type="http://schemas.openxmlformats.org/officeDocument/2006/relationships/image" Target="../media/image25.svg"/><Relationship Id="rId13" Type="http://schemas.microsoft.com/office/2007/relationships/diagramDrawing" Target="../diagrams/drawing2.xml"/><Relationship Id="rId3" Type="http://schemas.openxmlformats.org/officeDocument/2006/relationships/notesSlide" Target="../notesSlides/notesSlide11.xml"/><Relationship Id="rId7" Type="http://schemas.openxmlformats.org/officeDocument/2006/relationships/image" Target="../media/image24.svg"/><Relationship Id="rId12" Type="http://schemas.openxmlformats.org/officeDocument/2006/relationships/diagramColors" Target="../diagrams/colors2.xml"/><Relationship Id="rId2" Type="http://schemas.openxmlformats.org/officeDocument/2006/relationships/slideLayout" Target="../slideLayouts/slideLayout4.xml"/><Relationship Id="rId1" Type="http://schemas.openxmlformats.org/officeDocument/2006/relationships/tags" Target="../tags/tag13.xml"/><Relationship Id="rId6" Type="http://schemas.openxmlformats.org/officeDocument/2006/relationships/image" Target="../media/image9.png"/><Relationship Id="rId11" Type="http://schemas.openxmlformats.org/officeDocument/2006/relationships/diagramQuickStyle" Target="../diagrams/quickStyle2.xml"/><Relationship Id="rId5" Type="http://schemas.openxmlformats.org/officeDocument/2006/relationships/image" Target="../media/image23.png"/><Relationship Id="rId10" Type="http://schemas.openxmlformats.org/officeDocument/2006/relationships/diagramLayout" Target="../diagrams/layout2.xml"/><Relationship Id="rId4" Type="http://schemas.openxmlformats.org/officeDocument/2006/relationships/image" Target="../media/image22.png"/><Relationship Id="rId9"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8" Type="http://schemas.openxmlformats.org/officeDocument/2006/relationships/hyperlink" Target="https://smarterhouse.org/water-heating/replacing-your-water-heater#:~:text=The%20minimum%20efficiency%20of%20electric,to%20the%20high%20operating%20costs." TargetMode="External"/><Relationship Id="rId3" Type="http://schemas.openxmlformats.org/officeDocument/2006/relationships/hyperlink" Target="https://www.energy.gov/cmei/buildings/consumer-water-heaters" TargetMode="External"/><Relationship Id="rId7" Type="http://schemas.openxmlformats.org/officeDocument/2006/relationships/hyperlink" Target="https://pge.docebosaas.com/learn" TargetMode="External"/><Relationship Id="rId2" Type="http://schemas.openxmlformats.org/officeDocument/2006/relationships/slideLayout" Target="../slideLayouts/slideLayout3.xml"/><Relationship Id="rId1" Type="http://schemas.openxmlformats.org/officeDocument/2006/relationships/tags" Target="../tags/tag14.xml"/><Relationship Id="rId6" Type="http://schemas.openxmlformats.org/officeDocument/2006/relationships/hyperlink" Target="https://www.energystar.gov/rebate-finder?page_number=0" TargetMode="External"/><Relationship Id="rId5" Type="http://schemas.openxmlformats.org/officeDocument/2006/relationships/hyperlink" Target="https://www.energystar.gov/products/ask-the-experts/when-should-you-replace-your-water-heater" TargetMode="External"/><Relationship Id="rId4" Type="http://schemas.openxmlformats.org/officeDocument/2006/relationships/hyperlink" Target="https://www.nccer.org/workforce-development-programs/disciplines/craft-details/hvac" TargetMode="External"/><Relationship Id="rId9" Type="http://schemas.openxmlformats.org/officeDocument/2006/relationships/hyperlink" Target="https://neea.org/resources/northwest-heat-pump-water-heater-market-progress-evaluation-report-6#:~:text=The%20Northwest%20Energy%20Efficiency%20Alliance%20%28NEEA%29%20contracted%20with,inform%20and%20refine%20program%20interventions%20in%20the%20marke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energystar.gov/productfinder/product/certified-water-heaters/results"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jp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B8696A4F-5314-46CD-B205-CC2D44570D66}"/>
              </a:ext>
            </a:extLst>
          </p:cNvPr>
          <p:cNvSpPr>
            <a:spLocks noGrp="1"/>
          </p:cNvSpPr>
          <p:nvPr>
            <p:ph type="dt" sz="half" idx="2"/>
          </p:nvPr>
        </p:nvSpPr>
        <p:spPr/>
        <p:txBody>
          <a:bodyPr/>
          <a:lstStyle/>
          <a:p>
            <a:fld id="{4E130ED9-0C27-4EF1-9F86-D29E4EA507BE}" type="datetime4">
              <a:rPr lang="en-US" smtClean="0"/>
              <a:t>July 13, 2026</a:t>
            </a:fld>
            <a:endParaRPr lang="en-US" dirty="0"/>
          </a:p>
        </p:txBody>
      </p:sp>
      <p:sp>
        <p:nvSpPr>
          <p:cNvPr id="3" name="Title 4">
            <a:extLst>
              <a:ext uri="{FF2B5EF4-FFF2-40B4-BE49-F238E27FC236}">
                <a16:creationId xmlns:a16="http://schemas.microsoft.com/office/drawing/2014/main" id="{24AB045B-A6DF-2C97-BA46-6CBE352126D0}"/>
              </a:ext>
            </a:extLst>
          </p:cNvPr>
          <p:cNvSpPr txBox="1">
            <a:spLocks/>
          </p:cNvSpPr>
          <p:nvPr/>
        </p:nvSpPr>
        <p:spPr>
          <a:xfrm>
            <a:off x="1524000" y="2895600"/>
            <a:ext cx="4572000" cy="1828800"/>
          </a:xfrm>
          <a:prstGeom prst="rect">
            <a:avLst/>
          </a:prstGeom>
        </p:spPr>
        <p:txBody>
          <a:bodyPr lIns="0" tIns="0" rIns="0" bIns="0" anchor="b">
            <a:noAutofit/>
          </a:bodyPr>
          <a:lstStyle>
            <a:lvl1pPr algn="r" defTabSz="1097280" rtl="0" eaLnBrk="1" latinLnBrk="0" hangingPunct="1">
              <a:lnSpc>
                <a:spcPct val="90000"/>
              </a:lnSpc>
              <a:spcBef>
                <a:spcPct val="0"/>
              </a:spcBef>
              <a:buNone/>
              <a:defRPr sz="4800" b="1" kern="1200">
                <a:solidFill>
                  <a:schemeClr val="tx2"/>
                </a:solidFill>
                <a:latin typeface="Arial" panose="020B0604020202020204" pitchFamily="34" charset="0"/>
                <a:ea typeface="+mj-ea"/>
                <a:cs typeface="Arial" panose="020B0604020202020204" pitchFamily="34" charset="0"/>
              </a:defRPr>
            </a:lvl1pPr>
          </a:lstStyle>
          <a:p>
            <a:r>
              <a:rPr lang="en-US"/>
              <a:t>Introduction to Heat Pump Water Heaters</a:t>
            </a:r>
            <a:endParaRPr lang="en-US" dirty="0"/>
          </a:p>
        </p:txBody>
      </p:sp>
    </p:spTree>
    <p:extLst>
      <p:ext uri="{BB962C8B-B14F-4D97-AF65-F5344CB8AC3E}">
        <p14:creationId xmlns:p14="http://schemas.microsoft.com/office/powerpoint/2010/main" val="115215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9BD9A4-6EEF-45AF-906A-DB175F6D0143}"/>
              </a:ext>
            </a:extLst>
          </p:cNvPr>
          <p:cNvSpPr>
            <a:spLocks noGrp="1"/>
          </p:cNvSpPr>
          <p:nvPr>
            <p:ph type="sldNum" sz="quarter" idx="12"/>
          </p:nvPr>
        </p:nvSpPr>
        <p:spPr/>
        <p:txBody>
          <a:bodyPr/>
          <a:lstStyle/>
          <a:p>
            <a:fld id="{FE7A4BB3-E848-5A44-82DF-322201952CD8}" type="slidenum">
              <a:rPr lang="en-US" smtClean="0"/>
              <a:pPr/>
              <a:t>10</a:t>
            </a:fld>
            <a:endParaRPr lang="en-US" dirty="0"/>
          </a:p>
        </p:txBody>
      </p:sp>
      <p:sp>
        <p:nvSpPr>
          <p:cNvPr id="3" name="Title 2">
            <a:extLst>
              <a:ext uri="{FF2B5EF4-FFF2-40B4-BE49-F238E27FC236}">
                <a16:creationId xmlns:a16="http://schemas.microsoft.com/office/drawing/2014/main" id="{4E455839-CE2F-41FB-B876-52A5D3D4E315}"/>
              </a:ext>
            </a:extLst>
          </p:cNvPr>
          <p:cNvSpPr>
            <a:spLocks noGrp="1"/>
          </p:cNvSpPr>
          <p:nvPr>
            <p:ph type="title"/>
          </p:nvPr>
        </p:nvSpPr>
        <p:spPr/>
        <p:txBody>
          <a:bodyPr/>
          <a:lstStyle/>
          <a:p>
            <a:r>
              <a:rPr lang="en-US" dirty="0"/>
              <a:t>Considerations when choosing a HPWH</a:t>
            </a:r>
          </a:p>
        </p:txBody>
      </p:sp>
      <p:sp>
        <p:nvSpPr>
          <p:cNvPr id="4" name="Content Placeholder 3">
            <a:extLst>
              <a:ext uri="{FF2B5EF4-FFF2-40B4-BE49-F238E27FC236}">
                <a16:creationId xmlns:a16="http://schemas.microsoft.com/office/drawing/2014/main" id="{1BB85EE1-EB16-457B-8C0D-1E92D4D61022}"/>
              </a:ext>
            </a:extLst>
          </p:cNvPr>
          <p:cNvSpPr>
            <a:spLocks noGrp="1"/>
          </p:cNvSpPr>
          <p:nvPr>
            <p:ph sz="quarter" idx="20"/>
          </p:nvPr>
        </p:nvSpPr>
        <p:spPr>
          <a:xfrm>
            <a:off x="1194620" y="1633530"/>
            <a:ext cx="6327058" cy="5486401"/>
          </a:xfrm>
        </p:spPr>
        <p:txBody>
          <a:bodyPr/>
          <a:lstStyle/>
          <a:p>
            <a:r>
              <a:rPr lang="en-US" sz="2400" dirty="0"/>
              <a:t>HPWH Size</a:t>
            </a:r>
          </a:p>
          <a:p>
            <a:pPr lvl="1"/>
            <a:r>
              <a:rPr lang="en-US" sz="2000" dirty="0"/>
              <a:t>What is the size requirements for the household</a:t>
            </a:r>
          </a:p>
          <a:p>
            <a:pPr marL="1554480" lvl="2" indent="-457200">
              <a:buFont typeface="+mj-lt"/>
              <a:buAutoNum type="arabicPeriod"/>
            </a:pPr>
            <a:r>
              <a:rPr lang="en-US" sz="1800" dirty="0"/>
              <a:t>Number of occupants</a:t>
            </a:r>
          </a:p>
          <a:p>
            <a:pPr marL="1554480" lvl="2" indent="-457200">
              <a:buFont typeface="+mj-lt"/>
              <a:buAutoNum type="arabicPeriod"/>
            </a:pPr>
            <a:r>
              <a:rPr lang="en-US" sz="1800" dirty="0"/>
              <a:t>Hot water usage habits</a:t>
            </a:r>
          </a:p>
          <a:p>
            <a:pPr marL="1554480" lvl="2" indent="-457200">
              <a:buFont typeface="+mj-lt"/>
              <a:buAutoNum type="arabicPeriod"/>
            </a:pPr>
            <a:r>
              <a:rPr lang="en-US" sz="1800" dirty="0"/>
              <a:t>HPWH first hour rating</a:t>
            </a:r>
          </a:p>
          <a:p>
            <a:r>
              <a:rPr lang="en-US" sz="2400" dirty="0"/>
              <a:t>Initial Cost of HPWH</a:t>
            </a:r>
          </a:p>
          <a:p>
            <a:pPr lvl="1"/>
            <a:r>
              <a:rPr lang="en-US" sz="2000" dirty="0"/>
              <a:t>The installation cost of an efficient HPWH is generally two to three times larger than that of a conventional water heater</a:t>
            </a:r>
          </a:p>
          <a:p>
            <a:pPr lvl="1"/>
            <a:r>
              <a:rPr lang="en-US" sz="2000" dirty="0"/>
              <a:t>Initial cost is offset by lower operational cost</a:t>
            </a:r>
          </a:p>
          <a:p>
            <a:r>
              <a:rPr lang="en-US" sz="2400" dirty="0"/>
              <a:t>HPWH Locations</a:t>
            </a:r>
          </a:p>
          <a:p>
            <a:pPr lvl="1"/>
            <a:r>
              <a:rPr lang="en-US" sz="2000" dirty="0"/>
              <a:t>Temperature</a:t>
            </a:r>
          </a:p>
          <a:p>
            <a:pPr lvl="1"/>
            <a:r>
              <a:rPr lang="en-US" sz="2000" dirty="0"/>
              <a:t>Air space</a:t>
            </a:r>
          </a:p>
          <a:p>
            <a:pPr lvl="1"/>
            <a:r>
              <a:rPr lang="en-US" sz="2000" dirty="0"/>
              <a:t>Nearby drain</a:t>
            </a:r>
          </a:p>
          <a:p>
            <a:pPr lvl="1"/>
            <a:endParaRPr lang="en-US" sz="2000" dirty="0"/>
          </a:p>
          <a:p>
            <a:pPr lvl="1"/>
            <a:endParaRPr lang="en-US" sz="2000" dirty="0"/>
          </a:p>
        </p:txBody>
      </p:sp>
      <p:pic>
        <p:nvPicPr>
          <p:cNvPr id="6" name="Picture 5" descr="Icon&#10;&#10;Description automatically generated">
            <a:extLst>
              <a:ext uri="{FF2B5EF4-FFF2-40B4-BE49-F238E27FC236}">
                <a16:creationId xmlns:a16="http://schemas.microsoft.com/office/drawing/2014/main" id="{C201A73D-F028-96AA-247E-C3C3293F13DC}"/>
              </a:ext>
            </a:extLst>
          </p:cNvPr>
          <p:cNvPicPr>
            <a:picLocks noChangeAspect="1"/>
          </p:cNvPicPr>
          <p:nvPr/>
        </p:nvPicPr>
        <p:blipFill>
          <a:blip r:embed="rId4"/>
          <a:stretch>
            <a:fillRect/>
          </a:stretch>
        </p:blipFill>
        <p:spPr>
          <a:xfrm>
            <a:off x="8686800" y="2057399"/>
            <a:ext cx="4877481" cy="4877481"/>
          </a:xfrm>
          <a:prstGeom prst="rect">
            <a:avLst/>
          </a:prstGeom>
        </p:spPr>
      </p:pic>
    </p:spTree>
    <p:custDataLst>
      <p:tags r:id="rId1"/>
    </p:custDataLst>
    <p:extLst>
      <p:ext uri="{BB962C8B-B14F-4D97-AF65-F5344CB8AC3E}">
        <p14:creationId xmlns:p14="http://schemas.microsoft.com/office/powerpoint/2010/main" val="410002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0640B3-2F88-43B6-9164-E84E1DF771BF}"/>
              </a:ext>
            </a:extLst>
          </p:cNvPr>
          <p:cNvSpPr>
            <a:spLocks noGrp="1"/>
          </p:cNvSpPr>
          <p:nvPr>
            <p:ph type="sldNum" sz="quarter" idx="12"/>
          </p:nvPr>
        </p:nvSpPr>
        <p:spPr/>
        <p:txBody>
          <a:bodyPr/>
          <a:lstStyle/>
          <a:p>
            <a:fld id="{FE7A4BB3-E848-5A44-82DF-322201952CD8}" type="slidenum">
              <a:rPr lang="en-US" smtClean="0"/>
              <a:pPr/>
              <a:t>11</a:t>
            </a:fld>
            <a:endParaRPr lang="en-US" dirty="0"/>
          </a:p>
        </p:txBody>
      </p:sp>
      <p:sp>
        <p:nvSpPr>
          <p:cNvPr id="3" name="Title 2">
            <a:extLst>
              <a:ext uri="{FF2B5EF4-FFF2-40B4-BE49-F238E27FC236}">
                <a16:creationId xmlns:a16="http://schemas.microsoft.com/office/drawing/2014/main" id="{6BAB0E79-A901-40CB-94FB-E86C97D129EB}"/>
              </a:ext>
            </a:extLst>
          </p:cNvPr>
          <p:cNvSpPr>
            <a:spLocks noGrp="1"/>
          </p:cNvSpPr>
          <p:nvPr>
            <p:ph type="title"/>
          </p:nvPr>
        </p:nvSpPr>
        <p:spPr/>
        <p:txBody>
          <a:bodyPr/>
          <a:lstStyle/>
          <a:p>
            <a:r>
              <a:rPr lang="en-US" dirty="0"/>
              <a:t>Understand how water heaters measure efficiency</a:t>
            </a:r>
          </a:p>
        </p:txBody>
      </p:sp>
      <p:pic>
        <p:nvPicPr>
          <p:cNvPr id="5" name="Picture 4">
            <a:extLst>
              <a:ext uri="{FF2B5EF4-FFF2-40B4-BE49-F238E27FC236}">
                <a16:creationId xmlns:a16="http://schemas.microsoft.com/office/drawing/2014/main" id="{B4766059-3702-4F78-B35A-A1B3C6395374}"/>
              </a:ext>
            </a:extLst>
          </p:cNvPr>
          <p:cNvPicPr/>
          <p:nvPr/>
        </p:nvPicPr>
        <p:blipFill>
          <a:blip r:embed="rId4">
            <a:extLst>
              <a:ext uri="{28A0092B-C50C-407E-A947-70E740481C1C}">
                <a14:useLocalDpi xmlns:a14="http://schemas.microsoft.com/office/drawing/2010/main" val="0"/>
              </a:ext>
            </a:extLst>
          </a:blip>
          <a:srcRect l="15902" t="8750" r="16442" b="19583"/>
          <a:stretch>
            <a:fillRect/>
          </a:stretch>
        </p:blipFill>
        <p:spPr>
          <a:xfrm>
            <a:off x="1418603" y="1562098"/>
            <a:ext cx="4922562" cy="6667502"/>
          </a:xfrm>
          <a:prstGeom prst="rect">
            <a:avLst/>
          </a:prstGeom>
        </p:spPr>
      </p:pic>
      <p:sp>
        <p:nvSpPr>
          <p:cNvPr id="6" name="Rectangle 5">
            <a:extLst>
              <a:ext uri="{FF2B5EF4-FFF2-40B4-BE49-F238E27FC236}">
                <a16:creationId xmlns:a16="http://schemas.microsoft.com/office/drawing/2014/main" id="{AB2A4D6E-5541-4FF1-B37C-DB43FD9D4B96}"/>
              </a:ext>
            </a:extLst>
          </p:cNvPr>
          <p:cNvSpPr/>
          <p:nvPr/>
        </p:nvSpPr>
        <p:spPr>
          <a:xfrm>
            <a:off x="1600200" y="2877377"/>
            <a:ext cx="1003852" cy="26338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0E246BD-22BB-451D-9CCD-280FBB22AB9A}"/>
              </a:ext>
            </a:extLst>
          </p:cNvPr>
          <p:cNvSpPr/>
          <p:nvPr/>
        </p:nvSpPr>
        <p:spPr>
          <a:xfrm>
            <a:off x="2254526" y="3536673"/>
            <a:ext cx="3092726" cy="44891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97273D-CD94-4C92-9709-3E26993E6558}"/>
              </a:ext>
            </a:extLst>
          </p:cNvPr>
          <p:cNvSpPr/>
          <p:nvPr/>
        </p:nvSpPr>
        <p:spPr>
          <a:xfrm>
            <a:off x="2604052" y="5774635"/>
            <a:ext cx="2445026" cy="97403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Diagram 9">
            <a:extLst>
              <a:ext uri="{FF2B5EF4-FFF2-40B4-BE49-F238E27FC236}">
                <a16:creationId xmlns:a16="http://schemas.microsoft.com/office/drawing/2014/main" id="{F96C1675-9912-48E6-B817-C2D7565ADD6F}"/>
              </a:ext>
            </a:extLst>
          </p:cNvPr>
          <p:cNvGraphicFramePr/>
          <p:nvPr>
            <p:extLst>
              <p:ext uri="{D42A27DB-BD31-4B8C-83A1-F6EECF244321}">
                <p14:modId xmlns:p14="http://schemas.microsoft.com/office/powerpoint/2010/main" val="2503657697"/>
              </p:ext>
            </p:extLst>
          </p:nvPr>
        </p:nvGraphicFramePr>
        <p:xfrm>
          <a:off x="6341165" y="2391983"/>
          <a:ext cx="8219661" cy="50077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90734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9E713F-AA2B-4A87-A510-C010C51CD5B2}"/>
              </a:ext>
            </a:extLst>
          </p:cNvPr>
          <p:cNvSpPr>
            <a:spLocks noGrp="1"/>
          </p:cNvSpPr>
          <p:nvPr>
            <p:ph type="sldNum" sz="quarter" idx="12"/>
          </p:nvPr>
        </p:nvSpPr>
        <p:spPr/>
        <p:txBody>
          <a:bodyPr/>
          <a:lstStyle/>
          <a:p>
            <a:fld id="{FE7A4BB3-E848-5A44-82DF-322201952CD8}" type="slidenum">
              <a:rPr lang="en-US" smtClean="0"/>
              <a:pPr/>
              <a:t>12</a:t>
            </a:fld>
            <a:endParaRPr lang="en-US" dirty="0"/>
          </a:p>
        </p:txBody>
      </p:sp>
      <p:sp>
        <p:nvSpPr>
          <p:cNvPr id="3" name="Title 2">
            <a:extLst>
              <a:ext uri="{FF2B5EF4-FFF2-40B4-BE49-F238E27FC236}">
                <a16:creationId xmlns:a16="http://schemas.microsoft.com/office/drawing/2014/main" id="{EABB4368-ECEE-433A-A836-50DD3C5DC117}"/>
              </a:ext>
            </a:extLst>
          </p:cNvPr>
          <p:cNvSpPr>
            <a:spLocks noGrp="1"/>
          </p:cNvSpPr>
          <p:nvPr>
            <p:ph type="title"/>
          </p:nvPr>
        </p:nvSpPr>
        <p:spPr/>
        <p:txBody>
          <a:bodyPr/>
          <a:lstStyle/>
          <a:p>
            <a:r>
              <a:rPr lang="en-US" sz="4400" dirty="0"/>
              <a:t>Fuel Sources</a:t>
            </a:r>
          </a:p>
        </p:txBody>
      </p:sp>
      <p:pic>
        <p:nvPicPr>
          <p:cNvPr id="6" name="Content Placeholder 5">
            <a:extLst>
              <a:ext uri="{FF2B5EF4-FFF2-40B4-BE49-F238E27FC236}">
                <a16:creationId xmlns:a16="http://schemas.microsoft.com/office/drawing/2014/main" id="{BE1A4523-0F78-8B03-D285-253793B999CB}"/>
              </a:ext>
            </a:extLst>
          </p:cNvPr>
          <p:cNvPicPr>
            <a:picLocks noGrp="1" noChangeAspect="1"/>
          </p:cNvPicPr>
          <p:nvPr>
            <p:ph sz="quarter" idx="20"/>
          </p:nvPr>
        </p:nvPicPr>
        <p:blipFill>
          <a:blip r:embed="rId4"/>
          <a:stretch>
            <a:fillRect/>
          </a:stretch>
        </p:blipFill>
        <p:spPr>
          <a:xfrm>
            <a:off x="7231626" y="7996"/>
            <a:ext cx="7398774" cy="8221604"/>
          </a:xfrm>
        </p:spPr>
      </p:pic>
      <p:sp>
        <p:nvSpPr>
          <p:cNvPr id="9" name="Rectangle 8">
            <a:extLst>
              <a:ext uri="{FF2B5EF4-FFF2-40B4-BE49-F238E27FC236}">
                <a16:creationId xmlns:a16="http://schemas.microsoft.com/office/drawing/2014/main" id="{E93EFCE7-5901-8662-230E-757338ED6E47}"/>
              </a:ext>
            </a:extLst>
          </p:cNvPr>
          <p:cNvSpPr/>
          <p:nvPr/>
        </p:nvSpPr>
        <p:spPr>
          <a:xfrm>
            <a:off x="10255046" y="4522839"/>
            <a:ext cx="1406012" cy="3478161"/>
          </a:xfrm>
          <a:prstGeom prst="rect">
            <a:avLst/>
          </a:prstGeom>
          <a:noFill/>
          <a:ln w="38100"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sp>
        <p:nvSpPr>
          <p:cNvPr id="10" name="TextBox 9">
            <a:extLst>
              <a:ext uri="{FF2B5EF4-FFF2-40B4-BE49-F238E27FC236}">
                <a16:creationId xmlns:a16="http://schemas.microsoft.com/office/drawing/2014/main" id="{F4D5B6ED-E23C-D541-CFF1-DDBAC3C640BA}"/>
              </a:ext>
            </a:extLst>
          </p:cNvPr>
          <p:cNvSpPr txBox="1"/>
          <p:nvPr/>
        </p:nvSpPr>
        <p:spPr>
          <a:xfrm>
            <a:off x="1563329" y="2094271"/>
            <a:ext cx="5024284" cy="2554545"/>
          </a:xfrm>
          <a:prstGeom prst="rect">
            <a:avLst/>
          </a:prstGeom>
          <a:noFill/>
        </p:spPr>
        <p:txBody>
          <a:bodyPr wrap="square" rtlCol="0">
            <a:spAutoFit/>
          </a:bodyPr>
          <a:lstStyle/>
          <a:p>
            <a:pPr marL="342900" indent="-342900">
              <a:buFont typeface="Arial" panose="020B0604020202020204" pitchFamily="34" charset="0"/>
              <a:buChar char="•"/>
            </a:pPr>
            <a:r>
              <a:rPr lang="en-US" sz="3200" dirty="0"/>
              <a:t>Electricity</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Geothermal</a:t>
            </a:r>
          </a:p>
          <a:p>
            <a:endParaRPr lang="en-US" sz="3200" dirty="0"/>
          </a:p>
          <a:p>
            <a:pPr marL="342900" indent="-342900">
              <a:buFont typeface="Arial" panose="020B0604020202020204" pitchFamily="34" charset="0"/>
              <a:buChar char="•"/>
            </a:pPr>
            <a:r>
              <a:rPr lang="en-US" sz="3200" dirty="0"/>
              <a:t>Natural Gas</a:t>
            </a:r>
          </a:p>
        </p:txBody>
      </p:sp>
    </p:spTree>
    <p:custDataLst>
      <p:tags r:id="rId1"/>
    </p:custDataLst>
    <p:extLst>
      <p:ext uri="{BB962C8B-B14F-4D97-AF65-F5344CB8AC3E}">
        <p14:creationId xmlns:p14="http://schemas.microsoft.com/office/powerpoint/2010/main" val="1531645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ven, kitchen appliance&#10;&#10;Description automatically generated">
            <a:extLst>
              <a:ext uri="{FF2B5EF4-FFF2-40B4-BE49-F238E27FC236}">
                <a16:creationId xmlns:a16="http://schemas.microsoft.com/office/drawing/2014/main" id="{A5BA2D2F-7A05-4EC9-88C5-D9F5A6590BE1}"/>
              </a:ext>
            </a:extLst>
          </p:cNvPr>
          <p:cNvPicPr>
            <a:picLocks noChangeAspect="1"/>
          </p:cNvPicPr>
          <p:nvPr/>
        </p:nvPicPr>
        <p:blipFill>
          <a:blip r:embed="rId3"/>
          <a:stretch>
            <a:fillRect/>
          </a:stretch>
        </p:blipFill>
        <p:spPr>
          <a:xfrm>
            <a:off x="7918058" y="0"/>
            <a:ext cx="5493258" cy="8229600"/>
          </a:xfrm>
          <a:prstGeom prst="rect">
            <a:avLst/>
          </a:prstGeom>
        </p:spPr>
      </p:pic>
      <p:sp>
        <p:nvSpPr>
          <p:cNvPr id="3" name="Slide Number Placeholder 2">
            <a:extLst>
              <a:ext uri="{FF2B5EF4-FFF2-40B4-BE49-F238E27FC236}">
                <a16:creationId xmlns:a16="http://schemas.microsoft.com/office/drawing/2014/main" id="{C30BD2FD-1A79-4E55-9458-9294D45BDD02}"/>
              </a:ext>
            </a:extLst>
          </p:cNvPr>
          <p:cNvSpPr>
            <a:spLocks noGrp="1"/>
          </p:cNvSpPr>
          <p:nvPr>
            <p:ph type="sldNum" sz="quarter" idx="12"/>
          </p:nvPr>
        </p:nvSpPr>
        <p:spPr/>
        <p:txBody>
          <a:bodyPr/>
          <a:lstStyle/>
          <a:p>
            <a:fld id="{FE7A4BB3-E848-5A44-82DF-322201952CD8}" type="slidenum">
              <a:rPr lang="en-US" smtClean="0"/>
              <a:pPr/>
              <a:t>13</a:t>
            </a:fld>
            <a:endParaRPr lang="en-US" dirty="0"/>
          </a:p>
        </p:txBody>
      </p:sp>
      <p:sp>
        <p:nvSpPr>
          <p:cNvPr id="5" name="Title 4">
            <a:extLst>
              <a:ext uri="{FF2B5EF4-FFF2-40B4-BE49-F238E27FC236}">
                <a16:creationId xmlns:a16="http://schemas.microsoft.com/office/drawing/2014/main" id="{125E1129-5FFA-4B82-BEB0-8A26ACAE653A}"/>
              </a:ext>
            </a:extLst>
          </p:cNvPr>
          <p:cNvSpPr>
            <a:spLocks noGrp="1"/>
          </p:cNvSpPr>
          <p:nvPr>
            <p:ph type="title"/>
          </p:nvPr>
        </p:nvSpPr>
        <p:spPr/>
        <p:txBody>
          <a:bodyPr/>
          <a:lstStyle/>
          <a:p>
            <a:r>
              <a:rPr lang="en-US" dirty="0"/>
              <a:t>Section 3 – </a:t>
            </a:r>
            <a:br>
              <a:rPr lang="en-US" dirty="0"/>
            </a:br>
            <a:r>
              <a:rPr lang="en-US" dirty="0"/>
              <a:t>Apply</a:t>
            </a:r>
          </a:p>
        </p:txBody>
      </p:sp>
      <p:sp>
        <p:nvSpPr>
          <p:cNvPr id="6" name="Content Placeholder 5">
            <a:extLst>
              <a:ext uri="{FF2B5EF4-FFF2-40B4-BE49-F238E27FC236}">
                <a16:creationId xmlns:a16="http://schemas.microsoft.com/office/drawing/2014/main" id="{776CC710-250E-4B7A-AC52-86F0566B64C1}"/>
              </a:ext>
            </a:extLst>
          </p:cNvPr>
          <p:cNvSpPr>
            <a:spLocks noGrp="1"/>
          </p:cNvSpPr>
          <p:nvPr>
            <p:ph sz="quarter" idx="21"/>
          </p:nvPr>
        </p:nvSpPr>
        <p:spPr/>
        <p:txBody>
          <a:bodyPr/>
          <a:lstStyle/>
          <a:p>
            <a:r>
              <a:rPr lang="en-US" dirty="0"/>
              <a:t>Calculate HPWH operating costs and savings</a:t>
            </a:r>
          </a:p>
        </p:txBody>
      </p:sp>
    </p:spTree>
    <p:custDataLst>
      <p:tags r:id="rId1"/>
    </p:custDataLst>
    <p:extLst>
      <p:ext uri="{BB962C8B-B14F-4D97-AF65-F5344CB8AC3E}">
        <p14:creationId xmlns:p14="http://schemas.microsoft.com/office/powerpoint/2010/main" val="387761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6880A9-171E-4E7C-90A8-C8222602C149}"/>
              </a:ext>
            </a:extLst>
          </p:cNvPr>
          <p:cNvSpPr>
            <a:spLocks noGrp="1"/>
          </p:cNvSpPr>
          <p:nvPr>
            <p:ph type="sldNum" sz="quarter" idx="12"/>
          </p:nvPr>
        </p:nvSpPr>
        <p:spPr/>
        <p:txBody>
          <a:bodyPr/>
          <a:lstStyle/>
          <a:p>
            <a:fld id="{FE7A4BB3-E848-5A44-82DF-322201952CD8}" type="slidenum">
              <a:rPr lang="en-US" smtClean="0"/>
              <a:pPr/>
              <a:t>14</a:t>
            </a:fld>
            <a:endParaRPr lang="en-US" dirty="0"/>
          </a:p>
        </p:txBody>
      </p:sp>
      <p:sp>
        <p:nvSpPr>
          <p:cNvPr id="3" name="Title 2">
            <a:extLst>
              <a:ext uri="{FF2B5EF4-FFF2-40B4-BE49-F238E27FC236}">
                <a16:creationId xmlns:a16="http://schemas.microsoft.com/office/drawing/2014/main" id="{B9B59A8F-705B-4B71-AB47-3ED496301520}"/>
              </a:ext>
            </a:extLst>
          </p:cNvPr>
          <p:cNvSpPr>
            <a:spLocks noGrp="1"/>
          </p:cNvSpPr>
          <p:nvPr>
            <p:ph type="title"/>
          </p:nvPr>
        </p:nvSpPr>
        <p:spPr/>
        <p:txBody>
          <a:bodyPr/>
          <a:lstStyle/>
          <a:p>
            <a:r>
              <a:rPr lang="en-US" dirty="0"/>
              <a:t>Calculate HPWH operating costs and savings</a:t>
            </a:r>
          </a:p>
        </p:txBody>
      </p:sp>
      <p:pic>
        <p:nvPicPr>
          <p:cNvPr id="6" name="Content Placeholder 5" descr="A picture containing text, container&#10;&#10;Description automatically generated">
            <a:extLst>
              <a:ext uri="{FF2B5EF4-FFF2-40B4-BE49-F238E27FC236}">
                <a16:creationId xmlns:a16="http://schemas.microsoft.com/office/drawing/2014/main" id="{CFFC4307-D34B-475F-A675-1AAF4C0B5928}"/>
              </a:ext>
            </a:extLst>
          </p:cNvPr>
          <p:cNvPicPr>
            <a:picLocks noGrp="1" noChangeAspect="1"/>
          </p:cNvPicPr>
          <p:nvPr>
            <p:ph sz="quarter" idx="20"/>
          </p:nvPr>
        </p:nvPicPr>
        <p:blipFill>
          <a:blip r:embed="rId4"/>
          <a:stretch>
            <a:fillRect/>
          </a:stretch>
        </p:blipFill>
        <p:spPr>
          <a:xfrm>
            <a:off x="1459096" y="1738831"/>
            <a:ext cx="3163652" cy="3163652"/>
          </a:xfrm>
        </p:spPr>
      </p:pic>
      <p:pic>
        <p:nvPicPr>
          <p:cNvPr id="8" name="Picture 7" descr="A picture containing text, sign&#10;&#10;Description automatically generated">
            <a:extLst>
              <a:ext uri="{FF2B5EF4-FFF2-40B4-BE49-F238E27FC236}">
                <a16:creationId xmlns:a16="http://schemas.microsoft.com/office/drawing/2014/main" id="{90DD9640-240A-46CC-9BC2-0E3D5F866B2D}"/>
              </a:ext>
            </a:extLst>
          </p:cNvPr>
          <p:cNvPicPr>
            <a:picLocks noChangeAspect="1"/>
          </p:cNvPicPr>
          <p:nvPr/>
        </p:nvPicPr>
        <p:blipFill>
          <a:blip r:embed="rId5"/>
          <a:stretch>
            <a:fillRect/>
          </a:stretch>
        </p:blipFill>
        <p:spPr>
          <a:xfrm>
            <a:off x="6271952" y="1738829"/>
            <a:ext cx="3163652" cy="3163652"/>
          </a:xfrm>
          <a:prstGeom prst="rect">
            <a:avLst/>
          </a:prstGeom>
        </p:spPr>
      </p:pic>
      <p:pic>
        <p:nvPicPr>
          <p:cNvPr id="9" name="Picture 8" descr="Icon&#10;&#10;Description automatically generated">
            <a:extLst>
              <a:ext uri="{FF2B5EF4-FFF2-40B4-BE49-F238E27FC236}">
                <a16:creationId xmlns:a16="http://schemas.microsoft.com/office/drawing/2014/main" id="{AB260A0F-6441-4569-AEEB-8B251187E470}"/>
              </a:ext>
            </a:extLst>
          </p:cNvPr>
          <p:cNvPicPr>
            <a:picLocks noChangeAspect="1"/>
          </p:cNvPicPr>
          <p:nvPr/>
        </p:nvPicPr>
        <p:blipFill>
          <a:blip r:embed="rId6"/>
          <a:stretch>
            <a:fillRect/>
          </a:stretch>
        </p:blipFill>
        <p:spPr>
          <a:xfrm rot="5400000">
            <a:off x="10568008" y="1863541"/>
            <a:ext cx="3163651" cy="2995717"/>
          </a:xfrm>
          <a:prstGeom prst="rect">
            <a:avLst/>
          </a:prstGeom>
        </p:spPr>
      </p:pic>
      <p:pic>
        <p:nvPicPr>
          <p:cNvPr id="11" name="Graphic 10" descr="Windy with solid fill">
            <a:extLst>
              <a:ext uri="{FF2B5EF4-FFF2-40B4-BE49-F238E27FC236}">
                <a16:creationId xmlns:a16="http://schemas.microsoft.com/office/drawing/2014/main" id="{4B7A245C-0A83-443F-9B17-E37A278A7B9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03878" y="2196863"/>
            <a:ext cx="1480930" cy="1480930"/>
          </a:xfrm>
          <a:prstGeom prst="rect">
            <a:avLst/>
          </a:prstGeom>
        </p:spPr>
      </p:pic>
      <p:pic>
        <p:nvPicPr>
          <p:cNvPr id="12" name="Graphic 11" descr="Windy with solid fill">
            <a:extLst>
              <a:ext uri="{FF2B5EF4-FFF2-40B4-BE49-F238E27FC236}">
                <a16:creationId xmlns:a16="http://schemas.microsoft.com/office/drawing/2014/main" id="{7079B340-81CF-4443-9676-2105AF00948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3149470" y="2136243"/>
            <a:ext cx="1480930" cy="1480930"/>
          </a:xfrm>
          <a:prstGeom prst="rect">
            <a:avLst/>
          </a:prstGeom>
        </p:spPr>
      </p:pic>
      <p:graphicFrame>
        <p:nvGraphicFramePr>
          <p:cNvPr id="14" name="Diagram 13">
            <a:extLst>
              <a:ext uri="{FF2B5EF4-FFF2-40B4-BE49-F238E27FC236}">
                <a16:creationId xmlns:a16="http://schemas.microsoft.com/office/drawing/2014/main" id="{144F59AA-90D8-4C50-A725-954DE46827BA}"/>
              </a:ext>
            </a:extLst>
          </p:cNvPr>
          <p:cNvGraphicFramePr/>
          <p:nvPr>
            <p:extLst>
              <p:ext uri="{D42A27DB-BD31-4B8C-83A1-F6EECF244321}">
                <p14:modId xmlns:p14="http://schemas.microsoft.com/office/powerpoint/2010/main" val="4117338507"/>
              </p:ext>
            </p:extLst>
          </p:nvPr>
        </p:nvGraphicFramePr>
        <p:xfrm>
          <a:off x="1113183" y="4902482"/>
          <a:ext cx="12771782" cy="305618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ustDataLst>
      <p:tags r:id="rId1"/>
    </p:custDataLst>
    <p:extLst>
      <p:ext uri="{BB962C8B-B14F-4D97-AF65-F5344CB8AC3E}">
        <p14:creationId xmlns:p14="http://schemas.microsoft.com/office/powerpoint/2010/main" val="676452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DBE0F3-60C4-4D75-B1FC-C0F4D46BCBD6}"/>
              </a:ext>
            </a:extLst>
          </p:cNvPr>
          <p:cNvSpPr>
            <a:spLocks noGrp="1"/>
          </p:cNvSpPr>
          <p:nvPr>
            <p:ph type="sldNum" sz="quarter" idx="12"/>
          </p:nvPr>
        </p:nvSpPr>
        <p:spPr/>
        <p:txBody>
          <a:bodyPr/>
          <a:lstStyle/>
          <a:p>
            <a:fld id="{FE7A4BB3-E848-5A44-82DF-322201952CD8}" type="slidenum">
              <a:rPr lang="en-US" smtClean="0"/>
              <a:pPr/>
              <a:t>15</a:t>
            </a:fld>
            <a:endParaRPr lang="en-US" dirty="0"/>
          </a:p>
        </p:txBody>
      </p:sp>
      <p:sp>
        <p:nvSpPr>
          <p:cNvPr id="3" name="Content Placeholder 2">
            <a:extLst>
              <a:ext uri="{FF2B5EF4-FFF2-40B4-BE49-F238E27FC236}">
                <a16:creationId xmlns:a16="http://schemas.microsoft.com/office/drawing/2014/main" id="{76C1D3E3-131C-4389-8FE3-D7ADC493B90E}"/>
              </a:ext>
            </a:extLst>
          </p:cNvPr>
          <p:cNvSpPr>
            <a:spLocks noGrp="1"/>
          </p:cNvSpPr>
          <p:nvPr>
            <p:ph sz="quarter" idx="20"/>
          </p:nvPr>
        </p:nvSpPr>
        <p:spPr>
          <a:xfrm>
            <a:off x="5534526" y="457199"/>
            <a:ext cx="8668516" cy="7315200"/>
          </a:xfrm>
        </p:spPr>
        <p:txBody>
          <a:bodyPr/>
          <a:lstStyle/>
          <a:p>
            <a:r>
              <a:rPr lang="en-US" sz="1800" u="sng" dirty="0">
                <a:solidFill>
                  <a:srgbClr val="0070C0"/>
                </a:solidFill>
                <a:effectLst/>
                <a:latin typeface="+mn-lt"/>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Heat Pump Water Heaters | Department of Energy</a:t>
            </a:r>
            <a:endParaRPr lang="en-US" sz="1800" u="sng" dirty="0">
              <a:solidFill>
                <a:srgbClr val="0070C0"/>
              </a:solidFill>
              <a:effectLst/>
              <a:latin typeface="+mn-lt"/>
              <a:ea typeface="Calibri" panose="020F0502020204030204" pitchFamily="34" charset="0"/>
              <a:cs typeface="Arial" panose="020B0604020202020204" pitchFamily="34" charset="0"/>
            </a:endParaRPr>
          </a:p>
          <a:p>
            <a:r>
              <a:rPr lang="en-US" sz="1800" u="sng" dirty="0">
                <a:solidFill>
                  <a:srgbClr val="0070C0"/>
                </a:solidFill>
                <a:latin typeface="+mn-lt"/>
                <a:ea typeface="Calibri" panose="020F0502020204030204" pitchFamily="34" charset="0"/>
              </a:rPr>
              <a:t>Estimating Costs and Efficiency of Storage, Demand, and Heat Pump Water Heaters | Department of Energy</a:t>
            </a:r>
            <a:endParaRPr lang="en-US" sz="1800" dirty="0">
              <a:solidFill>
                <a:srgbClr val="0070C0"/>
              </a:solidFill>
              <a:latin typeface="+mn-lt"/>
            </a:endParaRPr>
          </a:p>
          <a:p>
            <a:r>
              <a:rPr lang="en-US" sz="1800" u="sng" dirty="0">
                <a:solidFill>
                  <a:srgbClr val="0070C0"/>
                </a:solidFill>
                <a:latin typeface="+mn-lt"/>
                <a:ea typeface="Calibri" panose="020F0502020204030204" pitchFamily="34" charset="0"/>
                <a:cs typeface="Times New Roman" panose="02020603050405020304" pitchFamily="18" charset="0"/>
              </a:rPr>
              <a:t>New Infographic and Projects to Keep Your Energy Bills Out of Hot Water | Department of Energy</a:t>
            </a:r>
          </a:p>
          <a:p>
            <a:r>
              <a:rPr lang="en-US" sz="1800" u="sng" dirty="0">
                <a:solidFill>
                  <a:srgbClr val="0070C0"/>
                </a:solidFill>
                <a:latin typeface="+mn-lt"/>
                <a:ea typeface="Calibri" panose="020F0502020204030204" pitchFamily="34" charset="0"/>
                <a:cs typeface="Times New Roman" panose="02020603050405020304" pitchFamily="18" charset="0"/>
              </a:rPr>
              <a:t>Sizing a New Water Heater | Department of Energy</a:t>
            </a:r>
          </a:p>
          <a:p>
            <a:r>
              <a:rPr lang="en-US" sz="1800" u="sng" dirty="0">
                <a:solidFill>
                  <a:srgbClr val="0070C0"/>
                </a:solidFill>
                <a:latin typeface="+mn-lt"/>
                <a:ea typeface="Calibri" panose="020F0502020204030204" pitchFamily="34" charset="0"/>
                <a:cs typeface="Times New Roman" panose="02020603050405020304" pitchFamily="18" charset="0"/>
              </a:rPr>
              <a:t>Selecting a New Water Heater | Department of Energy</a:t>
            </a:r>
            <a:endParaRPr lang="en-US" sz="1800" u="sng" dirty="0">
              <a:solidFill>
                <a:srgbClr val="0070C0"/>
              </a:solidFill>
              <a:effectLst/>
              <a:latin typeface="+mn-lt"/>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r>
              <a:rPr lang="en-US" sz="1800" u="sng" dirty="0">
                <a:solidFill>
                  <a:srgbClr val="0070C0"/>
                </a:solidFill>
                <a:latin typeface="+mn-lt"/>
                <a:ea typeface="Calibri" panose="020F0502020204030204" pitchFamily="34" charset="0"/>
                <a:hlinkClick r:id="rId5">
                  <a:extLst>
                    <a:ext uri="{A12FA001-AC4F-418D-AE19-62706E023703}">
                      <ahyp:hlinkClr xmlns:ahyp="http://schemas.microsoft.com/office/drawing/2018/hyperlinkcolor" val="tx"/>
                    </a:ext>
                  </a:extLst>
                </a:hlinkClick>
              </a:rPr>
              <a:t>ENERGY STAR Ask the Experts | Products | ENERGY STAR</a:t>
            </a:r>
            <a:endParaRPr lang="en-US" sz="1800" u="sng" dirty="0">
              <a:solidFill>
                <a:srgbClr val="0070C0"/>
              </a:solidFill>
              <a:latin typeface="+mn-lt"/>
              <a:ea typeface="Calibri" panose="020F0502020204030204" pitchFamily="34" charset="0"/>
            </a:endParaRPr>
          </a:p>
          <a:p>
            <a:r>
              <a:rPr lang="en-US" sz="1800" u="sng" dirty="0">
                <a:solidFill>
                  <a:srgbClr val="0070C0"/>
                </a:solidFill>
                <a:latin typeface="+mn-lt"/>
                <a:ea typeface="Calibri" panose="020F0502020204030204" pitchFamily="34" charset="0"/>
                <a:hlinkClick r:id="rId6">
                  <a:extLst>
                    <a:ext uri="{A12FA001-AC4F-418D-AE19-62706E023703}">
                      <ahyp:hlinkClr xmlns:ahyp="http://schemas.microsoft.com/office/drawing/2018/hyperlinkcolor" val="tx"/>
                    </a:ext>
                  </a:extLst>
                </a:hlinkClick>
              </a:rPr>
              <a:t>Special Offers and Rebates from ENERGY STAR Partners | EPA ENERGY STAR</a:t>
            </a:r>
            <a:endParaRPr lang="en-US" sz="1800" u="sng" dirty="0">
              <a:solidFill>
                <a:srgbClr val="0070C0"/>
              </a:solidFill>
              <a:latin typeface="+mn-lt"/>
              <a:ea typeface="Calibri" panose="020F0502020204030204" pitchFamily="34" charset="0"/>
            </a:endParaRPr>
          </a:p>
          <a:p>
            <a:r>
              <a:rPr lang="en-US" sz="1800" u="sng" dirty="0">
                <a:solidFill>
                  <a:srgbClr val="0070C0"/>
                </a:solidFill>
                <a:latin typeface="+mn-lt"/>
                <a:ea typeface="Calibri" panose="020F0502020204030204" pitchFamily="34" charset="0"/>
                <a:cs typeface="Times New Roman" panose="02020603050405020304" pitchFamily="18" charset="0"/>
              </a:rPr>
              <a:t>Considerations – Heat Pump Water Heaters (HPWHs) | ENERGY STAR</a:t>
            </a:r>
            <a:endParaRPr lang="en-US" sz="1800" u="sng" dirty="0">
              <a:solidFill>
                <a:srgbClr val="0070C0"/>
              </a:solidFill>
              <a:latin typeface="+mn-lt"/>
              <a:ea typeface="Calibri" panose="020F0502020204030204" pitchFamily="34" charset="0"/>
              <a:hlinkClick r:id="rId4">
                <a:extLst>
                  <a:ext uri="{A12FA001-AC4F-418D-AE19-62706E023703}">
                    <ahyp:hlinkClr xmlns:ahyp="http://schemas.microsoft.com/office/drawing/2018/hyperlinkcolor" val="tx"/>
                  </a:ext>
                </a:extLst>
              </a:hlinkClick>
            </a:endParaRPr>
          </a:p>
          <a:p>
            <a:r>
              <a:rPr lang="en-US" sz="1800" u="sng" dirty="0">
                <a:solidFill>
                  <a:srgbClr val="0070C0"/>
                </a:solidFill>
                <a:latin typeface="+mn-lt"/>
                <a:ea typeface="Calibri" panose="020F0502020204030204" pitchFamily="34" charset="0"/>
              </a:rPr>
              <a:t>HotWaterSolutionsNW.org | Heat Pump Water Heaters Cut Electric Bills |</a:t>
            </a:r>
          </a:p>
          <a:p>
            <a:r>
              <a:rPr lang="en-US" sz="1800" u="sng" dirty="0">
                <a:solidFill>
                  <a:srgbClr val="0070C0"/>
                </a:solidFill>
                <a:latin typeface="+mn-lt"/>
                <a:ea typeface="Calibri" panose="020F0502020204030204" pitchFamily="34" charset="0"/>
                <a:hlinkClick r:id="rId7">
                  <a:extLst>
                    <a:ext uri="{A12FA001-AC4F-418D-AE19-62706E023703}">
                      <ahyp:hlinkClr xmlns:ahyp="http://schemas.microsoft.com/office/drawing/2018/hyperlinkcolor" val="tx"/>
                    </a:ext>
                  </a:extLst>
                </a:hlinkClick>
              </a:rPr>
              <a:t>PG&amp;E Energy Education Classes (docebosaas.com)</a:t>
            </a:r>
            <a:endParaRPr lang="en-US" sz="1800" u="sng" dirty="0">
              <a:solidFill>
                <a:srgbClr val="0070C0"/>
              </a:solidFill>
              <a:latin typeface="+mn-lt"/>
              <a:ea typeface="Calibri" panose="020F0502020204030204" pitchFamily="34" charset="0"/>
            </a:endParaRPr>
          </a:p>
          <a:p>
            <a:r>
              <a:rPr lang="en-US" sz="1800" u="sng" dirty="0">
                <a:solidFill>
                  <a:srgbClr val="0070C0"/>
                </a:solidFill>
                <a:latin typeface="+mn-lt"/>
                <a:ea typeface="Calibri" panose="020F0502020204030204" pitchFamily="34" charset="0"/>
                <a:hlinkClick r:id="rId4">
                  <a:extLst>
                    <a:ext uri="{A12FA001-AC4F-418D-AE19-62706E023703}">
                      <ahyp:hlinkClr xmlns:ahyp="http://schemas.microsoft.com/office/drawing/2018/hyperlinkcolor" val="tx"/>
                    </a:ext>
                  </a:extLst>
                </a:hlinkClick>
              </a:rPr>
              <a:t>Craft Details (nccer.org)</a:t>
            </a:r>
            <a:endParaRPr lang="en-US" sz="1800" u="sng" dirty="0">
              <a:solidFill>
                <a:srgbClr val="0070C0"/>
              </a:solidFill>
              <a:latin typeface="+mn-lt"/>
              <a:ea typeface="Calibri" panose="020F0502020204030204" pitchFamily="34" charset="0"/>
            </a:endParaRPr>
          </a:p>
          <a:p>
            <a:r>
              <a:rPr lang="en-US" sz="1800" u="sng" dirty="0">
                <a:solidFill>
                  <a:srgbClr val="0070C0"/>
                </a:solidFill>
                <a:latin typeface="+mn-lt"/>
                <a:ea typeface="Calibri" panose="020F0502020204030204" pitchFamily="34" charset="0"/>
                <a:hlinkClick r:id="rId8">
                  <a:extLst>
                    <a:ext uri="{A12FA001-AC4F-418D-AE19-62706E023703}">
                      <ahyp:hlinkClr xmlns:ahyp="http://schemas.microsoft.com/office/drawing/2018/hyperlinkcolor" val="tx"/>
                    </a:ext>
                  </a:extLst>
                </a:hlinkClick>
              </a:rPr>
              <a:t>Replacing your Water Heater | Smarter House</a:t>
            </a:r>
            <a:endParaRPr lang="en-US" sz="1800" u="sng" dirty="0">
              <a:solidFill>
                <a:srgbClr val="0070C0"/>
              </a:solidFill>
              <a:latin typeface="+mn-lt"/>
              <a:ea typeface="Calibri" panose="020F0502020204030204" pitchFamily="34" charset="0"/>
            </a:endParaRPr>
          </a:p>
          <a:p>
            <a:r>
              <a:rPr lang="en-US" sz="1800" u="sng" dirty="0">
                <a:solidFill>
                  <a:srgbClr val="0070C0"/>
                </a:solidFill>
                <a:latin typeface="+mn-lt"/>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Northwest Energy Efficiency Alliance (NEEA) | Northwest Heat Pump…</a:t>
            </a:r>
            <a:endParaRPr lang="en-US" sz="1800" u="sng" dirty="0">
              <a:solidFill>
                <a:srgbClr val="0070C0"/>
              </a:solidFill>
              <a:latin typeface="+mn-lt"/>
              <a:ea typeface="Calibri" panose="020F0502020204030204" pitchFamily="34" charset="0"/>
              <a:cs typeface="Times New Roman" panose="02020603050405020304" pitchFamily="18" charset="0"/>
            </a:endParaRPr>
          </a:p>
        </p:txBody>
      </p:sp>
      <p:sp>
        <p:nvSpPr>
          <p:cNvPr id="5" name="Title 4">
            <a:extLst>
              <a:ext uri="{FF2B5EF4-FFF2-40B4-BE49-F238E27FC236}">
                <a16:creationId xmlns:a16="http://schemas.microsoft.com/office/drawing/2014/main" id="{3D76ADE9-B85B-471B-9A97-17044AC9D778}"/>
              </a:ext>
            </a:extLst>
          </p:cNvPr>
          <p:cNvSpPr>
            <a:spLocks noGrp="1"/>
          </p:cNvSpPr>
          <p:nvPr>
            <p:ph type="title"/>
          </p:nvPr>
        </p:nvSpPr>
        <p:spPr/>
        <p:txBody>
          <a:bodyPr/>
          <a:lstStyle/>
          <a:p>
            <a:r>
              <a:rPr lang="en-US" dirty="0"/>
              <a:t>References</a:t>
            </a:r>
          </a:p>
        </p:txBody>
      </p:sp>
    </p:spTree>
    <p:custDataLst>
      <p:tags r:id="rId1"/>
    </p:custDataLst>
    <p:extLst>
      <p:ext uri="{BB962C8B-B14F-4D97-AF65-F5344CB8AC3E}">
        <p14:creationId xmlns:p14="http://schemas.microsoft.com/office/powerpoint/2010/main" val="245696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73211F-A8FA-C2EA-1ABA-F2EA61B85DD3}"/>
              </a:ext>
            </a:extLst>
          </p:cNvPr>
          <p:cNvSpPr>
            <a:spLocks noGrp="1"/>
          </p:cNvSpPr>
          <p:nvPr>
            <p:ph type="sldNum" sz="quarter" idx="12"/>
          </p:nvPr>
        </p:nvSpPr>
        <p:spPr/>
        <p:txBody>
          <a:bodyPr/>
          <a:lstStyle/>
          <a:p>
            <a:fld id="{FE7A4BB3-E848-5A44-82DF-322201952CD8}" type="slidenum">
              <a:rPr lang="en-US" smtClean="0"/>
              <a:pPr/>
              <a:t>16</a:t>
            </a:fld>
            <a:endParaRPr lang="en-US" dirty="0"/>
          </a:p>
        </p:txBody>
      </p:sp>
      <p:sp>
        <p:nvSpPr>
          <p:cNvPr id="3" name="TextBox 2">
            <a:extLst>
              <a:ext uri="{FF2B5EF4-FFF2-40B4-BE49-F238E27FC236}">
                <a16:creationId xmlns:a16="http://schemas.microsoft.com/office/drawing/2014/main" id="{06D7A1AC-1231-C70A-585E-EEAFD945F190}"/>
              </a:ext>
            </a:extLst>
          </p:cNvPr>
          <p:cNvSpPr txBox="1"/>
          <p:nvPr/>
        </p:nvSpPr>
        <p:spPr>
          <a:xfrm>
            <a:off x="904240" y="6386293"/>
            <a:ext cx="5374012" cy="1754326"/>
          </a:xfrm>
          <a:prstGeom prst="rect">
            <a:avLst/>
          </a:prstGeom>
          <a:noFill/>
        </p:spPr>
        <p:txBody>
          <a:bodyPr wrap="square">
            <a:spAutoFit/>
          </a:bodyPr>
          <a:lstStyle/>
          <a:p>
            <a:r>
              <a:rPr lang="en-US" dirty="0">
                <a:solidFill>
                  <a:schemeClr val="accent2"/>
                </a:solidFill>
              </a:rPr>
              <a:t>For additional information on available Heat Pump Water Heater products and brands, use the following website: </a:t>
            </a:r>
            <a:br>
              <a:rPr lang="en-US" dirty="0">
                <a:hlinkClick r:id="rId3"/>
              </a:rPr>
            </a:br>
            <a:r>
              <a:rPr lang="en-US" dirty="0">
                <a:hlinkClick r:id="rId3"/>
              </a:rPr>
              <a:t>ENERGY STAR Certified Water Heaters | EPA ENERGY STAR</a:t>
            </a:r>
            <a:endParaRPr lang="en-US" dirty="0"/>
          </a:p>
        </p:txBody>
      </p:sp>
    </p:spTree>
    <p:extLst>
      <p:ext uri="{BB962C8B-B14F-4D97-AF65-F5344CB8AC3E}">
        <p14:creationId xmlns:p14="http://schemas.microsoft.com/office/powerpoint/2010/main" val="17474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0BD2FD-1A79-4E55-9458-9294D45BDD02}"/>
              </a:ext>
            </a:extLst>
          </p:cNvPr>
          <p:cNvSpPr>
            <a:spLocks noGrp="1"/>
          </p:cNvSpPr>
          <p:nvPr>
            <p:ph type="sldNum" sz="quarter" idx="12"/>
          </p:nvPr>
        </p:nvSpPr>
        <p:spPr/>
        <p:txBody>
          <a:bodyPr/>
          <a:lstStyle/>
          <a:p>
            <a:fld id="{FE7A4BB3-E848-5A44-82DF-322201952CD8}" type="slidenum">
              <a:rPr lang="en-US" smtClean="0"/>
              <a:pPr/>
              <a:t>2</a:t>
            </a:fld>
            <a:endParaRPr lang="en-US" dirty="0"/>
          </a:p>
        </p:txBody>
      </p:sp>
      <p:sp>
        <p:nvSpPr>
          <p:cNvPr id="5" name="Title 4">
            <a:extLst>
              <a:ext uri="{FF2B5EF4-FFF2-40B4-BE49-F238E27FC236}">
                <a16:creationId xmlns:a16="http://schemas.microsoft.com/office/drawing/2014/main" id="{125E1129-5FFA-4B82-BEB0-8A26ACAE653A}"/>
              </a:ext>
            </a:extLst>
          </p:cNvPr>
          <p:cNvSpPr>
            <a:spLocks noGrp="1"/>
          </p:cNvSpPr>
          <p:nvPr>
            <p:ph type="title"/>
          </p:nvPr>
        </p:nvSpPr>
        <p:spPr/>
        <p:txBody>
          <a:bodyPr/>
          <a:lstStyle/>
          <a:p>
            <a:r>
              <a:rPr lang="en-US" dirty="0"/>
              <a:t>Section 1 - Remember</a:t>
            </a:r>
          </a:p>
        </p:txBody>
      </p:sp>
      <p:sp>
        <p:nvSpPr>
          <p:cNvPr id="6" name="Content Placeholder 5">
            <a:extLst>
              <a:ext uri="{FF2B5EF4-FFF2-40B4-BE49-F238E27FC236}">
                <a16:creationId xmlns:a16="http://schemas.microsoft.com/office/drawing/2014/main" id="{776CC710-250E-4B7A-AC52-86F0566B64C1}"/>
              </a:ext>
            </a:extLst>
          </p:cNvPr>
          <p:cNvSpPr>
            <a:spLocks noGrp="1"/>
          </p:cNvSpPr>
          <p:nvPr>
            <p:ph sz="quarter" idx="21"/>
          </p:nvPr>
        </p:nvSpPr>
        <p:spPr/>
        <p:txBody>
          <a:bodyPr/>
          <a:lstStyle/>
          <a:p>
            <a:r>
              <a:rPr lang="en-US" dirty="0"/>
              <a:t>Know what a heat pump water heater (HPWH) is</a:t>
            </a:r>
          </a:p>
          <a:p>
            <a:r>
              <a:rPr lang="en-US" dirty="0"/>
              <a:t>Know the different modes of operation for a HPWH</a:t>
            </a:r>
          </a:p>
          <a:p>
            <a:r>
              <a:rPr lang="en-US" dirty="0"/>
              <a:t>Know the consumer benefits of a HPWH</a:t>
            </a:r>
          </a:p>
          <a:p>
            <a:r>
              <a:rPr lang="en-US" dirty="0"/>
              <a:t>Know how to make an economic case for HPWH</a:t>
            </a:r>
          </a:p>
        </p:txBody>
      </p:sp>
      <p:pic>
        <p:nvPicPr>
          <p:cNvPr id="12" name="Picture 11" descr="A picture containing wall, kitchenware&#10;&#10;Description automatically generated">
            <a:extLst>
              <a:ext uri="{FF2B5EF4-FFF2-40B4-BE49-F238E27FC236}">
                <a16:creationId xmlns:a16="http://schemas.microsoft.com/office/drawing/2014/main" id="{05C990EF-202E-487A-976E-97EA8FCC6AC5}"/>
              </a:ext>
            </a:extLst>
          </p:cNvPr>
          <p:cNvPicPr>
            <a:picLocks noChangeAspect="1"/>
          </p:cNvPicPr>
          <p:nvPr/>
        </p:nvPicPr>
        <p:blipFill>
          <a:blip r:embed="rId3"/>
          <a:stretch>
            <a:fillRect/>
          </a:stretch>
        </p:blipFill>
        <p:spPr>
          <a:xfrm>
            <a:off x="7749541" y="0"/>
            <a:ext cx="5486400" cy="8229600"/>
          </a:xfrm>
          <a:prstGeom prst="rect">
            <a:avLst/>
          </a:prstGeom>
        </p:spPr>
      </p:pic>
    </p:spTree>
    <p:custDataLst>
      <p:tags r:id="rId1"/>
    </p:custDataLst>
    <p:extLst>
      <p:ext uri="{BB962C8B-B14F-4D97-AF65-F5344CB8AC3E}">
        <p14:creationId xmlns:p14="http://schemas.microsoft.com/office/powerpoint/2010/main" val="3603486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61E7DF-2D5A-4EF0-9E9E-047227DE4DB5}"/>
              </a:ext>
            </a:extLst>
          </p:cNvPr>
          <p:cNvSpPr>
            <a:spLocks noGrp="1"/>
          </p:cNvSpPr>
          <p:nvPr>
            <p:ph type="sldNum" sz="quarter" idx="12"/>
          </p:nvPr>
        </p:nvSpPr>
        <p:spPr/>
        <p:txBody>
          <a:bodyPr/>
          <a:lstStyle/>
          <a:p>
            <a:fld id="{FE7A4BB3-E848-5A44-82DF-322201952CD8}" type="slidenum">
              <a:rPr lang="en-US" smtClean="0"/>
              <a:pPr/>
              <a:t>3</a:t>
            </a:fld>
            <a:endParaRPr lang="en-US" dirty="0"/>
          </a:p>
        </p:txBody>
      </p:sp>
      <p:sp>
        <p:nvSpPr>
          <p:cNvPr id="3" name="Title 2">
            <a:extLst>
              <a:ext uri="{FF2B5EF4-FFF2-40B4-BE49-F238E27FC236}">
                <a16:creationId xmlns:a16="http://schemas.microsoft.com/office/drawing/2014/main" id="{6D50AF6E-CF6A-429E-A4B2-32D2D767B73B}"/>
              </a:ext>
            </a:extLst>
          </p:cNvPr>
          <p:cNvSpPr>
            <a:spLocks noGrp="1"/>
          </p:cNvSpPr>
          <p:nvPr>
            <p:ph type="title"/>
          </p:nvPr>
        </p:nvSpPr>
        <p:spPr/>
        <p:txBody>
          <a:bodyPr/>
          <a:lstStyle/>
          <a:p>
            <a:r>
              <a:rPr lang="en-US" dirty="0"/>
              <a:t>Know what a heat pump water heater (HPWH) is</a:t>
            </a:r>
          </a:p>
        </p:txBody>
      </p:sp>
      <p:pic>
        <p:nvPicPr>
          <p:cNvPr id="6" name="Content Placeholder 5" descr="A person and a child in a kitchen&#10;&#10;Description automatically generated with low confidence">
            <a:extLst>
              <a:ext uri="{FF2B5EF4-FFF2-40B4-BE49-F238E27FC236}">
                <a16:creationId xmlns:a16="http://schemas.microsoft.com/office/drawing/2014/main" id="{3CCD8B6B-C39D-4F55-93E9-EDAB86F4C413}"/>
              </a:ext>
            </a:extLst>
          </p:cNvPr>
          <p:cNvPicPr>
            <a:picLocks noGrp="1" noChangeAspect="1"/>
          </p:cNvPicPr>
          <p:nvPr>
            <p:ph sz="quarter" idx="20"/>
          </p:nvPr>
        </p:nvPicPr>
        <p:blipFill>
          <a:blip r:embed="rId4"/>
          <a:stretch>
            <a:fillRect/>
          </a:stretch>
        </p:blipFill>
        <p:spPr>
          <a:xfrm>
            <a:off x="6814465" y="2090464"/>
            <a:ext cx="3646469" cy="2430979"/>
          </a:xfrm>
        </p:spPr>
      </p:pic>
      <p:sp>
        <p:nvSpPr>
          <p:cNvPr id="7" name="TextBox 6">
            <a:extLst>
              <a:ext uri="{FF2B5EF4-FFF2-40B4-BE49-F238E27FC236}">
                <a16:creationId xmlns:a16="http://schemas.microsoft.com/office/drawing/2014/main" id="{90253042-898E-42ED-B700-A01B45B08CD9}"/>
              </a:ext>
            </a:extLst>
          </p:cNvPr>
          <p:cNvSpPr txBox="1"/>
          <p:nvPr/>
        </p:nvSpPr>
        <p:spPr>
          <a:xfrm>
            <a:off x="1331843" y="3021496"/>
            <a:ext cx="5327374" cy="2086725"/>
          </a:xfrm>
          <a:prstGeom prst="rect">
            <a:avLst/>
          </a:prstGeom>
          <a:noFill/>
        </p:spPr>
        <p:txBody>
          <a:bodyPr wrap="square" rtlCol="0">
            <a:spAutoFit/>
          </a:bodyPr>
          <a:lstStyle/>
          <a:p>
            <a:r>
              <a:rPr lang="en-US" dirty="0"/>
              <a:t>Water heaters are appliances that create and provide hot water for households.</a:t>
            </a:r>
          </a:p>
          <a:p>
            <a:endParaRPr lang="en-US" dirty="0"/>
          </a:p>
          <a:p>
            <a:r>
              <a:rPr lang="en-US" dirty="0"/>
              <a:t>This includes providing water to other appliances (dishwasher, clothes washer, etc.) and sinks. </a:t>
            </a:r>
          </a:p>
        </p:txBody>
      </p:sp>
      <p:pic>
        <p:nvPicPr>
          <p:cNvPr id="9" name="Picture 8" descr="A person washing her hands in the kitchen sink&#10;&#10;Description automatically generated with medium confidence">
            <a:extLst>
              <a:ext uri="{FF2B5EF4-FFF2-40B4-BE49-F238E27FC236}">
                <a16:creationId xmlns:a16="http://schemas.microsoft.com/office/drawing/2014/main" id="{D9F21912-9E2F-4680-BC62-6A5C12F15C8B}"/>
              </a:ext>
            </a:extLst>
          </p:cNvPr>
          <p:cNvPicPr>
            <a:picLocks noChangeAspect="1"/>
          </p:cNvPicPr>
          <p:nvPr/>
        </p:nvPicPr>
        <p:blipFill>
          <a:blip r:embed="rId5"/>
          <a:stretch>
            <a:fillRect/>
          </a:stretch>
        </p:blipFill>
        <p:spPr>
          <a:xfrm>
            <a:off x="10535479" y="4665560"/>
            <a:ext cx="3646469" cy="2430979"/>
          </a:xfrm>
          <a:prstGeom prst="rect">
            <a:avLst/>
          </a:prstGeom>
        </p:spPr>
      </p:pic>
      <p:pic>
        <p:nvPicPr>
          <p:cNvPr id="11" name="Picture 10" descr="A baby in a bathtub&#10;&#10;Description automatically generated">
            <a:extLst>
              <a:ext uri="{FF2B5EF4-FFF2-40B4-BE49-F238E27FC236}">
                <a16:creationId xmlns:a16="http://schemas.microsoft.com/office/drawing/2014/main" id="{AD19EE5F-B7A5-47F4-BB3D-1F1E826D6F7A}"/>
              </a:ext>
            </a:extLst>
          </p:cNvPr>
          <p:cNvPicPr>
            <a:picLocks noChangeAspect="1"/>
          </p:cNvPicPr>
          <p:nvPr/>
        </p:nvPicPr>
        <p:blipFill>
          <a:blip r:embed="rId6"/>
          <a:stretch>
            <a:fillRect/>
          </a:stretch>
        </p:blipFill>
        <p:spPr>
          <a:xfrm>
            <a:off x="6814465" y="4665560"/>
            <a:ext cx="3646469" cy="2430979"/>
          </a:xfrm>
          <a:prstGeom prst="rect">
            <a:avLst/>
          </a:prstGeom>
        </p:spPr>
      </p:pic>
      <p:pic>
        <p:nvPicPr>
          <p:cNvPr id="15" name="Picture 14" descr="A picture containing indoor, person, toilet&#10;&#10;Description automatically generated">
            <a:extLst>
              <a:ext uri="{FF2B5EF4-FFF2-40B4-BE49-F238E27FC236}">
                <a16:creationId xmlns:a16="http://schemas.microsoft.com/office/drawing/2014/main" id="{B90CD38B-41A5-4568-9359-07B521E5E9F5}"/>
              </a:ext>
            </a:extLst>
          </p:cNvPr>
          <p:cNvPicPr>
            <a:picLocks noChangeAspect="1"/>
          </p:cNvPicPr>
          <p:nvPr/>
        </p:nvPicPr>
        <p:blipFill>
          <a:blip r:embed="rId7"/>
          <a:stretch>
            <a:fillRect/>
          </a:stretch>
        </p:blipFill>
        <p:spPr>
          <a:xfrm>
            <a:off x="10535479" y="2090464"/>
            <a:ext cx="3646469" cy="2430980"/>
          </a:xfrm>
          <a:prstGeom prst="rect">
            <a:avLst/>
          </a:prstGeom>
        </p:spPr>
      </p:pic>
    </p:spTree>
    <p:custDataLst>
      <p:tags r:id="rId1"/>
    </p:custDataLst>
    <p:extLst>
      <p:ext uri="{BB962C8B-B14F-4D97-AF65-F5344CB8AC3E}">
        <p14:creationId xmlns:p14="http://schemas.microsoft.com/office/powerpoint/2010/main" val="2237148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61E7DF-2D5A-4EF0-9E9E-047227DE4DB5}"/>
              </a:ext>
            </a:extLst>
          </p:cNvPr>
          <p:cNvSpPr>
            <a:spLocks noGrp="1"/>
          </p:cNvSpPr>
          <p:nvPr>
            <p:ph type="sldNum" sz="quarter" idx="12"/>
          </p:nvPr>
        </p:nvSpPr>
        <p:spPr/>
        <p:txBody>
          <a:bodyPr/>
          <a:lstStyle/>
          <a:p>
            <a:fld id="{FE7A4BB3-E848-5A44-82DF-322201952CD8}" type="slidenum">
              <a:rPr lang="en-US" smtClean="0"/>
              <a:pPr/>
              <a:t>4</a:t>
            </a:fld>
            <a:endParaRPr lang="en-US" dirty="0"/>
          </a:p>
        </p:txBody>
      </p:sp>
      <p:sp>
        <p:nvSpPr>
          <p:cNvPr id="3" name="Title 2">
            <a:extLst>
              <a:ext uri="{FF2B5EF4-FFF2-40B4-BE49-F238E27FC236}">
                <a16:creationId xmlns:a16="http://schemas.microsoft.com/office/drawing/2014/main" id="{6D50AF6E-CF6A-429E-A4B2-32D2D767B73B}"/>
              </a:ext>
            </a:extLst>
          </p:cNvPr>
          <p:cNvSpPr>
            <a:spLocks noGrp="1"/>
          </p:cNvSpPr>
          <p:nvPr>
            <p:ph type="title"/>
          </p:nvPr>
        </p:nvSpPr>
        <p:spPr/>
        <p:txBody>
          <a:bodyPr/>
          <a:lstStyle/>
          <a:p>
            <a:r>
              <a:rPr lang="en-US" dirty="0"/>
              <a:t>Know what a heat pump water heater (HPWH) is</a:t>
            </a:r>
          </a:p>
        </p:txBody>
      </p:sp>
      <p:sp>
        <p:nvSpPr>
          <p:cNvPr id="7" name="TextBox 6">
            <a:extLst>
              <a:ext uri="{FF2B5EF4-FFF2-40B4-BE49-F238E27FC236}">
                <a16:creationId xmlns:a16="http://schemas.microsoft.com/office/drawing/2014/main" id="{90253042-898E-42ED-B700-A01B45B08CD9}"/>
              </a:ext>
            </a:extLst>
          </p:cNvPr>
          <p:cNvSpPr txBox="1"/>
          <p:nvPr/>
        </p:nvSpPr>
        <p:spPr>
          <a:xfrm>
            <a:off x="1331843" y="3021496"/>
            <a:ext cx="5327374" cy="424732"/>
          </a:xfrm>
          <a:prstGeom prst="rect">
            <a:avLst/>
          </a:prstGeom>
          <a:noFill/>
        </p:spPr>
        <p:txBody>
          <a:bodyPr wrap="square" rtlCol="0">
            <a:spAutoFit/>
          </a:bodyPr>
          <a:lstStyle/>
          <a:p>
            <a:endParaRPr lang="en-US" dirty="0"/>
          </a:p>
        </p:txBody>
      </p:sp>
      <p:pic>
        <p:nvPicPr>
          <p:cNvPr id="1026" name="Picture 2">
            <a:extLst>
              <a:ext uri="{FF2B5EF4-FFF2-40B4-BE49-F238E27FC236}">
                <a16:creationId xmlns:a16="http://schemas.microsoft.com/office/drawing/2014/main" id="{5E176757-8A1C-A1BB-5A28-2B2DF76645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5375" y="1818753"/>
            <a:ext cx="7562850" cy="55435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34102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51EA90-1635-499C-9BD5-444D213D57C3}"/>
              </a:ext>
            </a:extLst>
          </p:cNvPr>
          <p:cNvSpPr>
            <a:spLocks noGrp="1"/>
          </p:cNvSpPr>
          <p:nvPr>
            <p:ph type="sldNum" sz="quarter" idx="12"/>
          </p:nvPr>
        </p:nvSpPr>
        <p:spPr/>
        <p:txBody>
          <a:bodyPr/>
          <a:lstStyle/>
          <a:p>
            <a:fld id="{FE7A4BB3-E848-5A44-82DF-322201952CD8}" type="slidenum">
              <a:rPr lang="en-US" smtClean="0"/>
              <a:pPr/>
              <a:t>5</a:t>
            </a:fld>
            <a:endParaRPr lang="en-US" dirty="0"/>
          </a:p>
        </p:txBody>
      </p:sp>
      <p:sp>
        <p:nvSpPr>
          <p:cNvPr id="3" name="Title 2">
            <a:extLst>
              <a:ext uri="{FF2B5EF4-FFF2-40B4-BE49-F238E27FC236}">
                <a16:creationId xmlns:a16="http://schemas.microsoft.com/office/drawing/2014/main" id="{F06F9C84-D3D3-44E8-B8AA-BC4C5E8F8483}"/>
              </a:ext>
            </a:extLst>
          </p:cNvPr>
          <p:cNvSpPr>
            <a:spLocks noGrp="1"/>
          </p:cNvSpPr>
          <p:nvPr>
            <p:ph type="title"/>
          </p:nvPr>
        </p:nvSpPr>
        <p:spPr/>
        <p:txBody>
          <a:bodyPr/>
          <a:lstStyle/>
          <a:p>
            <a:r>
              <a:rPr lang="en-US" dirty="0"/>
              <a:t>Know the different modes of operation for a HPWH</a:t>
            </a:r>
          </a:p>
        </p:txBody>
      </p:sp>
      <p:pic>
        <p:nvPicPr>
          <p:cNvPr id="6" name="Picture 5" descr="Icon&#10;&#10;Description automatically generated">
            <a:extLst>
              <a:ext uri="{FF2B5EF4-FFF2-40B4-BE49-F238E27FC236}">
                <a16:creationId xmlns:a16="http://schemas.microsoft.com/office/drawing/2014/main" id="{F3473B15-0292-42FC-AB08-706F2AEA73F3}"/>
              </a:ext>
            </a:extLst>
          </p:cNvPr>
          <p:cNvPicPr>
            <a:picLocks noChangeAspect="1"/>
          </p:cNvPicPr>
          <p:nvPr/>
        </p:nvPicPr>
        <p:blipFill>
          <a:blip r:embed="rId4"/>
          <a:stretch>
            <a:fillRect/>
          </a:stretch>
        </p:blipFill>
        <p:spPr>
          <a:xfrm>
            <a:off x="1477277" y="3296138"/>
            <a:ext cx="2687218" cy="2687218"/>
          </a:xfrm>
          <a:prstGeom prst="rect">
            <a:avLst/>
          </a:prstGeom>
        </p:spPr>
      </p:pic>
      <p:pic>
        <p:nvPicPr>
          <p:cNvPr id="8" name="Picture 7" descr="Icon&#10;&#10;Description automatically generated">
            <a:extLst>
              <a:ext uri="{FF2B5EF4-FFF2-40B4-BE49-F238E27FC236}">
                <a16:creationId xmlns:a16="http://schemas.microsoft.com/office/drawing/2014/main" id="{65B9E0E5-D642-4351-B089-A7556CC786E4}"/>
              </a:ext>
            </a:extLst>
          </p:cNvPr>
          <p:cNvPicPr>
            <a:picLocks noChangeAspect="1"/>
          </p:cNvPicPr>
          <p:nvPr/>
        </p:nvPicPr>
        <p:blipFill>
          <a:blip r:embed="rId5"/>
          <a:stretch>
            <a:fillRect/>
          </a:stretch>
        </p:blipFill>
        <p:spPr>
          <a:xfrm>
            <a:off x="1957296" y="2350094"/>
            <a:ext cx="1727180" cy="1635497"/>
          </a:xfrm>
          <a:prstGeom prst="rect">
            <a:avLst/>
          </a:prstGeom>
        </p:spPr>
      </p:pic>
      <p:sp>
        <p:nvSpPr>
          <p:cNvPr id="9" name="TextBox 8">
            <a:extLst>
              <a:ext uri="{FF2B5EF4-FFF2-40B4-BE49-F238E27FC236}">
                <a16:creationId xmlns:a16="http://schemas.microsoft.com/office/drawing/2014/main" id="{11851A2B-3C16-49EC-9C3F-96915E6B119B}"/>
              </a:ext>
            </a:extLst>
          </p:cNvPr>
          <p:cNvSpPr txBox="1"/>
          <p:nvPr/>
        </p:nvSpPr>
        <p:spPr>
          <a:xfrm>
            <a:off x="1477277" y="6321287"/>
            <a:ext cx="2796549" cy="424732"/>
          </a:xfrm>
          <a:prstGeom prst="rect">
            <a:avLst/>
          </a:prstGeom>
          <a:noFill/>
        </p:spPr>
        <p:txBody>
          <a:bodyPr wrap="square" rtlCol="0">
            <a:spAutoFit/>
          </a:bodyPr>
          <a:lstStyle/>
          <a:p>
            <a:pPr algn="ctr"/>
            <a:r>
              <a:rPr lang="en-US" dirty="0"/>
              <a:t>Heat Pump Mode</a:t>
            </a:r>
          </a:p>
        </p:txBody>
      </p:sp>
      <p:pic>
        <p:nvPicPr>
          <p:cNvPr id="11" name="Picture 10" descr="Icon&#10;&#10;Description automatically generated">
            <a:extLst>
              <a:ext uri="{FF2B5EF4-FFF2-40B4-BE49-F238E27FC236}">
                <a16:creationId xmlns:a16="http://schemas.microsoft.com/office/drawing/2014/main" id="{BD23223C-69AF-4551-9FD8-369A873EFB46}"/>
              </a:ext>
            </a:extLst>
          </p:cNvPr>
          <p:cNvPicPr>
            <a:picLocks noChangeAspect="1"/>
          </p:cNvPicPr>
          <p:nvPr/>
        </p:nvPicPr>
        <p:blipFill>
          <a:blip r:embed="rId6"/>
          <a:stretch>
            <a:fillRect/>
          </a:stretch>
        </p:blipFill>
        <p:spPr>
          <a:xfrm>
            <a:off x="4395710" y="2567761"/>
            <a:ext cx="3094078" cy="3094078"/>
          </a:xfrm>
          <a:prstGeom prst="rect">
            <a:avLst/>
          </a:prstGeom>
        </p:spPr>
      </p:pic>
      <p:sp>
        <p:nvSpPr>
          <p:cNvPr id="12" name="TextBox 11">
            <a:extLst>
              <a:ext uri="{FF2B5EF4-FFF2-40B4-BE49-F238E27FC236}">
                <a16:creationId xmlns:a16="http://schemas.microsoft.com/office/drawing/2014/main" id="{6569FB4C-7B55-4682-9CB5-3AD51174C8AD}"/>
              </a:ext>
            </a:extLst>
          </p:cNvPr>
          <p:cNvSpPr txBox="1"/>
          <p:nvPr/>
        </p:nvSpPr>
        <p:spPr>
          <a:xfrm>
            <a:off x="4518651" y="6304384"/>
            <a:ext cx="2796549" cy="424732"/>
          </a:xfrm>
          <a:prstGeom prst="rect">
            <a:avLst/>
          </a:prstGeom>
          <a:noFill/>
        </p:spPr>
        <p:txBody>
          <a:bodyPr wrap="square" rtlCol="0">
            <a:spAutoFit/>
          </a:bodyPr>
          <a:lstStyle/>
          <a:p>
            <a:pPr algn="ctr"/>
            <a:r>
              <a:rPr lang="en-US" dirty="0"/>
              <a:t>Electric Mode</a:t>
            </a:r>
          </a:p>
        </p:txBody>
      </p:sp>
      <p:pic>
        <p:nvPicPr>
          <p:cNvPr id="17" name="Picture 16" descr="Icon&#10;&#10;Description automatically generated">
            <a:extLst>
              <a:ext uri="{FF2B5EF4-FFF2-40B4-BE49-F238E27FC236}">
                <a16:creationId xmlns:a16="http://schemas.microsoft.com/office/drawing/2014/main" id="{2B807169-0953-490E-B902-06F70D07CE29}"/>
              </a:ext>
            </a:extLst>
          </p:cNvPr>
          <p:cNvPicPr>
            <a:picLocks noChangeAspect="1"/>
          </p:cNvPicPr>
          <p:nvPr/>
        </p:nvPicPr>
        <p:blipFill>
          <a:blip r:embed="rId7"/>
          <a:stretch>
            <a:fillRect/>
          </a:stretch>
        </p:blipFill>
        <p:spPr>
          <a:xfrm>
            <a:off x="10843538" y="2746666"/>
            <a:ext cx="3094078" cy="3094078"/>
          </a:xfrm>
          <a:prstGeom prst="rect">
            <a:avLst/>
          </a:prstGeom>
        </p:spPr>
      </p:pic>
      <p:sp>
        <p:nvSpPr>
          <p:cNvPr id="18" name="TextBox 17">
            <a:extLst>
              <a:ext uri="{FF2B5EF4-FFF2-40B4-BE49-F238E27FC236}">
                <a16:creationId xmlns:a16="http://schemas.microsoft.com/office/drawing/2014/main" id="{F97EB3FD-6CD6-4923-A397-EA8365A5F8EE}"/>
              </a:ext>
            </a:extLst>
          </p:cNvPr>
          <p:cNvSpPr txBox="1"/>
          <p:nvPr/>
        </p:nvSpPr>
        <p:spPr>
          <a:xfrm>
            <a:off x="10843538" y="6321949"/>
            <a:ext cx="2796549" cy="424732"/>
          </a:xfrm>
          <a:prstGeom prst="rect">
            <a:avLst/>
          </a:prstGeom>
          <a:noFill/>
        </p:spPr>
        <p:txBody>
          <a:bodyPr wrap="square" rtlCol="0">
            <a:spAutoFit/>
          </a:bodyPr>
          <a:lstStyle/>
          <a:p>
            <a:pPr algn="ctr"/>
            <a:r>
              <a:rPr lang="en-US" dirty="0"/>
              <a:t>Vacation Mode</a:t>
            </a:r>
          </a:p>
        </p:txBody>
      </p:sp>
      <p:sp>
        <p:nvSpPr>
          <p:cNvPr id="22" name="TextBox 21">
            <a:extLst>
              <a:ext uri="{FF2B5EF4-FFF2-40B4-BE49-F238E27FC236}">
                <a16:creationId xmlns:a16="http://schemas.microsoft.com/office/drawing/2014/main" id="{A5ACD63D-CA44-46C1-8DCD-3FD2090047EF}"/>
              </a:ext>
            </a:extLst>
          </p:cNvPr>
          <p:cNvSpPr txBox="1"/>
          <p:nvPr/>
        </p:nvSpPr>
        <p:spPr>
          <a:xfrm>
            <a:off x="7419665" y="6271990"/>
            <a:ext cx="2796549" cy="424732"/>
          </a:xfrm>
          <a:prstGeom prst="rect">
            <a:avLst/>
          </a:prstGeom>
          <a:noFill/>
        </p:spPr>
        <p:txBody>
          <a:bodyPr wrap="square" rtlCol="0">
            <a:spAutoFit/>
          </a:bodyPr>
          <a:lstStyle/>
          <a:p>
            <a:pPr algn="ctr"/>
            <a:r>
              <a:rPr lang="en-US" dirty="0"/>
              <a:t>Hybrid Mode</a:t>
            </a:r>
          </a:p>
        </p:txBody>
      </p:sp>
      <p:sp>
        <p:nvSpPr>
          <p:cNvPr id="23" name="&quot;Not Allowed&quot; Symbol 22">
            <a:extLst>
              <a:ext uri="{FF2B5EF4-FFF2-40B4-BE49-F238E27FC236}">
                <a16:creationId xmlns:a16="http://schemas.microsoft.com/office/drawing/2014/main" id="{1CDFFCF9-6E72-4BA9-8254-0BC15D3439FB}"/>
              </a:ext>
            </a:extLst>
          </p:cNvPr>
          <p:cNvSpPr/>
          <p:nvPr/>
        </p:nvSpPr>
        <p:spPr>
          <a:xfrm rot="2655719">
            <a:off x="7288126" y="2328841"/>
            <a:ext cx="3272029" cy="3412044"/>
          </a:xfrm>
          <a:prstGeom prst="noSmoking">
            <a:avLst>
              <a:gd name="adj" fmla="val 3445"/>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pic>
        <p:nvPicPr>
          <p:cNvPr id="24" name="Picture 23" descr="Icon&#10;&#10;Description automatically generated">
            <a:extLst>
              <a:ext uri="{FF2B5EF4-FFF2-40B4-BE49-F238E27FC236}">
                <a16:creationId xmlns:a16="http://schemas.microsoft.com/office/drawing/2014/main" id="{85E8589E-0A6C-4EA5-9511-5617942C2E00}"/>
              </a:ext>
            </a:extLst>
          </p:cNvPr>
          <p:cNvPicPr>
            <a:picLocks noChangeAspect="1"/>
          </p:cNvPicPr>
          <p:nvPr/>
        </p:nvPicPr>
        <p:blipFill>
          <a:blip r:embed="rId6"/>
          <a:stretch>
            <a:fillRect/>
          </a:stretch>
        </p:blipFill>
        <p:spPr>
          <a:xfrm>
            <a:off x="8854280" y="3179816"/>
            <a:ext cx="1603189" cy="1603189"/>
          </a:xfrm>
          <a:prstGeom prst="rect">
            <a:avLst/>
          </a:prstGeom>
        </p:spPr>
      </p:pic>
      <p:pic>
        <p:nvPicPr>
          <p:cNvPr id="25" name="Picture 24" descr="Icon&#10;&#10;Description automatically generated">
            <a:extLst>
              <a:ext uri="{FF2B5EF4-FFF2-40B4-BE49-F238E27FC236}">
                <a16:creationId xmlns:a16="http://schemas.microsoft.com/office/drawing/2014/main" id="{5626EB98-E740-49D1-84E3-167D8C8497DD}"/>
              </a:ext>
            </a:extLst>
          </p:cNvPr>
          <p:cNvPicPr>
            <a:picLocks noChangeAspect="1"/>
          </p:cNvPicPr>
          <p:nvPr/>
        </p:nvPicPr>
        <p:blipFill>
          <a:blip r:embed="rId5"/>
          <a:stretch>
            <a:fillRect/>
          </a:stretch>
        </p:blipFill>
        <p:spPr>
          <a:xfrm rot="5400000">
            <a:off x="7409130" y="3336668"/>
            <a:ext cx="1526959" cy="1445904"/>
          </a:xfrm>
          <a:prstGeom prst="rect">
            <a:avLst/>
          </a:prstGeom>
        </p:spPr>
      </p:pic>
    </p:spTree>
    <p:custDataLst>
      <p:tags r:id="rId1"/>
    </p:custDataLst>
    <p:extLst>
      <p:ext uri="{BB962C8B-B14F-4D97-AF65-F5344CB8AC3E}">
        <p14:creationId xmlns:p14="http://schemas.microsoft.com/office/powerpoint/2010/main" val="45526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A9ADE2-0DA0-4010-90BF-C296B1A16CAD}"/>
              </a:ext>
            </a:extLst>
          </p:cNvPr>
          <p:cNvSpPr>
            <a:spLocks noGrp="1"/>
          </p:cNvSpPr>
          <p:nvPr>
            <p:ph type="sldNum" sz="quarter" idx="12"/>
          </p:nvPr>
        </p:nvSpPr>
        <p:spPr/>
        <p:txBody>
          <a:bodyPr/>
          <a:lstStyle/>
          <a:p>
            <a:fld id="{FE7A4BB3-E848-5A44-82DF-322201952CD8}" type="slidenum">
              <a:rPr lang="en-US" smtClean="0"/>
              <a:pPr/>
              <a:t>6</a:t>
            </a:fld>
            <a:endParaRPr lang="en-US" dirty="0"/>
          </a:p>
        </p:txBody>
      </p:sp>
      <p:sp>
        <p:nvSpPr>
          <p:cNvPr id="3" name="Title 2">
            <a:extLst>
              <a:ext uri="{FF2B5EF4-FFF2-40B4-BE49-F238E27FC236}">
                <a16:creationId xmlns:a16="http://schemas.microsoft.com/office/drawing/2014/main" id="{9CA47E8B-A536-4F3D-A529-DCCDE7D8D7B3}"/>
              </a:ext>
            </a:extLst>
          </p:cNvPr>
          <p:cNvSpPr>
            <a:spLocks noGrp="1"/>
          </p:cNvSpPr>
          <p:nvPr>
            <p:ph type="title"/>
          </p:nvPr>
        </p:nvSpPr>
        <p:spPr/>
        <p:txBody>
          <a:bodyPr/>
          <a:lstStyle/>
          <a:p>
            <a:r>
              <a:rPr lang="en-US" dirty="0"/>
              <a:t>Know the consumer benefits of a HPWH</a:t>
            </a:r>
          </a:p>
        </p:txBody>
      </p:sp>
      <p:sp>
        <p:nvSpPr>
          <p:cNvPr id="4" name="Content Placeholder 3">
            <a:extLst>
              <a:ext uri="{FF2B5EF4-FFF2-40B4-BE49-F238E27FC236}">
                <a16:creationId xmlns:a16="http://schemas.microsoft.com/office/drawing/2014/main" id="{7EE66E69-177D-4D80-AC40-C55E5D3B73BA}"/>
              </a:ext>
            </a:extLst>
          </p:cNvPr>
          <p:cNvSpPr>
            <a:spLocks noGrp="1"/>
          </p:cNvSpPr>
          <p:nvPr>
            <p:ph sz="quarter" idx="20"/>
          </p:nvPr>
        </p:nvSpPr>
        <p:spPr/>
        <p:txBody>
          <a:bodyPr/>
          <a:lstStyle/>
          <a:p>
            <a:r>
              <a:rPr lang="en-US" dirty="0"/>
              <a:t>Consumer Benefits</a:t>
            </a:r>
          </a:p>
          <a:p>
            <a:pPr lvl="1"/>
            <a:endParaRPr lang="en-US" dirty="0"/>
          </a:p>
          <a:p>
            <a:pPr lvl="1"/>
            <a:r>
              <a:rPr lang="en-US" b="1" dirty="0"/>
              <a:t>Lower operating cost</a:t>
            </a:r>
          </a:p>
          <a:p>
            <a:pPr lvl="1"/>
            <a:r>
              <a:rPr lang="en-US" b="1" dirty="0"/>
              <a:t>Available rebates and incentives</a:t>
            </a:r>
          </a:p>
          <a:p>
            <a:pPr lvl="1"/>
            <a:r>
              <a:rPr lang="en-US" b="1" dirty="0"/>
              <a:t>Safer operating mechanism</a:t>
            </a:r>
          </a:p>
          <a:p>
            <a:pPr lvl="1"/>
            <a:r>
              <a:rPr lang="en-US" dirty="0"/>
              <a:t>Lower greenhouse gas emissions</a:t>
            </a:r>
          </a:p>
          <a:p>
            <a:pPr lvl="1"/>
            <a:r>
              <a:rPr lang="en-US" dirty="0"/>
              <a:t>Longer lifetime of the unit</a:t>
            </a:r>
          </a:p>
          <a:p>
            <a:pPr lvl="1"/>
            <a:r>
              <a:rPr lang="en-US" dirty="0"/>
              <a:t>Easier maintenance </a:t>
            </a:r>
          </a:p>
          <a:p>
            <a:pPr lvl="1"/>
            <a:r>
              <a:rPr lang="en-US" dirty="0"/>
              <a:t>Demand response / grid interactive</a:t>
            </a:r>
          </a:p>
          <a:p>
            <a:pPr lvl="1"/>
            <a:endParaRPr lang="en-US" dirty="0"/>
          </a:p>
        </p:txBody>
      </p:sp>
      <p:pic>
        <p:nvPicPr>
          <p:cNvPr id="6" name="Picture 5" descr="Icon&#10;&#10;Description automatically generated">
            <a:extLst>
              <a:ext uri="{FF2B5EF4-FFF2-40B4-BE49-F238E27FC236}">
                <a16:creationId xmlns:a16="http://schemas.microsoft.com/office/drawing/2014/main" id="{D6FD4B04-D398-79AB-85A5-CCBC65BCF4B3}"/>
              </a:ext>
            </a:extLst>
          </p:cNvPr>
          <p:cNvPicPr>
            <a:picLocks noChangeAspect="1"/>
          </p:cNvPicPr>
          <p:nvPr/>
        </p:nvPicPr>
        <p:blipFill>
          <a:blip r:embed="rId4"/>
          <a:stretch>
            <a:fillRect/>
          </a:stretch>
        </p:blipFill>
        <p:spPr>
          <a:xfrm>
            <a:off x="9143932" y="2057399"/>
            <a:ext cx="2057402" cy="2057402"/>
          </a:xfrm>
          <a:prstGeom prst="rect">
            <a:avLst/>
          </a:prstGeom>
        </p:spPr>
      </p:pic>
      <p:pic>
        <p:nvPicPr>
          <p:cNvPr id="8" name="Picture 7" descr="Logo, icon&#10;&#10;Description automatically generated with medium confidence">
            <a:extLst>
              <a:ext uri="{FF2B5EF4-FFF2-40B4-BE49-F238E27FC236}">
                <a16:creationId xmlns:a16="http://schemas.microsoft.com/office/drawing/2014/main" id="{5C92EAE2-00B7-AB79-6A19-C757F9D7351A}"/>
              </a:ext>
            </a:extLst>
          </p:cNvPr>
          <p:cNvPicPr>
            <a:picLocks noChangeAspect="1"/>
          </p:cNvPicPr>
          <p:nvPr/>
        </p:nvPicPr>
        <p:blipFill>
          <a:blip r:embed="rId5"/>
          <a:stretch>
            <a:fillRect/>
          </a:stretch>
        </p:blipFill>
        <p:spPr>
          <a:xfrm>
            <a:off x="9654449" y="4459396"/>
            <a:ext cx="2739807" cy="2739807"/>
          </a:xfrm>
          <a:prstGeom prst="rect">
            <a:avLst/>
          </a:prstGeom>
        </p:spPr>
      </p:pic>
      <p:pic>
        <p:nvPicPr>
          <p:cNvPr id="10" name="Picture 9" descr="Icon&#10;&#10;Description automatically generated">
            <a:extLst>
              <a:ext uri="{FF2B5EF4-FFF2-40B4-BE49-F238E27FC236}">
                <a16:creationId xmlns:a16="http://schemas.microsoft.com/office/drawing/2014/main" id="{FD73AD91-5F62-8EB1-A701-AFD042691B1A}"/>
              </a:ext>
            </a:extLst>
          </p:cNvPr>
          <p:cNvPicPr>
            <a:picLocks noChangeAspect="1"/>
          </p:cNvPicPr>
          <p:nvPr/>
        </p:nvPicPr>
        <p:blipFill>
          <a:blip r:embed="rId6"/>
          <a:stretch>
            <a:fillRect/>
          </a:stretch>
        </p:blipFill>
        <p:spPr>
          <a:xfrm>
            <a:off x="10541374" y="2042651"/>
            <a:ext cx="2057402" cy="2057402"/>
          </a:xfrm>
          <a:prstGeom prst="rect">
            <a:avLst/>
          </a:prstGeom>
        </p:spPr>
      </p:pic>
    </p:spTree>
    <p:custDataLst>
      <p:tags r:id="rId1"/>
    </p:custDataLst>
    <p:extLst>
      <p:ext uri="{BB962C8B-B14F-4D97-AF65-F5344CB8AC3E}">
        <p14:creationId xmlns:p14="http://schemas.microsoft.com/office/powerpoint/2010/main" val="393726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A9ADE2-0DA0-4010-90BF-C296B1A16CAD}"/>
              </a:ext>
            </a:extLst>
          </p:cNvPr>
          <p:cNvSpPr>
            <a:spLocks noGrp="1"/>
          </p:cNvSpPr>
          <p:nvPr>
            <p:ph type="sldNum" sz="quarter" idx="12"/>
          </p:nvPr>
        </p:nvSpPr>
        <p:spPr/>
        <p:txBody>
          <a:bodyPr/>
          <a:lstStyle/>
          <a:p>
            <a:fld id="{FE7A4BB3-E848-5A44-82DF-322201952CD8}" type="slidenum">
              <a:rPr lang="en-US" smtClean="0"/>
              <a:pPr/>
              <a:t>7</a:t>
            </a:fld>
            <a:endParaRPr lang="en-US" dirty="0"/>
          </a:p>
        </p:txBody>
      </p:sp>
      <p:sp>
        <p:nvSpPr>
          <p:cNvPr id="3" name="Title 2">
            <a:extLst>
              <a:ext uri="{FF2B5EF4-FFF2-40B4-BE49-F238E27FC236}">
                <a16:creationId xmlns:a16="http://schemas.microsoft.com/office/drawing/2014/main" id="{9CA47E8B-A536-4F3D-A529-DCCDE7D8D7B3}"/>
              </a:ext>
            </a:extLst>
          </p:cNvPr>
          <p:cNvSpPr>
            <a:spLocks noGrp="1"/>
          </p:cNvSpPr>
          <p:nvPr>
            <p:ph type="title"/>
          </p:nvPr>
        </p:nvSpPr>
        <p:spPr/>
        <p:txBody>
          <a:bodyPr/>
          <a:lstStyle/>
          <a:p>
            <a:r>
              <a:rPr lang="en-US" dirty="0"/>
              <a:t>Know the consumer benefits of a HPWH</a:t>
            </a:r>
          </a:p>
        </p:txBody>
      </p:sp>
      <p:sp>
        <p:nvSpPr>
          <p:cNvPr id="4" name="Content Placeholder 3">
            <a:extLst>
              <a:ext uri="{FF2B5EF4-FFF2-40B4-BE49-F238E27FC236}">
                <a16:creationId xmlns:a16="http://schemas.microsoft.com/office/drawing/2014/main" id="{7EE66E69-177D-4D80-AC40-C55E5D3B73BA}"/>
              </a:ext>
            </a:extLst>
          </p:cNvPr>
          <p:cNvSpPr>
            <a:spLocks noGrp="1"/>
          </p:cNvSpPr>
          <p:nvPr>
            <p:ph sz="quarter" idx="20"/>
          </p:nvPr>
        </p:nvSpPr>
        <p:spPr/>
        <p:txBody>
          <a:bodyPr/>
          <a:lstStyle/>
          <a:p>
            <a:r>
              <a:rPr lang="en-US" dirty="0"/>
              <a:t>Consumer Benefits</a:t>
            </a:r>
          </a:p>
          <a:p>
            <a:pPr lvl="1"/>
            <a:endParaRPr lang="en-US" dirty="0"/>
          </a:p>
          <a:p>
            <a:pPr lvl="1"/>
            <a:r>
              <a:rPr lang="en-US" b="1" dirty="0"/>
              <a:t>Lower Operating Cost</a:t>
            </a:r>
          </a:p>
          <a:p>
            <a:pPr lvl="1"/>
            <a:r>
              <a:rPr lang="en-US" b="1" dirty="0"/>
              <a:t>Available rebates and incentives</a:t>
            </a:r>
          </a:p>
          <a:p>
            <a:pPr lvl="1"/>
            <a:r>
              <a:rPr lang="en-US" b="1" dirty="0"/>
              <a:t>Safer operating mechanism</a:t>
            </a:r>
          </a:p>
          <a:p>
            <a:pPr lvl="1"/>
            <a:r>
              <a:rPr lang="en-US" dirty="0"/>
              <a:t>Lower greenhouse gas emissions</a:t>
            </a:r>
          </a:p>
          <a:p>
            <a:pPr lvl="1"/>
            <a:r>
              <a:rPr lang="en-US" dirty="0"/>
              <a:t>Longer lifetime of the unit</a:t>
            </a:r>
          </a:p>
          <a:p>
            <a:pPr lvl="1"/>
            <a:r>
              <a:rPr lang="en-US" dirty="0"/>
              <a:t>Easier Maintenance </a:t>
            </a:r>
          </a:p>
          <a:p>
            <a:pPr lvl="1"/>
            <a:r>
              <a:rPr lang="en-US" dirty="0"/>
              <a:t>Demand response / grid interactive</a:t>
            </a:r>
          </a:p>
          <a:p>
            <a:pPr lvl="1"/>
            <a:endParaRPr lang="en-US" dirty="0"/>
          </a:p>
        </p:txBody>
      </p:sp>
      <p:pic>
        <p:nvPicPr>
          <p:cNvPr id="9" name="Picture 8" descr="Graphical user interface, application&#10;&#10;Description automatically generated">
            <a:extLst>
              <a:ext uri="{FF2B5EF4-FFF2-40B4-BE49-F238E27FC236}">
                <a16:creationId xmlns:a16="http://schemas.microsoft.com/office/drawing/2014/main" id="{C1BDF2F5-BE37-43B6-DD14-C3F6527A7FA0}"/>
              </a:ext>
            </a:extLst>
          </p:cNvPr>
          <p:cNvPicPr>
            <a:picLocks noChangeAspect="1"/>
          </p:cNvPicPr>
          <p:nvPr/>
        </p:nvPicPr>
        <p:blipFill>
          <a:blip r:embed="rId4"/>
          <a:stretch>
            <a:fillRect/>
          </a:stretch>
        </p:blipFill>
        <p:spPr>
          <a:xfrm>
            <a:off x="7315200" y="2057399"/>
            <a:ext cx="5861409" cy="4837476"/>
          </a:xfrm>
          <a:prstGeom prst="rect">
            <a:avLst/>
          </a:prstGeom>
        </p:spPr>
      </p:pic>
      <p:sp>
        <p:nvSpPr>
          <p:cNvPr id="12" name="TextBox 11">
            <a:extLst>
              <a:ext uri="{FF2B5EF4-FFF2-40B4-BE49-F238E27FC236}">
                <a16:creationId xmlns:a16="http://schemas.microsoft.com/office/drawing/2014/main" id="{8D32418C-23CE-866C-547E-E5BFF4AAEA93}"/>
              </a:ext>
            </a:extLst>
          </p:cNvPr>
          <p:cNvSpPr txBox="1"/>
          <p:nvPr/>
        </p:nvSpPr>
        <p:spPr>
          <a:xfrm>
            <a:off x="7236542" y="6911109"/>
            <a:ext cx="7315200" cy="424732"/>
          </a:xfrm>
          <a:prstGeom prst="rect">
            <a:avLst/>
          </a:prstGeom>
          <a:noFill/>
        </p:spPr>
        <p:txBody>
          <a:bodyPr wrap="square">
            <a:spAutoFit/>
          </a:bodyPr>
          <a:lstStyle/>
          <a:p>
            <a:r>
              <a:rPr lang="en-US" b="0" i="0" dirty="0">
                <a:effectLst/>
                <a:latin typeface="Karla" pitchFamily="2" charset="0"/>
              </a:rPr>
              <a:t>Statistics are from </a:t>
            </a:r>
            <a:r>
              <a:rPr lang="en-US" b="0" i="0" u="none" strike="noStrike" dirty="0">
                <a:effectLst/>
                <a:latin typeface="Karla" pitchFamily="2" charset="0"/>
              </a:rPr>
              <a:t>Butzbaugh, 2017</a:t>
            </a:r>
            <a:r>
              <a:rPr lang="en-US" b="0" i="0" dirty="0">
                <a:effectLst/>
                <a:latin typeface="Karla" pitchFamily="2" charset="0"/>
              </a:rPr>
              <a:t>.</a:t>
            </a:r>
            <a:endParaRPr lang="en-US" dirty="0"/>
          </a:p>
        </p:txBody>
      </p:sp>
    </p:spTree>
    <p:custDataLst>
      <p:tags r:id="rId1"/>
    </p:custDataLst>
    <p:extLst>
      <p:ext uri="{BB962C8B-B14F-4D97-AF65-F5344CB8AC3E}">
        <p14:creationId xmlns:p14="http://schemas.microsoft.com/office/powerpoint/2010/main" val="17098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0BD2FD-1A79-4E55-9458-9294D45BDD02}"/>
              </a:ext>
            </a:extLst>
          </p:cNvPr>
          <p:cNvSpPr>
            <a:spLocks noGrp="1"/>
          </p:cNvSpPr>
          <p:nvPr>
            <p:ph type="sldNum" sz="quarter" idx="12"/>
          </p:nvPr>
        </p:nvSpPr>
        <p:spPr/>
        <p:txBody>
          <a:bodyPr/>
          <a:lstStyle/>
          <a:p>
            <a:fld id="{FE7A4BB3-E848-5A44-82DF-322201952CD8}" type="slidenum">
              <a:rPr lang="en-US" smtClean="0"/>
              <a:pPr/>
              <a:t>8</a:t>
            </a:fld>
            <a:endParaRPr lang="en-US" dirty="0"/>
          </a:p>
        </p:txBody>
      </p:sp>
      <p:sp>
        <p:nvSpPr>
          <p:cNvPr id="5" name="Title 4">
            <a:extLst>
              <a:ext uri="{FF2B5EF4-FFF2-40B4-BE49-F238E27FC236}">
                <a16:creationId xmlns:a16="http://schemas.microsoft.com/office/drawing/2014/main" id="{125E1129-5FFA-4B82-BEB0-8A26ACAE653A}"/>
              </a:ext>
            </a:extLst>
          </p:cNvPr>
          <p:cNvSpPr>
            <a:spLocks noGrp="1"/>
          </p:cNvSpPr>
          <p:nvPr>
            <p:ph type="title"/>
          </p:nvPr>
        </p:nvSpPr>
        <p:spPr/>
        <p:txBody>
          <a:bodyPr/>
          <a:lstStyle/>
          <a:p>
            <a:r>
              <a:rPr lang="en-US" dirty="0"/>
              <a:t>Section 2 - Understand</a:t>
            </a:r>
          </a:p>
        </p:txBody>
      </p:sp>
      <p:sp>
        <p:nvSpPr>
          <p:cNvPr id="6" name="Content Placeholder 5">
            <a:extLst>
              <a:ext uri="{FF2B5EF4-FFF2-40B4-BE49-F238E27FC236}">
                <a16:creationId xmlns:a16="http://schemas.microsoft.com/office/drawing/2014/main" id="{776CC710-250E-4B7A-AC52-86F0566B64C1}"/>
              </a:ext>
            </a:extLst>
          </p:cNvPr>
          <p:cNvSpPr>
            <a:spLocks noGrp="1"/>
          </p:cNvSpPr>
          <p:nvPr>
            <p:ph sz="quarter" idx="21"/>
          </p:nvPr>
        </p:nvSpPr>
        <p:spPr>
          <a:xfrm>
            <a:off x="1371599" y="3945836"/>
            <a:ext cx="4572000" cy="3429000"/>
          </a:xfrm>
        </p:spPr>
        <p:txBody>
          <a:bodyPr/>
          <a:lstStyle/>
          <a:p>
            <a:r>
              <a:rPr lang="en-US" dirty="0"/>
              <a:t>Understand how a HPWH works </a:t>
            </a:r>
          </a:p>
          <a:p>
            <a:r>
              <a:rPr lang="en-US" dirty="0"/>
              <a:t>Considerations when choosing a HPWH</a:t>
            </a:r>
          </a:p>
          <a:p>
            <a:r>
              <a:rPr lang="en-US" dirty="0"/>
              <a:t>Understand how water heaters measure efficiency</a:t>
            </a:r>
          </a:p>
          <a:p>
            <a:r>
              <a:rPr lang="en-US" dirty="0"/>
              <a:t>Know how to make an economic case for HPWH</a:t>
            </a:r>
          </a:p>
        </p:txBody>
      </p:sp>
      <p:pic>
        <p:nvPicPr>
          <p:cNvPr id="8" name="Picture 7" descr="A close-up of a microscope&#10;&#10;Description automatically generated with low confidence">
            <a:extLst>
              <a:ext uri="{FF2B5EF4-FFF2-40B4-BE49-F238E27FC236}">
                <a16:creationId xmlns:a16="http://schemas.microsoft.com/office/drawing/2014/main" id="{A556F36E-7B7F-4333-A3E3-BCDE6A9F64C1}"/>
              </a:ext>
            </a:extLst>
          </p:cNvPr>
          <p:cNvPicPr>
            <a:picLocks noChangeAspect="1"/>
          </p:cNvPicPr>
          <p:nvPr/>
        </p:nvPicPr>
        <p:blipFill>
          <a:blip r:embed="rId3"/>
          <a:stretch>
            <a:fillRect/>
          </a:stretch>
        </p:blipFill>
        <p:spPr>
          <a:xfrm>
            <a:off x="8686802" y="1"/>
            <a:ext cx="4448536" cy="8341004"/>
          </a:xfrm>
          <a:prstGeom prst="rect">
            <a:avLst/>
          </a:prstGeom>
        </p:spPr>
      </p:pic>
    </p:spTree>
    <p:custDataLst>
      <p:tags r:id="rId1"/>
    </p:custDataLst>
    <p:extLst>
      <p:ext uri="{BB962C8B-B14F-4D97-AF65-F5344CB8AC3E}">
        <p14:creationId xmlns:p14="http://schemas.microsoft.com/office/powerpoint/2010/main" val="20683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CA304C-FAA1-4EFF-B378-765E61FFAF03}"/>
              </a:ext>
            </a:extLst>
          </p:cNvPr>
          <p:cNvSpPr>
            <a:spLocks noGrp="1"/>
          </p:cNvSpPr>
          <p:nvPr>
            <p:ph type="sldNum" sz="quarter" idx="12"/>
          </p:nvPr>
        </p:nvSpPr>
        <p:spPr/>
        <p:txBody>
          <a:bodyPr/>
          <a:lstStyle/>
          <a:p>
            <a:fld id="{FE7A4BB3-E848-5A44-82DF-322201952CD8}" type="slidenum">
              <a:rPr lang="en-US" smtClean="0"/>
              <a:pPr/>
              <a:t>9</a:t>
            </a:fld>
            <a:endParaRPr lang="en-US" dirty="0"/>
          </a:p>
        </p:txBody>
      </p:sp>
      <p:sp>
        <p:nvSpPr>
          <p:cNvPr id="3" name="Title 2">
            <a:extLst>
              <a:ext uri="{FF2B5EF4-FFF2-40B4-BE49-F238E27FC236}">
                <a16:creationId xmlns:a16="http://schemas.microsoft.com/office/drawing/2014/main" id="{A6FDD8CC-15BC-42AD-8243-9478DA6DD7F2}"/>
              </a:ext>
            </a:extLst>
          </p:cNvPr>
          <p:cNvSpPr>
            <a:spLocks noGrp="1"/>
          </p:cNvSpPr>
          <p:nvPr>
            <p:ph type="title"/>
          </p:nvPr>
        </p:nvSpPr>
        <p:spPr/>
        <p:txBody>
          <a:bodyPr/>
          <a:lstStyle/>
          <a:p>
            <a:r>
              <a:rPr lang="en-US" dirty="0"/>
              <a:t>Understand how a HPWH works </a:t>
            </a:r>
          </a:p>
        </p:txBody>
      </p:sp>
      <p:pic>
        <p:nvPicPr>
          <p:cNvPr id="2052" name="Picture 4">
            <a:extLst>
              <a:ext uri="{FF2B5EF4-FFF2-40B4-BE49-F238E27FC236}">
                <a16:creationId xmlns:a16="http://schemas.microsoft.com/office/drawing/2014/main" id="{AA5D60EF-5F31-46BD-A38C-A5AC48E39B26}"/>
              </a:ext>
            </a:extLst>
          </p:cNvPr>
          <p:cNvPicPr>
            <a:picLocks noGrp="1" noChangeAspect="1" noChangeArrowheads="1"/>
          </p:cNvPicPr>
          <p:nvPr>
            <p:ph sz="quarter" idx="20"/>
          </p:nvPr>
        </p:nvPicPr>
        <p:blipFill>
          <a:blip r:embed="rId4">
            <a:extLst>
              <a:ext uri="{28A0092B-C50C-407E-A947-70E740481C1C}">
                <a14:useLocalDpi xmlns:a14="http://schemas.microsoft.com/office/drawing/2010/main" val="0"/>
              </a:ext>
            </a:extLst>
          </a:blip>
          <a:srcRect/>
          <a:stretch>
            <a:fillRect/>
          </a:stretch>
        </p:blipFill>
        <p:spPr bwMode="auto">
          <a:xfrm>
            <a:off x="3200400" y="2012881"/>
            <a:ext cx="8566134" cy="554085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5401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NNL_Option_4">
  <a:themeElements>
    <a:clrScheme name="PNNL">
      <a:dk1>
        <a:srgbClr val="616265"/>
      </a:dk1>
      <a:lt1>
        <a:srgbClr val="FFFFFF"/>
      </a:lt1>
      <a:dk2>
        <a:srgbClr val="D77600"/>
      </a:dk2>
      <a:lt2>
        <a:srgbClr val="B3B3B3"/>
      </a:lt2>
      <a:accent1>
        <a:srgbClr val="A63F1E"/>
      </a:accent1>
      <a:accent2>
        <a:srgbClr val="191C1F"/>
      </a:accent2>
      <a:accent3>
        <a:srgbClr val="F4AA00"/>
      </a:accent3>
      <a:accent4>
        <a:srgbClr val="007836"/>
      </a:accent4>
      <a:accent5>
        <a:srgbClr val="C10435"/>
      </a:accent5>
      <a:accent6>
        <a:srgbClr val="00338E"/>
      </a:accent6>
      <a:hlink>
        <a:srgbClr val="003698"/>
      </a:hlink>
      <a:folHlink>
        <a:srgbClr val="8A0752"/>
      </a:folHlink>
    </a:clrScheme>
    <a:fontScheme name="PNNL_Ari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NNL_7.potx" id="{AC318CB1-3365-47A4-ADFD-D6A2A1ADDC19}" vid="{D22AB961-41F2-4156-BB51-1495518EB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7F5E3FD5385046B8A83AACB83867DB" ma:contentTypeVersion="15" ma:contentTypeDescription="Create a new document." ma:contentTypeScope="" ma:versionID="a351f52cc6a6226a68fd50c9c9d43f29">
  <xsd:schema xmlns:xsd="http://www.w3.org/2001/XMLSchema" xmlns:xs="http://www.w3.org/2001/XMLSchema" xmlns:p="http://schemas.microsoft.com/office/2006/metadata/properties" xmlns:ns2="b916d557-9942-431a-9eba-fba47244dd3a" xmlns:ns3="5cece13e-3376-4417-9525-be60b11a89a8" xmlns:ns4="f57bcc36-de3c-48ff-84b5-ab639de66b0c" targetNamespace="http://schemas.microsoft.com/office/2006/metadata/properties" ma:root="true" ma:fieldsID="931d5c13726b15ed7bbf2d80b9d8dd85" ns2:_="" ns3:_="" ns4:_="">
    <xsd:import namespace="b916d557-9942-431a-9eba-fba47244dd3a"/>
    <xsd:import namespace="5cece13e-3376-4417-9525-be60b11a89a8"/>
    <xsd:import namespace="f57bcc36-de3c-48ff-84b5-ab639de66b0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4:SharedWithUsers" minOccurs="0"/>
                <xsd:element ref="ns4: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6d557-9942-431a-9eba-fba47244d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60f1aaf-6244-4bb9-9bf9-38bf37385302"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ece13e-3376-4417-9525-be60b11a89a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d01fff3-5d79-48f9-a301-e135bcf61d9e}" ma:internalName="TaxCatchAll" ma:showField="CatchAllData" ma:web="f57bcc36-de3c-48ff-84b5-ab639de66b0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57bcc36-de3c-48ff-84b5-ab639de66b0c"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16d557-9942-431a-9eba-fba47244dd3a">
      <Terms xmlns="http://schemas.microsoft.com/office/infopath/2007/PartnerControls"/>
    </lcf76f155ced4ddcb4097134ff3c332f>
    <TaxCatchAll xmlns="5cece13e-3376-4417-9525-be60b11a89a8" xsi:nil="true"/>
  </documentManagement>
</p:properties>
</file>

<file path=customXml/itemProps1.xml><?xml version="1.0" encoding="utf-8"?>
<ds:datastoreItem xmlns:ds="http://schemas.openxmlformats.org/officeDocument/2006/customXml" ds:itemID="{E61211FA-F0B6-4FD3-872C-E063495AE6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6d557-9942-431a-9eba-fba47244dd3a"/>
    <ds:schemaRef ds:uri="5cece13e-3376-4417-9525-be60b11a89a8"/>
    <ds:schemaRef ds:uri="f57bcc36-de3c-48ff-84b5-ab639de66b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48674C-D575-450F-96D9-5ED38B2B65F0}">
  <ds:schemaRefs>
    <ds:schemaRef ds:uri="http://schemas.microsoft.com/sharepoint/v3/contenttype/forms"/>
  </ds:schemaRefs>
</ds:datastoreItem>
</file>

<file path=customXml/itemProps3.xml><?xml version="1.0" encoding="utf-8"?>
<ds:datastoreItem xmlns:ds="http://schemas.openxmlformats.org/officeDocument/2006/customXml" ds:itemID="{DA8E03C4-2F99-40B8-B3DE-4248DDAB7999}">
  <ds:schemaRefs>
    <ds:schemaRef ds:uri="http://schemas.microsoft.com/office/infopath/2007/PartnerControls"/>
    <ds:schemaRef ds:uri="http://purl.org/dc/dcmitype/"/>
    <ds:schemaRef ds:uri="http://schemas.microsoft.com/office/2006/documentManagement/types"/>
    <ds:schemaRef ds:uri="http://schemas.microsoft.com/office/2006/metadata/properties"/>
    <ds:schemaRef ds:uri="b916d557-9942-431a-9eba-fba47244dd3a"/>
    <ds:schemaRef ds:uri="http://www.w3.org/XML/1998/namespace"/>
    <ds:schemaRef ds:uri="5cece13e-3376-4417-9525-be60b11a89a8"/>
    <ds:schemaRef ds:uri="http://purl.org/dc/terms/"/>
    <ds:schemaRef ds:uri="http://schemas.openxmlformats.org/package/2006/metadata/core-properties"/>
    <ds:schemaRef ds:uri="f57bcc36-de3c-48ff-84b5-ab639de66b0c"/>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PNNL_07</Template>
  <TotalTime>159</TotalTime>
  <Words>4499</Words>
  <Application>Microsoft Office PowerPoint</Application>
  <PresentationFormat>Custom</PresentationFormat>
  <Paragraphs>251</Paragraphs>
  <Slides>16</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Cambria Math</vt:lpstr>
      <vt:lpstr>Courier New</vt:lpstr>
      <vt:lpstr>Karla</vt:lpstr>
      <vt:lpstr>Segoe UI</vt:lpstr>
      <vt:lpstr>Times New Roman</vt:lpstr>
      <vt:lpstr>Wingdings</vt:lpstr>
      <vt:lpstr>WordVisiCarriageReturn_MSFontService</vt:lpstr>
      <vt:lpstr>PNNL_Option_4</vt:lpstr>
      <vt:lpstr>PowerPoint Presentation</vt:lpstr>
      <vt:lpstr>Section 1 - Remember</vt:lpstr>
      <vt:lpstr>Know what a heat pump water heater (HPWH) is</vt:lpstr>
      <vt:lpstr>Know what a heat pump water heater (HPWH) is</vt:lpstr>
      <vt:lpstr>Know the different modes of operation for a HPWH</vt:lpstr>
      <vt:lpstr>Know the consumer benefits of a HPWH</vt:lpstr>
      <vt:lpstr>Know the consumer benefits of a HPWH</vt:lpstr>
      <vt:lpstr>Section 2 - Understand</vt:lpstr>
      <vt:lpstr>Understand how a HPWH works </vt:lpstr>
      <vt:lpstr>Considerations when choosing a HPWH</vt:lpstr>
      <vt:lpstr>Understand how water heaters measure efficiency</vt:lpstr>
      <vt:lpstr>Fuel Sources</vt:lpstr>
      <vt:lpstr>Section 3 –  Apply</vt:lpstr>
      <vt:lpstr>Calculate HPWH operating costs and savings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Rodriguez-Feo Bermudez, Eduardo</dc:creator>
  <cp:lastModifiedBy>Arce, Stella F</cp:lastModifiedBy>
  <cp:revision>3</cp:revision>
  <dcterms:created xsi:type="dcterms:W3CDTF">2023-05-04T22:32:48Z</dcterms:created>
  <dcterms:modified xsi:type="dcterms:W3CDTF">2026-07-13T17:27:17Z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ArticulatePath">
    <vt:lpwstr>https://pnnl.sharepoint.com/teams/Workforce/Shared Documents/RBI Training Approval/HP and HPWH Training/BSESC Module Construction/HPWHs/Introduction To Heat Pump Water Heater/Introduction to Heat Pump Water Heaters - Presentation</vt:lpwstr>
  </property>
  <property fmtid="{D5CDD505-2E9C-101B-9397-08002B2CF9AE}" pid="4" name="ArticulateGUID">
    <vt:lpwstr>9AB43993-04C4-4E47-8E4F-8848EDB3F004</vt:lpwstr>
  </property>
  <property fmtid="{D5CDD505-2E9C-101B-9397-08002B2CF9AE}" pid="5" name="ContentTypeId">
    <vt:lpwstr>0x0101002A7F5E3FD5385046B8A83AACB83867DB</vt:lpwstr>
  </property>
</Properties>
</file>