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3" r:id="rId4"/>
  </p:sldMasterIdLst>
  <p:notesMasterIdLst>
    <p:notesMasterId r:id="rId45"/>
  </p:notesMasterIdLst>
  <p:handoutMasterIdLst>
    <p:handoutMasterId r:id="rId46"/>
  </p:handoutMasterIdLst>
  <p:sldIdLst>
    <p:sldId id="260" r:id="rId5"/>
    <p:sldId id="269" r:id="rId6"/>
    <p:sldId id="308" r:id="rId7"/>
    <p:sldId id="837" r:id="rId8"/>
    <p:sldId id="309" r:id="rId9"/>
    <p:sldId id="284" r:id="rId10"/>
    <p:sldId id="310" r:id="rId11"/>
    <p:sldId id="836" r:id="rId12"/>
    <p:sldId id="262" r:id="rId13"/>
    <p:sldId id="311" r:id="rId14"/>
    <p:sldId id="287" r:id="rId15"/>
    <p:sldId id="288" r:id="rId16"/>
    <p:sldId id="289" r:id="rId17"/>
    <p:sldId id="290" r:id="rId18"/>
    <p:sldId id="281" r:id="rId19"/>
    <p:sldId id="291" r:id="rId20"/>
    <p:sldId id="772" r:id="rId21"/>
    <p:sldId id="292" r:id="rId22"/>
    <p:sldId id="293" r:id="rId23"/>
    <p:sldId id="294" r:id="rId24"/>
    <p:sldId id="295" r:id="rId25"/>
    <p:sldId id="300" r:id="rId26"/>
    <p:sldId id="301" r:id="rId27"/>
    <p:sldId id="302" r:id="rId28"/>
    <p:sldId id="838" r:id="rId29"/>
    <p:sldId id="296" r:id="rId30"/>
    <p:sldId id="297" r:id="rId31"/>
    <p:sldId id="298" r:id="rId32"/>
    <p:sldId id="299" r:id="rId33"/>
    <p:sldId id="303" r:id="rId34"/>
    <p:sldId id="312" r:id="rId35"/>
    <p:sldId id="840" r:id="rId36"/>
    <p:sldId id="304" r:id="rId37"/>
    <p:sldId id="839" r:id="rId38"/>
    <p:sldId id="305" r:id="rId39"/>
    <p:sldId id="306" r:id="rId40"/>
    <p:sldId id="307" r:id="rId41"/>
    <p:sldId id="841" r:id="rId42"/>
    <p:sldId id="282" r:id="rId43"/>
    <p:sldId id="268" r:id="rId4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F29B49-2CCA-E7C8-A8B9-3FD5DE95D386}" name="Brown, Fredericka" initials="BF" userId="S::fredericka.brown@pnnl.gov::d3a63505-fa29-4aeb-a17b-260a52a82063" providerId="AD"/>
  <p188:author id="{D4CC784D-01EA-820F-E72E-532809418630}" name="Parsons, Alek" initials="PA" userId="S::alekzander.parsons@pnnl.gov::6c468330-7e11-4226-bccb-8b98835bad27" providerId="AD"/>
  <p188:author id="{81717DDE-96E4-5AA6-7E9B-33DB63A00FAA}" name="Bruce Manclark" initials="BM" userId="S::bmanclark@earthadvantage.org::5a44c164-8aa2-4713-b5a3-4b70390d88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995A3"/>
    <a:srgbClr val="FFFFFF"/>
    <a:srgbClr val="000D2F"/>
    <a:srgbClr val="000000"/>
    <a:srgbClr val="719500"/>
    <a:srgbClr val="007836"/>
    <a:srgbClr val="BE0F34"/>
    <a:srgbClr val="820150"/>
    <a:srgbClr val="502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3027" autoAdjust="0"/>
  </p:normalViewPr>
  <p:slideViewPr>
    <p:cSldViewPr snapToGrid="0" snapToObjects="1">
      <p:cViewPr varScale="1">
        <p:scale>
          <a:sx n="75" d="100"/>
          <a:sy n="75" d="100"/>
        </p:scale>
        <p:origin x="2778" y="60"/>
      </p:cViewPr>
      <p:guideLst/>
    </p:cSldViewPr>
  </p:slideViewPr>
  <p:notesTextViewPr>
    <p:cViewPr>
      <p:scale>
        <a:sx n="1" d="1"/>
        <a:sy n="1" d="1"/>
      </p:scale>
      <p:origin x="0" y="0"/>
    </p:cViewPr>
  </p:notesTextViewPr>
  <p:sorterViewPr>
    <p:cViewPr>
      <p:scale>
        <a:sx n="100" d="100"/>
        <a:sy n="100" d="100"/>
      </p:scale>
      <p:origin x="0" y="-3228"/>
    </p:cViewPr>
  </p:sorter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Feo Bermudez, Eduardo" userId="fdc2280a-8ab2-4850-82f9-2c16db127e31" providerId="ADAL" clId="{262942FE-5A37-40C7-B7A3-C316D581D0CB}"/>
    <pc:docChg chg="delSld">
      <pc:chgData name="Rodriguez-Feo Bermudez, Eduardo" userId="fdc2280a-8ab2-4850-82f9-2c16db127e31" providerId="ADAL" clId="{262942FE-5A37-40C7-B7A3-C316D581D0CB}" dt="2024-11-27T00:39:25.076" v="0" actId="47"/>
      <pc:docMkLst>
        <pc:docMk/>
      </pc:docMkLst>
      <pc:sldChg chg="del">
        <pc:chgData name="Rodriguez-Feo Bermudez, Eduardo" userId="fdc2280a-8ab2-4850-82f9-2c16db127e31" providerId="ADAL" clId="{262942FE-5A37-40C7-B7A3-C316D581D0CB}" dt="2024-11-27T00:39:25.076" v="0" actId="47"/>
        <pc:sldMkLst>
          <pc:docMk/>
          <pc:sldMk cId="102188200"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3E6CF-052C-4712-A1EC-6E1534BE51C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16259E-97D6-42C6-85C5-D5FDB0C67A58}">
      <dgm:prSet phldrT="[Text]" custT="1"/>
      <dgm:spPr/>
      <dgm:t>
        <a:bodyPr tIns="0" bIns="182880"/>
        <a:lstStyle/>
        <a:p>
          <a:r>
            <a:rPr lang="en-US" sz="1800" dirty="0"/>
            <a:t>All </a:t>
          </a:r>
          <a:br>
            <a:rPr lang="en-US" sz="1800" dirty="0"/>
          </a:br>
          <a:r>
            <a:rPr lang="en-US" sz="1800" dirty="0"/>
            <a:t>Installs</a:t>
          </a:r>
        </a:p>
      </dgm:t>
    </dgm:pt>
    <dgm:pt modelId="{9D50072B-0F63-4372-9335-F8F30C175A9A}" type="parTrans" cxnId="{F26B5BD2-0137-4C92-97DA-3CC7E309BC5F}">
      <dgm:prSet/>
      <dgm:spPr/>
      <dgm:t>
        <a:bodyPr/>
        <a:lstStyle/>
        <a:p>
          <a:endParaRPr lang="en-US"/>
        </a:p>
      </dgm:t>
    </dgm:pt>
    <dgm:pt modelId="{5FD751F3-F577-45B6-910F-657C0248341F}" type="sibTrans" cxnId="{F26B5BD2-0137-4C92-97DA-3CC7E309BC5F}">
      <dgm:prSet/>
      <dgm:spPr/>
      <dgm:t>
        <a:bodyPr/>
        <a:lstStyle/>
        <a:p>
          <a:endParaRPr lang="en-US"/>
        </a:p>
      </dgm:t>
    </dgm:pt>
    <dgm:pt modelId="{0770BC9D-BECC-421E-B149-DD7DE488B442}">
      <dgm:prSet phldrT="[Text]" custT="1"/>
      <dgm:spPr/>
      <dgm:t>
        <a:bodyPr tIns="0" bIns="182880"/>
        <a:lstStyle/>
        <a:p>
          <a:r>
            <a:rPr lang="en-US" sz="1800" dirty="0"/>
            <a:t>Electric to </a:t>
          </a:r>
          <a:br>
            <a:rPr lang="en-US" sz="1800" dirty="0"/>
          </a:br>
          <a:r>
            <a:rPr lang="en-US" sz="1800" dirty="0"/>
            <a:t>HPWH</a:t>
          </a:r>
        </a:p>
      </dgm:t>
    </dgm:pt>
    <dgm:pt modelId="{BBA035DD-1B90-40D2-9558-DF017A928381}" type="parTrans" cxnId="{0C518CF7-4ECB-4177-8CF0-AABA87AD08BD}">
      <dgm:prSet/>
      <dgm:spPr/>
      <dgm:t>
        <a:bodyPr/>
        <a:lstStyle/>
        <a:p>
          <a:endParaRPr lang="en-US"/>
        </a:p>
      </dgm:t>
    </dgm:pt>
    <dgm:pt modelId="{A8E579AC-B539-4251-B959-FDBA884BE394}" type="sibTrans" cxnId="{0C518CF7-4ECB-4177-8CF0-AABA87AD08BD}">
      <dgm:prSet/>
      <dgm:spPr/>
      <dgm:t>
        <a:bodyPr/>
        <a:lstStyle/>
        <a:p>
          <a:endParaRPr lang="en-US"/>
        </a:p>
      </dgm:t>
    </dgm:pt>
    <dgm:pt modelId="{0E47F555-C459-47D2-AEFB-79FA2DF845B5}">
      <dgm:prSet phldrT="[Text]" custT="1"/>
      <dgm:spPr/>
      <dgm:t>
        <a:bodyPr tIns="0" bIns="182880"/>
        <a:lstStyle/>
        <a:p>
          <a:r>
            <a:rPr lang="en-US" sz="1800" dirty="0"/>
            <a:t>Sufficient </a:t>
          </a:r>
          <a:br>
            <a:rPr lang="en-US" sz="1800" dirty="0"/>
          </a:br>
          <a:r>
            <a:rPr lang="en-US" sz="1800" dirty="0"/>
            <a:t>Volume</a:t>
          </a:r>
        </a:p>
      </dgm:t>
    </dgm:pt>
    <dgm:pt modelId="{B51B9F68-1E06-4DBA-859B-25B13FF84BF5}" type="parTrans" cxnId="{C5DCA674-CF36-4C3B-86DB-A1FA5DFC0D20}">
      <dgm:prSet/>
      <dgm:spPr/>
      <dgm:t>
        <a:bodyPr/>
        <a:lstStyle/>
        <a:p>
          <a:endParaRPr lang="en-US"/>
        </a:p>
      </dgm:t>
    </dgm:pt>
    <dgm:pt modelId="{B0DF3745-5A58-444F-B392-5689924238B0}" type="sibTrans" cxnId="{C5DCA674-CF36-4C3B-86DB-A1FA5DFC0D20}">
      <dgm:prSet/>
      <dgm:spPr/>
      <dgm:t>
        <a:bodyPr/>
        <a:lstStyle/>
        <a:p>
          <a:endParaRPr lang="en-US"/>
        </a:p>
      </dgm:t>
    </dgm:pt>
    <dgm:pt modelId="{786035B0-8D67-4A04-BE36-F0185E744FE7}">
      <dgm:prSet phldrT="[Text]" custT="1"/>
      <dgm:spPr/>
      <dgm:t>
        <a:bodyPr tIns="0" bIns="182880"/>
        <a:lstStyle/>
        <a:p>
          <a:r>
            <a:rPr lang="en-US" sz="1800" dirty="0"/>
            <a:t>Requires </a:t>
          </a:r>
          <a:br>
            <a:rPr lang="en-US" sz="1800" dirty="0"/>
          </a:br>
          <a:r>
            <a:rPr lang="en-US" sz="1800" dirty="0"/>
            <a:t>Ducting or Venting</a:t>
          </a:r>
        </a:p>
      </dgm:t>
    </dgm:pt>
    <dgm:pt modelId="{CD9316BC-E778-4CA1-9B07-EEE9E09E0545}" type="parTrans" cxnId="{8A057DA6-CCF2-48DB-8FB0-930F1182F834}">
      <dgm:prSet/>
      <dgm:spPr/>
      <dgm:t>
        <a:bodyPr/>
        <a:lstStyle/>
        <a:p>
          <a:endParaRPr lang="en-US"/>
        </a:p>
      </dgm:t>
    </dgm:pt>
    <dgm:pt modelId="{D103F095-5984-4F90-A0D8-F895772F50DB}" type="sibTrans" cxnId="{8A057DA6-CCF2-48DB-8FB0-930F1182F834}">
      <dgm:prSet/>
      <dgm:spPr/>
      <dgm:t>
        <a:bodyPr/>
        <a:lstStyle/>
        <a:p>
          <a:endParaRPr lang="en-US"/>
        </a:p>
      </dgm:t>
    </dgm:pt>
    <dgm:pt modelId="{C0E78ABC-A5E2-41BF-B70A-88472A320EC6}">
      <dgm:prSet phldrT="[Text]" custT="1"/>
      <dgm:spPr/>
      <dgm:t>
        <a:bodyPr tIns="0" bIns="182880"/>
        <a:lstStyle/>
        <a:p>
          <a:r>
            <a:rPr lang="en-US" sz="1800" dirty="0"/>
            <a:t>Gas to </a:t>
          </a:r>
          <a:br>
            <a:rPr lang="en-US" sz="1800" dirty="0"/>
          </a:br>
          <a:r>
            <a:rPr lang="en-US" sz="1800" dirty="0"/>
            <a:t>HPWH</a:t>
          </a:r>
        </a:p>
      </dgm:t>
    </dgm:pt>
    <dgm:pt modelId="{3BF517E6-7E75-40FA-B0F4-C0E5F091F8BB}" type="parTrans" cxnId="{3B0A4F1E-BC0D-4E00-BCEE-681D632092E1}">
      <dgm:prSet/>
      <dgm:spPr/>
      <dgm:t>
        <a:bodyPr/>
        <a:lstStyle/>
        <a:p>
          <a:endParaRPr lang="en-US"/>
        </a:p>
      </dgm:t>
    </dgm:pt>
    <dgm:pt modelId="{100155A0-0E84-443B-B130-9BD4E441FFC3}" type="sibTrans" cxnId="{3B0A4F1E-BC0D-4E00-BCEE-681D632092E1}">
      <dgm:prSet/>
      <dgm:spPr/>
      <dgm:t>
        <a:bodyPr/>
        <a:lstStyle/>
        <a:p>
          <a:endParaRPr lang="en-US"/>
        </a:p>
      </dgm:t>
    </dgm:pt>
    <dgm:pt modelId="{D44C3DE5-4B79-4376-8159-B7E6064EC95C}">
      <dgm:prSet phldrT="[Text]" custT="1"/>
      <dgm:spPr/>
      <dgm:t>
        <a:bodyPr tIns="0" bIns="182880"/>
        <a:lstStyle/>
        <a:p>
          <a:r>
            <a:rPr lang="en-US" sz="1800" dirty="0"/>
            <a:t>Electric Upgrade or 120V</a:t>
          </a:r>
        </a:p>
      </dgm:t>
    </dgm:pt>
    <dgm:pt modelId="{4F6B3198-84AF-40BE-9CC3-360D8A497179}" type="parTrans" cxnId="{7701D31E-AD8E-4279-A481-5C690EF320FD}">
      <dgm:prSet/>
      <dgm:spPr/>
      <dgm:t>
        <a:bodyPr/>
        <a:lstStyle/>
        <a:p>
          <a:endParaRPr lang="en-US"/>
        </a:p>
      </dgm:t>
    </dgm:pt>
    <dgm:pt modelId="{0FDF2EC6-C8CE-42FD-8D2F-EB0ABCF33C90}" type="sibTrans" cxnId="{7701D31E-AD8E-4279-A481-5C690EF320FD}">
      <dgm:prSet/>
      <dgm:spPr/>
      <dgm:t>
        <a:bodyPr/>
        <a:lstStyle/>
        <a:p>
          <a:endParaRPr lang="en-US"/>
        </a:p>
      </dgm:t>
    </dgm:pt>
    <dgm:pt modelId="{5B71937D-75F5-4D2B-BE15-68667674D799}">
      <dgm:prSet phldrT="[Text]" custT="1"/>
      <dgm:spPr/>
      <dgm:t>
        <a:bodyPr tIns="0" bIns="182880"/>
        <a:lstStyle/>
        <a:p>
          <a:r>
            <a:rPr lang="en-US" sz="1800" dirty="0"/>
            <a:t>Sufficient Volume</a:t>
          </a:r>
        </a:p>
      </dgm:t>
    </dgm:pt>
    <dgm:pt modelId="{E0FEDFD4-F82A-4C16-A5D1-3A0D2156526E}" type="parTrans" cxnId="{9B81E03A-B3C3-4FC4-898C-7A6F8E9E8A49}">
      <dgm:prSet/>
      <dgm:spPr/>
      <dgm:t>
        <a:bodyPr/>
        <a:lstStyle/>
        <a:p>
          <a:endParaRPr lang="en-US"/>
        </a:p>
      </dgm:t>
    </dgm:pt>
    <dgm:pt modelId="{6D846262-E8CE-499E-BBE8-72D8C46ABC24}" type="sibTrans" cxnId="{9B81E03A-B3C3-4FC4-898C-7A6F8E9E8A49}">
      <dgm:prSet/>
      <dgm:spPr/>
      <dgm:t>
        <a:bodyPr/>
        <a:lstStyle/>
        <a:p>
          <a:endParaRPr lang="en-US"/>
        </a:p>
      </dgm:t>
    </dgm:pt>
    <dgm:pt modelId="{4475D103-5A7D-45EA-9959-1F2DD69C3CED}">
      <dgm:prSet phldrT="[Text]" custT="1"/>
      <dgm:spPr/>
      <dgm:t>
        <a:bodyPr tIns="0" bIns="182880"/>
        <a:lstStyle/>
        <a:p>
          <a:r>
            <a:rPr lang="en-US" sz="1800" dirty="0"/>
            <a:t>Requires Venting or Ducting</a:t>
          </a:r>
        </a:p>
      </dgm:t>
    </dgm:pt>
    <dgm:pt modelId="{AC418BDB-F853-4B46-8124-65537FA3A244}" type="parTrans" cxnId="{13CA4B4D-61D9-4387-BE0C-7DB59C50179F}">
      <dgm:prSet/>
      <dgm:spPr/>
      <dgm:t>
        <a:bodyPr/>
        <a:lstStyle/>
        <a:p>
          <a:endParaRPr lang="en-US"/>
        </a:p>
      </dgm:t>
    </dgm:pt>
    <dgm:pt modelId="{59A29B3B-8429-485C-B29F-030902A70F1F}" type="sibTrans" cxnId="{13CA4B4D-61D9-4387-BE0C-7DB59C50179F}">
      <dgm:prSet/>
      <dgm:spPr/>
      <dgm:t>
        <a:bodyPr/>
        <a:lstStyle/>
        <a:p>
          <a:endParaRPr lang="en-US"/>
        </a:p>
      </dgm:t>
    </dgm:pt>
    <dgm:pt modelId="{42E883D7-4423-4644-BD3D-6542A7961361}" type="pres">
      <dgm:prSet presAssocID="{2743E6CF-052C-4712-A1EC-6E1534BE51C5}" presName="hierChild1" presStyleCnt="0">
        <dgm:presLayoutVars>
          <dgm:chPref val="1"/>
          <dgm:dir/>
          <dgm:animOne val="branch"/>
          <dgm:animLvl val="lvl"/>
          <dgm:resizeHandles/>
        </dgm:presLayoutVars>
      </dgm:prSet>
      <dgm:spPr/>
    </dgm:pt>
    <dgm:pt modelId="{6C0213B0-D1A6-4F75-BFD5-3AF19EE1D20A}" type="pres">
      <dgm:prSet presAssocID="{2916259E-97D6-42C6-85C5-D5FDB0C67A58}" presName="hierRoot1" presStyleCnt="0"/>
      <dgm:spPr/>
    </dgm:pt>
    <dgm:pt modelId="{26B23B78-797E-47E4-93D1-5F4CD18EB958}" type="pres">
      <dgm:prSet presAssocID="{2916259E-97D6-42C6-85C5-D5FDB0C67A58}" presName="composite" presStyleCnt="0"/>
      <dgm:spPr/>
    </dgm:pt>
    <dgm:pt modelId="{D19554AC-E053-4465-BC0F-56E37874FFE0}" type="pres">
      <dgm:prSet presAssocID="{2916259E-97D6-42C6-85C5-D5FDB0C67A58}" presName="background" presStyleLbl="node0" presStyleIdx="0" presStyleCnt="1"/>
      <dgm:spPr/>
    </dgm:pt>
    <dgm:pt modelId="{B3498987-0CC7-4859-89E4-39F6145308BA}" type="pres">
      <dgm:prSet presAssocID="{2916259E-97D6-42C6-85C5-D5FDB0C67A58}" presName="text" presStyleLbl="fgAcc0" presStyleIdx="0" presStyleCnt="1">
        <dgm:presLayoutVars>
          <dgm:chPref val="3"/>
        </dgm:presLayoutVars>
      </dgm:prSet>
      <dgm:spPr/>
    </dgm:pt>
    <dgm:pt modelId="{3CD42698-DFAC-4EF5-9A49-76181D89CBFE}" type="pres">
      <dgm:prSet presAssocID="{2916259E-97D6-42C6-85C5-D5FDB0C67A58}" presName="hierChild2" presStyleCnt="0"/>
      <dgm:spPr/>
    </dgm:pt>
    <dgm:pt modelId="{2A5FD873-340B-4DFA-A61B-57612E955D64}" type="pres">
      <dgm:prSet presAssocID="{BBA035DD-1B90-40D2-9558-DF017A928381}" presName="Name10" presStyleLbl="parChTrans1D2" presStyleIdx="0" presStyleCnt="2"/>
      <dgm:spPr/>
    </dgm:pt>
    <dgm:pt modelId="{E1C83B26-2634-49C0-B422-8C96F480F533}" type="pres">
      <dgm:prSet presAssocID="{0770BC9D-BECC-421E-B149-DD7DE488B442}" presName="hierRoot2" presStyleCnt="0"/>
      <dgm:spPr/>
    </dgm:pt>
    <dgm:pt modelId="{D4B05CAA-D3A8-43F1-B495-32CBF8C97DD1}" type="pres">
      <dgm:prSet presAssocID="{0770BC9D-BECC-421E-B149-DD7DE488B442}" presName="composite2" presStyleCnt="0"/>
      <dgm:spPr/>
    </dgm:pt>
    <dgm:pt modelId="{B0FC5145-A8F5-49CD-91E2-C7E48E7A4417}" type="pres">
      <dgm:prSet presAssocID="{0770BC9D-BECC-421E-B149-DD7DE488B442}" presName="background2" presStyleLbl="node2" presStyleIdx="0" presStyleCnt="2"/>
      <dgm:spPr/>
    </dgm:pt>
    <dgm:pt modelId="{3C48F31C-47B7-4C61-824C-9F7F0B17416A}" type="pres">
      <dgm:prSet presAssocID="{0770BC9D-BECC-421E-B149-DD7DE488B442}" presName="text2" presStyleLbl="fgAcc2" presStyleIdx="0" presStyleCnt="2">
        <dgm:presLayoutVars>
          <dgm:chPref val="3"/>
        </dgm:presLayoutVars>
      </dgm:prSet>
      <dgm:spPr/>
    </dgm:pt>
    <dgm:pt modelId="{A56963C5-6117-4587-A529-B27AC48391ED}" type="pres">
      <dgm:prSet presAssocID="{0770BC9D-BECC-421E-B149-DD7DE488B442}" presName="hierChild3" presStyleCnt="0"/>
      <dgm:spPr/>
    </dgm:pt>
    <dgm:pt modelId="{FDF8348A-C6F0-4336-A545-58BD83098BAE}" type="pres">
      <dgm:prSet presAssocID="{B51B9F68-1E06-4DBA-859B-25B13FF84BF5}" presName="Name17" presStyleLbl="parChTrans1D3" presStyleIdx="0" presStyleCnt="3"/>
      <dgm:spPr/>
    </dgm:pt>
    <dgm:pt modelId="{254E1B19-CDA7-45F6-950E-D7B5E393C52F}" type="pres">
      <dgm:prSet presAssocID="{0E47F555-C459-47D2-AEFB-79FA2DF845B5}" presName="hierRoot3" presStyleCnt="0"/>
      <dgm:spPr/>
    </dgm:pt>
    <dgm:pt modelId="{E9D00F20-09A4-4827-B6AE-E2DCA6E5BD5B}" type="pres">
      <dgm:prSet presAssocID="{0E47F555-C459-47D2-AEFB-79FA2DF845B5}" presName="composite3" presStyleCnt="0"/>
      <dgm:spPr/>
    </dgm:pt>
    <dgm:pt modelId="{7C28C93B-9AF2-4552-A372-7B9822FD5267}" type="pres">
      <dgm:prSet presAssocID="{0E47F555-C459-47D2-AEFB-79FA2DF845B5}" presName="background3" presStyleLbl="node3" presStyleIdx="0" presStyleCnt="3"/>
      <dgm:spPr/>
    </dgm:pt>
    <dgm:pt modelId="{99CE908F-1544-4941-A2EC-7BAD23910976}" type="pres">
      <dgm:prSet presAssocID="{0E47F555-C459-47D2-AEFB-79FA2DF845B5}" presName="text3" presStyleLbl="fgAcc3" presStyleIdx="0" presStyleCnt="3">
        <dgm:presLayoutVars>
          <dgm:chPref val="3"/>
        </dgm:presLayoutVars>
      </dgm:prSet>
      <dgm:spPr/>
    </dgm:pt>
    <dgm:pt modelId="{C7DCC2B3-B896-475B-B3E5-1E6C7A962397}" type="pres">
      <dgm:prSet presAssocID="{0E47F555-C459-47D2-AEFB-79FA2DF845B5}" presName="hierChild4" presStyleCnt="0"/>
      <dgm:spPr/>
    </dgm:pt>
    <dgm:pt modelId="{915953ED-D6FF-4A2E-84B1-98ABF85C40DB}" type="pres">
      <dgm:prSet presAssocID="{CD9316BC-E778-4CA1-9B07-EEE9E09E0545}" presName="Name17" presStyleLbl="parChTrans1D3" presStyleIdx="1" presStyleCnt="3"/>
      <dgm:spPr/>
    </dgm:pt>
    <dgm:pt modelId="{6B1905BB-3A33-4DC4-94BE-66D4977F840A}" type="pres">
      <dgm:prSet presAssocID="{786035B0-8D67-4A04-BE36-F0185E744FE7}" presName="hierRoot3" presStyleCnt="0"/>
      <dgm:spPr/>
    </dgm:pt>
    <dgm:pt modelId="{C4320F5C-0F3A-49E0-A242-E1F23284EA28}" type="pres">
      <dgm:prSet presAssocID="{786035B0-8D67-4A04-BE36-F0185E744FE7}" presName="composite3" presStyleCnt="0"/>
      <dgm:spPr/>
    </dgm:pt>
    <dgm:pt modelId="{48BC4AD1-2A43-4D35-99F9-490D1DDC84ED}" type="pres">
      <dgm:prSet presAssocID="{786035B0-8D67-4A04-BE36-F0185E744FE7}" presName="background3" presStyleLbl="node3" presStyleIdx="1" presStyleCnt="3"/>
      <dgm:spPr/>
    </dgm:pt>
    <dgm:pt modelId="{44B7075C-9710-4D55-B8F8-A38C3D9A65F0}" type="pres">
      <dgm:prSet presAssocID="{786035B0-8D67-4A04-BE36-F0185E744FE7}" presName="text3" presStyleLbl="fgAcc3" presStyleIdx="1" presStyleCnt="3">
        <dgm:presLayoutVars>
          <dgm:chPref val="3"/>
        </dgm:presLayoutVars>
      </dgm:prSet>
      <dgm:spPr/>
    </dgm:pt>
    <dgm:pt modelId="{BC84688A-5B8A-4C3B-BC10-69ED0D3CC9C9}" type="pres">
      <dgm:prSet presAssocID="{786035B0-8D67-4A04-BE36-F0185E744FE7}" presName="hierChild4" presStyleCnt="0"/>
      <dgm:spPr/>
    </dgm:pt>
    <dgm:pt modelId="{E05577D5-0DD6-4525-82B5-B149C828B32B}" type="pres">
      <dgm:prSet presAssocID="{3BF517E6-7E75-40FA-B0F4-C0E5F091F8BB}" presName="Name10" presStyleLbl="parChTrans1D2" presStyleIdx="1" presStyleCnt="2"/>
      <dgm:spPr/>
    </dgm:pt>
    <dgm:pt modelId="{EF847CD8-99DB-416A-8C0C-34F7C6B7A259}" type="pres">
      <dgm:prSet presAssocID="{C0E78ABC-A5E2-41BF-B70A-88472A320EC6}" presName="hierRoot2" presStyleCnt="0"/>
      <dgm:spPr/>
    </dgm:pt>
    <dgm:pt modelId="{35F45994-93D8-4B01-A280-97C00060EFBF}" type="pres">
      <dgm:prSet presAssocID="{C0E78ABC-A5E2-41BF-B70A-88472A320EC6}" presName="composite2" presStyleCnt="0"/>
      <dgm:spPr/>
    </dgm:pt>
    <dgm:pt modelId="{2DA8D6B1-595D-4098-9280-B79B7D06A8FB}" type="pres">
      <dgm:prSet presAssocID="{C0E78ABC-A5E2-41BF-B70A-88472A320EC6}" presName="background2" presStyleLbl="node2" presStyleIdx="1" presStyleCnt="2"/>
      <dgm:spPr/>
    </dgm:pt>
    <dgm:pt modelId="{521F2F77-1CF7-4830-A580-B8F209EB4A04}" type="pres">
      <dgm:prSet presAssocID="{C0E78ABC-A5E2-41BF-B70A-88472A320EC6}" presName="text2" presStyleLbl="fgAcc2" presStyleIdx="1" presStyleCnt="2">
        <dgm:presLayoutVars>
          <dgm:chPref val="3"/>
        </dgm:presLayoutVars>
      </dgm:prSet>
      <dgm:spPr/>
    </dgm:pt>
    <dgm:pt modelId="{949F3233-B892-41C5-ABC8-22ADAF098C41}" type="pres">
      <dgm:prSet presAssocID="{C0E78ABC-A5E2-41BF-B70A-88472A320EC6}" presName="hierChild3" presStyleCnt="0"/>
      <dgm:spPr/>
    </dgm:pt>
    <dgm:pt modelId="{493694FB-FB45-45B3-87DB-6A747EC448F1}" type="pres">
      <dgm:prSet presAssocID="{4F6B3198-84AF-40BE-9CC3-360D8A497179}" presName="Name17" presStyleLbl="parChTrans1D3" presStyleIdx="2" presStyleCnt="3"/>
      <dgm:spPr/>
    </dgm:pt>
    <dgm:pt modelId="{C6A161B2-7D27-427E-BA86-A248C91F9598}" type="pres">
      <dgm:prSet presAssocID="{D44C3DE5-4B79-4376-8159-B7E6064EC95C}" presName="hierRoot3" presStyleCnt="0"/>
      <dgm:spPr/>
    </dgm:pt>
    <dgm:pt modelId="{5530646A-EA16-4E77-B06C-53F549DB9A84}" type="pres">
      <dgm:prSet presAssocID="{D44C3DE5-4B79-4376-8159-B7E6064EC95C}" presName="composite3" presStyleCnt="0"/>
      <dgm:spPr/>
    </dgm:pt>
    <dgm:pt modelId="{B265C81E-50F8-4B90-A3FC-7E260DA2157E}" type="pres">
      <dgm:prSet presAssocID="{D44C3DE5-4B79-4376-8159-B7E6064EC95C}" presName="background3" presStyleLbl="node3" presStyleIdx="2" presStyleCnt="3"/>
      <dgm:spPr/>
    </dgm:pt>
    <dgm:pt modelId="{582E9E80-F41E-4F7C-A585-2D7B281989CD}" type="pres">
      <dgm:prSet presAssocID="{D44C3DE5-4B79-4376-8159-B7E6064EC95C}" presName="text3" presStyleLbl="fgAcc3" presStyleIdx="2" presStyleCnt="3">
        <dgm:presLayoutVars>
          <dgm:chPref val="3"/>
        </dgm:presLayoutVars>
      </dgm:prSet>
      <dgm:spPr/>
    </dgm:pt>
    <dgm:pt modelId="{AD653360-A36C-4A03-911E-33978CC6F4BB}" type="pres">
      <dgm:prSet presAssocID="{D44C3DE5-4B79-4376-8159-B7E6064EC95C}" presName="hierChild4" presStyleCnt="0"/>
      <dgm:spPr/>
    </dgm:pt>
    <dgm:pt modelId="{368D94A1-0ACD-4DED-BC62-5A3C639F10E3}" type="pres">
      <dgm:prSet presAssocID="{E0FEDFD4-F82A-4C16-A5D1-3A0D2156526E}" presName="Name23" presStyleLbl="parChTrans1D4" presStyleIdx="0" presStyleCnt="2"/>
      <dgm:spPr/>
    </dgm:pt>
    <dgm:pt modelId="{42AA9C21-58DD-43AC-9375-2AC9524CC531}" type="pres">
      <dgm:prSet presAssocID="{5B71937D-75F5-4D2B-BE15-68667674D799}" presName="hierRoot4" presStyleCnt="0"/>
      <dgm:spPr/>
    </dgm:pt>
    <dgm:pt modelId="{1B765BF4-42E8-4E6D-9CD2-EE8DF724203C}" type="pres">
      <dgm:prSet presAssocID="{5B71937D-75F5-4D2B-BE15-68667674D799}" presName="composite4" presStyleCnt="0"/>
      <dgm:spPr/>
    </dgm:pt>
    <dgm:pt modelId="{E02EF837-536B-40CE-8AD7-2DB3102A1EB0}" type="pres">
      <dgm:prSet presAssocID="{5B71937D-75F5-4D2B-BE15-68667674D799}" presName="background4" presStyleLbl="node4" presStyleIdx="0" presStyleCnt="2"/>
      <dgm:spPr/>
    </dgm:pt>
    <dgm:pt modelId="{1054B940-7B52-4226-A36B-D7FBD03502E4}" type="pres">
      <dgm:prSet presAssocID="{5B71937D-75F5-4D2B-BE15-68667674D799}" presName="text4" presStyleLbl="fgAcc4" presStyleIdx="0" presStyleCnt="2">
        <dgm:presLayoutVars>
          <dgm:chPref val="3"/>
        </dgm:presLayoutVars>
      </dgm:prSet>
      <dgm:spPr/>
    </dgm:pt>
    <dgm:pt modelId="{7CB67EC1-BC86-400B-81BB-3A622D6BEFF7}" type="pres">
      <dgm:prSet presAssocID="{5B71937D-75F5-4D2B-BE15-68667674D799}" presName="hierChild5" presStyleCnt="0"/>
      <dgm:spPr/>
    </dgm:pt>
    <dgm:pt modelId="{4AA13CF6-EA6F-4D8F-8A21-B5F8F02D16C7}" type="pres">
      <dgm:prSet presAssocID="{AC418BDB-F853-4B46-8124-65537FA3A244}" presName="Name23" presStyleLbl="parChTrans1D4" presStyleIdx="1" presStyleCnt="2"/>
      <dgm:spPr/>
    </dgm:pt>
    <dgm:pt modelId="{3E08228B-B19F-4921-94BB-5595DDD83B1A}" type="pres">
      <dgm:prSet presAssocID="{4475D103-5A7D-45EA-9959-1F2DD69C3CED}" presName="hierRoot4" presStyleCnt="0"/>
      <dgm:spPr/>
    </dgm:pt>
    <dgm:pt modelId="{A429B5D7-BB72-4D2F-B491-2969DDEDFF7F}" type="pres">
      <dgm:prSet presAssocID="{4475D103-5A7D-45EA-9959-1F2DD69C3CED}" presName="composite4" presStyleCnt="0"/>
      <dgm:spPr/>
    </dgm:pt>
    <dgm:pt modelId="{1831C4CD-4402-4EF8-9EBE-F93F357A87F0}" type="pres">
      <dgm:prSet presAssocID="{4475D103-5A7D-45EA-9959-1F2DD69C3CED}" presName="background4" presStyleLbl="node4" presStyleIdx="1" presStyleCnt="2"/>
      <dgm:spPr/>
    </dgm:pt>
    <dgm:pt modelId="{4C08A1D9-2EA1-4103-B95C-7C464173A23E}" type="pres">
      <dgm:prSet presAssocID="{4475D103-5A7D-45EA-9959-1F2DD69C3CED}" presName="text4" presStyleLbl="fgAcc4" presStyleIdx="1" presStyleCnt="2">
        <dgm:presLayoutVars>
          <dgm:chPref val="3"/>
        </dgm:presLayoutVars>
      </dgm:prSet>
      <dgm:spPr/>
    </dgm:pt>
    <dgm:pt modelId="{503DAAFD-F934-4442-BB98-48046B5071BF}" type="pres">
      <dgm:prSet presAssocID="{4475D103-5A7D-45EA-9959-1F2DD69C3CED}" presName="hierChild5" presStyleCnt="0"/>
      <dgm:spPr/>
    </dgm:pt>
  </dgm:ptLst>
  <dgm:cxnLst>
    <dgm:cxn modelId="{2DE76F1A-336C-4E46-A019-8EA1E107796A}" type="presOf" srcId="{5B71937D-75F5-4D2B-BE15-68667674D799}" destId="{1054B940-7B52-4226-A36B-D7FBD03502E4}" srcOrd="0" destOrd="0" presId="urn:microsoft.com/office/officeart/2005/8/layout/hierarchy1"/>
    <dgm:cxn modelId="{3B0A4F1E-BC0D-4E00-BCEE-681D632092E1}" srcId="{2916259E-97D6-42C6-85C5-D5FDB0C67A58}" destId="{C0E78ABC-A5E2-41BF-B70A-88472A320EC6}" srcOrd="1" destOrd="0" parTransId="{3BF517E6-7E75-40FA-B0F4-C0E5F091F8BB}" sibTransId="{100155A0-0E84-443B-B130-9BD4E441FFC3}"/>
    <dgm:cxn modelId="{7701D31E-AD8E-4279-A481-5C690EF320FD}" srcId="{C0E78ABC-A5E2-41BF-B70A-88472A320EC6}" destId="{D44C3DE5-4B79-4376-8159-B7E6064EC95C}" srcOrd="0" destOrd="0" parTransId="{4F6B3198-84AF-40BE-9CC3-360D8A497179}" sibTransId="{0FDF2EC6-C8CE-42FD-8D2F-EB0ABCF33C90}"/>
    <dgm:cxn modelId="{16723627-0CE7-47A5-B904-FB287A2DE722}" type="presOf" srcId="{CD9316BC-E778-4CA1-9B07-EEE9E09E0545}" destId="{915953ED-D6FF-4A2E-84B1-98ABF85C40DB}" srcOrd="0" destOrd="0" presId="urn:microsoft.com/office/officeart/2005/8/layout/hierarchy1"/>
    <dgm:cxn modelId="{3CDB432A-EC15-42B7-88D0-5714A8FAFD22}" type="presOf" srcId="{C0E78ABC-A5E2-41BF-B70A-88472A320EC6}" destId="{521F2F77-1CF7-4830-A580-B8F209EB4A04}" srcOrd="0" destOrd="0" presId="urn:microsoft.com/office/officeart/2005/8/layout/hierarchy1"/>
    <dgm:cxn modelId="{3C6FEC32-7B0F-469B-A49C-2FC009C7B560}" type="presOf" srcId="{2743E6CF-052C-4712-A1EC-6E1534BE51C5}" destId="{42E883D7-4423-4644-BD3D-6542A7961361}" srcOrd="0" destOrd="0" presId="urn:microsoft.com/office/officeart/2005/8/layout/hierarchy1"/>
    <dgm:cxn modelId="{EEC41C38-980F-466E-B634-AF63B7C68E17}" type="presOf" srcId="{0770BC9D-BECC-421E-B149-DD7DE488B442}" destId="{3C48F31C-47B7-4C61-824C-9F7F0B17416A}" srcOrd="0" destOrd="0" presId="urn:microsoft.com/office/officeart/2005/8/layout/hierarchy1"/>
    <dgm:cxn modelId="{9B81E03A-B3C3-4FC4-898C-7A6F8E9E8A49}" srcId="{D44C3DE5-4B79-4376-8159-B7E6064EC95C}" destId="{5B71937D-75F5-4D2B-BE15-68667674D799}" srcOrd="0" destOrd="0" parTransId="{E0FEDFD4-F82A-4C16-A5D1-3A0D2156526E}" sibTransId="{6D846262-E8CE-499E-BBE8-72D8C46ABC24}"/>
    <dgm:cxn modelId="{DAC10E3D-0A41-4ED2-B0B1-FAA112C64F05}" type="presOf" srcId="{786035B0-8D67-4A04-BE36-F0185E744FE7}" destId="{44B7075C-9710-4D55-B8F8-A38C3D9A65F0}" srcOrd="0" destOrd="0" presId="urn:microsoft.com/office/officeart/2005/8/layout/hierarchy1"/>
    <dgm:cxn modelId="{F77D0C60-A30F-43B5-8ABE-63B1F09DD074}" type="presOf" srcId="{0E47F555-C459-47D2-AEFB-79FA2DF845B5}" destId="{99CE908F-1544-4941-A2EC-7BAD23910976}" srcOrd="0" destOrd="0" presId="urn:microsoft.com/office/officeart/2005/8/layout/hierarchy1"/>
    <dgm:cxn modelId="{03CCDE49-E314-4095-A239-B0F386300F7A}" type="presOf" srcId="{E0FEDFD4-F82A-4C16-A5D1-3A0D2156526E}" destId="{368D94A1-0ACD-4DED-BC62-5A3C639F10E3}" srcOrd="0" destOrd="0" presId="urn:microsoft.com/office/officeart/2005/8/layout/hierarchy1"/>
    <dgm:cxn modelId="{13CA4B4D-61D9-4387-BE0C-7DB59C50179F}" srcId="{D44C3DE5-4B79-4376-8159-B7E6064EC95C}" destId="{4475D103-5A7D-45EA-9959-1F2DD69C3CED}" srcOrd="1" destOrd="0" parTransId="{AC418BDB-F853-4B46-8124-65537FA3A244}" sibTransId="{59A29B3B-8429-485C-B29F-030902A70F1F}"/>
    <dgm:cxn modelId="{45AE0671-1025-4E62-8DF2-5BB41FEBBFB8}" type="presOf" srcId="{3BF517E6-7E75-40FA-B0F4-C0E5F091F8BB}" destId="{E05577D5-0DD6-4525-82B5-B149C828B32B}" srcOrd="0" destOrd="0" presId="urn:microsoft.com/office/officeart/2005/8/layout/hierarchy1"/>
    <dgm:cxn modelId="{C5DCA674-CF36-4C3B-86DB-A1FA5DFC0D20}" srcId="{0770BC9D-BECC-421E-B149-DD7DE488B442}" destId="{0E47F555-C459-47D2-AEFB-79FA2DF845B5}" srcOrd="0" destOrd="0" parTransId="{B51B9F68-1E06-4DBA-859B-25B13FF84BF5}" sibTransId="{B0DF3745-5A58-444F-B392-5689924238B0}"/>
    <dgm:cxn modelId="{29B2AC7B-D35A-4F95-BB3F-212FE9CB3C60}" type="presOf" srcId="{4F6B3198-84AF-40BE-9CC3-360D8A497179}" destId="{493694FB-FB45-45B3-87DB-6A747EC448F1}" srcOrd="0" destOrd="0" presId="urn:microsoft.com/office/officeart/2005/8/layout/hierarchy1"/>
    <dgm:cxn modelId="{EA31C982-10CC-47F5-8560-CCEA0C09C1EF}" type="presOf" srcId="{BBA035DD-1B90-40D2-9558-DF017A928381}" destId="{2A5FD873-340B-4DFA-A61B-57612E955D64}" srcOrd="0" destOrd="0" presId="urn:microsoft.com/office/officeart/2005/8/layout/hierarchy1"/>
    <dgm:cxn modelId="{5B6F218B-687C-47CD-9715-5CA17C25AE51}" type="presOf" srcId="{2916259E-97D6-42C6-85C5-D5FDB0C67A58}" destId="{B3498987-0CC7-4859-89E4-39F6145308BA}" srcOrd="0" destOrd="0" presId="urn:microsoft.com/office/officeart/2005/8/layout/hierarchy1"/>
    <dgm:cxn modelId="{1B410B8D-FAFE-4903-988D-F229F49C3093}" type="presOf" srcId="{D44C3DE5-4B79-4376-8159-B7E6064EC95C}" destId="{582E9E80-F41E-4F7C-A585-2D7B281989CD}" srcOrd="0" destOrd="0" presId="urn:microsoft.com/office/officeart/2005/8/layout/hierarchy1"/>
    <dgm:cxn modelId="{377B709D-6053-4E14-A294-04016B8E469A}" type="presOf" srcId="{AC418BDB-F853-4B46-8124-65537FA3A244}" destId="{4AA13CF6-EA6F-4D8F-8A21-B5F8F02D16C7}" srcOrd="0" destOrd="0" presId="urn:microsoft.com/office/officeart/2005/8/layout/hierarchy1"/>
    <dgm:cxn modelId="{8A057DA6-CCF2-48DB-8FB0-930F1182F834}" srcId="{0770BC9D-BECC-421E-B149-DD7DE488B442}" destId="{786035B0-8D67-4A04-BE36-F0185E744FE7}" srcOrd="1" destOrd="0" parTransId="{CD9316BC-E778-4CA1-9B07-EEE9E09E0545}" sibTransId="{D103F095-5984-4F90-A0D8-F895772F50DB}"/>
    <dgm:cxn modelId="{F26B5BD2-0137-4C92-97DA-3CC7E309BC5F}" srcId="{2743E6CF-052C-4712-A1EC-6E1534BE51C5}" destId="{2916259E-97D6-42C6-85C5-D5FDB0C67A58}" srcOrd="0" destOrd="0" parTransId="{9D50072B-0F63-4372-9335-F8F30C175A9A}" sibTransId="{5FD751F3-F577-45B6-910F-657C0248341F}"/>
    <dgm:cxn modelId="{84E424D6-7B23-4BC1-BC3E-3638D4FA95FB}" type="presOf" srcId="{B51B9F68-1E06-4DBA-859B-25B13FF84BF5}" destId="{FDF8348A-C6F0-4336-A545-58BD83098BAE}" srcOrd="0" destOrd="0" presId="urn:microsoft.com/office/officeart/2005/8/layout/hierarchy1"/>
    <dgm:cxn modelId="{DA1096ED-1A54-4BCE-B259-B5E7160C6754}" type="presOf" srcId="{4475D103-5A7D-45EA-9959-1F2DD69C3CED}" destId="{4C08A1D9-2EA1-4103-B95C-7C464173A23E}" srcOrd="0" destOrd="0" presId="urn:microsoft.com/office/officeart/2005/8/layout/hierarchy1"/>
    <dgm:cxn modelId="{0C518CF7-4ECB-4177-8CF0-AABA87AD08BD}" srcId="{2916259E-97D6-42C6-85C5-D5FDB0C67A58}" destId="{0770BC9D-BECC-421E-B149-DD7DE488B442}" srcOrd="0" destOrd="0" parTransId="{BBA035DD-1B90-40D2-9558-DF017A928381}" sibTransId="{A8E579AC-B539-4251-B959-FDBA884BE394}"/>
    <dgm:cxn modelId="{04E9DFA2-4737-4ECE-A451-AA137E0BD798}" type="presParOf" srcId="{42E883D7-4423-4644-BD3D-6542A7961361}" destId="{6C0213B0-D1A6-4F75-BFD5-3AF19EE1D20A}" srcOrd="0" destOrd="0" presId="urn:microsoft.com/office/officeart/2005/8/layout/hierarchy1"/>
    <dgm:cxn modelId="{393FA365-8BB0-4447-84F3-415392EAB86F}" type="presParOf" srcId="{6C0213B0-D1A6-4F75-BFD5-3AF19EE1D20A}" destId="{26B23B78-797E-47E4-93D1-5F4CD18EB958}" srcOrd="0" destOrd="0" presId="urn:microsoft.com/office/officeart/2005/8/layout/hierarchy1"/>
    <dgm:cxn modelId="{4DD8FCF8-5552-4DCC-9B33-1EFA2589CB7D}" type="presParOf" srcId="{26B23B78-797E-47E4-93D1-5F4CD18EB958}" destId="{D19554AC-E053-4465-BC0F-56E37874FFE0}" srcOrd="0" destOrd="0" presId="urn:microsoft.com/office/officeart/2005/8/layout/hierarchy1"/>
    <dgm:cxn modelId="{236EB892-0F72-4BBF-885A-280EEECD192D}" type="presParOf" srcId="{26B23B78-797E-47E4-93D1-5F4CD18EB958}" destId="{B3498987-0CC7-4859-89E4-39F6145308BA}" srcOrd="1" destOrd="0" presId="urn:microsoft.com/office/officeart/2005/8/layout/hierarchy1"/>
    <dgm:cxn modelId="{70FDF295-9AB1-4F9B-B107-D46FA7D5BC68}" type="presParOf" srcId="{6C0213B0-D1A6-4F75-BFD5-3AF19EE1D20A}" destId="{3CD42698-DFAC-4EF5-9A49-76181D89CBFE}" srcOrd="1" destOrd="0" presId="urn:microsoft.com/office/officeart/2005/8/layout/hierarchy1"/>
    <dgm:cxn modelId="{34675393-2A44-4AA5-A483-65DA33B5A62A}" type="presParOf" srcId="{3CD42698-DFAC-4EF5-9A49-76181D89CBFE}" destId="{2A5FD873-340B-4DFA-A61B-57612E955D64}" srcOrd="0" destOrd="0" presId="urn:microsoft.com/office/officeart/2005/8/layout/hierarchy1"/>
    <dgm:cxn modelId="{044851DB-13FC-4BAE-9627-08C7EF7CFB26}" type="presParOf" srcId="{3CD42698-DFAC-4EF5-9A49-76181D89CBFE}" destId="{E1C83B26-2634-49C0-B422-8C96F480F533}" srcOrd="1" destOrd="0" presId="urn:microsoft.com/office/officeart/2005/8/layout/hierarchy1"/>
    <dgm:cxn modelId="{8630CDB2-58AC-4A61-8F83-15C394E1DCED}" type="presParOf" srcId="{E1C83B26-2634-49C0-B422-8C96F480F533}" destId="{D4B05CAA-D3A8-43F1-B495-32CBF8C97DD1}" srcOrd="0" destOrd="0" presId="urn:microsoft.com/office/officeart/2005/8/layout/hierarchy1"/>
    <dgm:cxn modelId="{7A694C91-75BE-4F90-A014-46F5E309DFE9}" type="presParOf" srcId="{D4B05CAA-D3A8-43F1-B495-32CBF8C97DD1}" destId="{B0FC5145-A8F5-49CD-91E2-C7E48E7A4417}" srcOrd="0" destOrd="0" presId="urn:microsoft.com/office/officeart/2005/8/layout/hierarchy1"/>
    <dgm:cxn modelId="{2A0E29D8-D586-4479-B6D7-288AE3A2AC62}" type="presParOf" srcId="{D4B05CAA-D3A8-43F1-B495-32CBF8C97DD1}" destId="{3C48F31C-47B7-4C61-824C-9F7F0B17416A}" srcOrd="1" destOrd="0" presId="urn:microsoft.com/office/officeart/2005/8/layout/hierarchy1"/>
    <dgm:cxn modelId="{6AC368E9-553B-41E0-BD16-D227729F45A6}" type="presParOf" srcId="{E1C83B26-2634-49C0-B422-8C96F480F533}" destId="{A56963C5-6117-4587-A529-B27AC48391ED}" srcOrd="1" destOrd="0" presId="urn:microsoft.com/office/officeart/2005/8/layout/hierarchy1"/>
    <dgm:cxn modelId="{B5721806-8FEE-4347-AE2C-8CCA1F6B30E9}" type="presParOf" srcId="{A56963C5-6117-4587-A529-B27AC48391ED}" destId="{FDF8348A-C6F0-4336-A545-58BD83098BAE}" srcOrd="0" destOrd="0" presId="urn:microsoft.com/office/officeart/2005/8/layout/hierarchy1"/>
    <dgm:cxn modelId="{3EEC52C9-ABC6-4736-B390-7B23597F06B2}" type="presParOf" srcId="{A56963C5-6117-4587-A529-B27AC48391ED}" destId="{254E1B19-CDA7-45F6-950E-D7B5E393C52F}" srcOrd="1" destOrd="0" presId="urn:microsoft.com/office/officeart/2005/8/layout/hierarchy1"/>
    <dgm:cxn modelId="{CC793997-5102-46B5-9BD6-F1926274BA0E}" type="presParOf" srcId="{254E1B19-CDA7-45F6-950E-D7B5E393C52F}" destId="{E9D00F20-09A4-4827-B6AE-E2DCA6E5BD5B}" srcOrd="0" destOrd="0" presId="urn:microsoft.com/office/officeart/2005/8/layout/hierarchy1"/>
    <dgm:cxn modelId="{874C122D-DCC3-4278-9B6C-175B82462AD1}" type="presParOf" srcId="{E9D00F20-09A4-4827-B6AE-E2DCA6E5BD5B}" destId="{7C28C93B-9AF2-4552-A372-7B9822FD5267}" srcOrd="0" destOrd="0" presId="urn:microsoft.com/office/officeart/2005/8/layout/hierarchy1"/>
    <dgm:cxn modelId="{1FF61A79-2062-4DBE-A1C4-39D469FB7889}" type="presParOf" srcId="{E9D00F20-09A4-4827-B6AE-E2DCA6E5BD5B}" destId="{99CE908F-1544-4941-A2EC-7BAD23910976}" srcOrd="1" destOrd="0" presId="urn:microsoft.com/office/officeart/2005/8/layout/hierarchy1"/>
    <dgm:cxn modelId="{1C2C78E5-0CBC-4BC9-B1C1-A1707DE730DB}" type="presParOf" srcId="{254E1B19-CDA7-45F6-950E-D7B5E393C52F}" destId="{C7DCC2B3-B896-475B-B3E5-1E6C7A962397}" srcOrd="1" destOrd="0" presId="urn:microsoft.com/office/officeart/2005/8/layout/hierarchy1"/>
    <dgm:cxn modelId="{AEBC3DE1-B895-4D02-B8C7-0F73F7E4ACB0}" type="presParOf" srcId="{A56963C5-6117-4587-A529-B27AC48391ED}" destId="{915953ED-D6FF-4A2E-84B1-98ABF85C40DB}" srcOrd="2" destOrd="0" presId="urn:microsoft.com/office/officeart/2005/8/layout/hierarchy1"/>
    <dgm:cxn modelId="{B657B51D-EF47-400D-AE56-3348FB10A9B0}" type="presParOf" srcId="{A56963C5-6117-4587-A529-B27AC48391ED}" destId="{6B1905BB-3A33-4DC4-94BE-66D4977F840A}" srcOrd="3" destOrd="0" presId="urn:microsoft.com/office/officeart/2005/8/layout/hierarchy1"/>
    <dgm:cxn modelId="{078EB6E3-9057-4049-BA38-282FC65988C9}" type="presParOf" srcId="{6B1905BB-3A33-4DC4-94BE-66D4977F840A}" destId="{C4320F5C-0F3A-49E0-A242-E1F23284EA28}" srcOrd="0" destOrd="0" presId="urn:microsoft.com/office/officeart/2005/8/layout/hierarchy1"/>
    <dgm:cxn modelId="{7D8855BD-79A9-458A-9407-FAADD4283028}" type="presParOf" srcId="{C4320F5C-0F3A-49E0-A242-E1F23284EA28}" destId="{48BC4AD1-2A43-4D35-99F9-490D1DDC84ED}" srcOrd="0" destOrd="0" presId="urn:microsoft.com/office/officeart/2005/8/layout/hierarchy1"/>
    <dgm:cxn modelId="{C77BF7F7-DBC2-4611-A4F3-25D10F18649F}" type="presParOf" srcId="{C4320F5C-0F3A-49E0-A242-E1F23284EA28}" destId="{44B7075C-9710-4D55-B8F8-A38C3D9A65F0}" srcOrd="1" destOrd="0" presId="urn:microsoft.com/office/officeart/2005/8/layout/hierarchy1"/>
    <dgm:cxn modelId="{03E23BD4-47B8-4C84-931F-D19A09B273F0}" type="presParOf" srcId="{6B1905BB-3A33-4DC4-94BE-66D4977F840A}" destId="{BC84688A-5B8A-4C3B-BC10-69ED0D3CC9C9}" srcOrd="1" destOrd="0" presId="urn:microsoft.com/office/officeart/2005/8/layout/hierarchy1"/>
    <dgm:cxn modelId="{7DD96709-63EE-481B-9058-7B957BDDB514}" type="presParOf" srcId="{3CD42698-DFAC-4EF5-9A49-76181D89CBFE}" destId="{E05577D5-0DD6-4525-82B5-B149C828B32B}" srcOrd="2" destOrd="0" presId="urn:microsoft.com/office/officeart/2005/8/layout/hierarchy1"/>
    <dgm:cxn modelId="{6CC0BEB0-A3C2-4F1C-8D12-03D251EEB9A2}" type="presParOf" srcId="{3CD42698-DFAC-4EF5-9A49-76181D89CBFE}" destId="{EF847CD8-99DB-416A-8C0C-34F7C6B7A259}" srcOrd="3" destOrd="0" presId="urn:microsoft.com/office/officeart/2005/8/layout/hierarchy1"/>
    <dgm:cxn modelId="{9644189B-C1B3-49FB-9754-F10F2A3BBFFA}" type="presParOf" srcId="{EF847CD8-99DB-416A-8C0C-34F7C6B7A259}" destId="{35F45994-93D8-4B01-A280-97C00060EFBF}" srcOrd="0" destOrd="0" presId="urn:microsoft.com/office/officeart/2005/8/layout/hierarchy1"/>
    <dgm:cxn modelId="{4AEA6836-4C50-4436-8DCD-E21D85507882}" type="presParOf" srcId="{35F45994-93D8-4B01-A280-97C00060EFBF}" destId="{2DA8D6B1-595D-4098-9280-B79B7D06A8FB}" srcOrd="0" destOrd="0" presId="urn:microsoft.com/office/officeart/2005/8/layout/hierarchy1"/>
    <dgm:cxn modelId="{09DFC2AD-0E8A-4DB0-9420-C03C598450F5}" type="presParOf" srcId="{35F45994-93D8-4B01-A280-97C00060EFBF}" destId="{521F2F77-1CF7-4830-A580-B8F209EB4A04}" srcOrd="1" destOrd="0" presId="urn:microsoft.com/office/officeart/2005/8/layout/hierarchy1"/>
    <dgm:cxn modelId="{2FBD97FA-186D-402D-B2E9-73B66DC99DD3}" type="presParOf" srcId="{EF847CD8-99DB-416A-8C0C-34F7C6B7A259}" destId="{949F3233-B892-41C5-ABC8-22ADAF098C41}" srcOrd="1" destOrd="0" presId="urn:microsoft.com/office/officeart/2005/8/layout/hierarchy1"/>
    <dgm:cxn modelId="{7AF52067-8991-4314-83C2-A04FB6953468}" type="presParOf" srcId="{949F3233-B892-41C5-ABC8-22ADAF098C41}" destId="{493694FB-FB45-45B3-87DB-6A747EC448F1}" srcOrd="0" destOrd="0" presId="urn:microsoft.com/office/officeart/2005/8/layout/hierarchy1"/>
    <dgm:cxn modelId="{E864CA30-D3F0-481A-8E91-4EE6AA10BCE3}" type="presParOf" srcId="{949F3233-B892-41C5-ABC8-22ADAF098C41}" destId="{C6A161B2-7D27-427E-BA86-A248C91F9598}" srcOrd="1" destOrd="0" presId="urn:microsoft.com/office/officeart/2005/8/layout/hierarchy1"/>
    <dgm:cxn modelId="{B8658C6E-AC93-4B6D-8D03-8EA11EDA9092}" type="presParOf" srcId="{C6A161B2-7D27-427E-BA86-A248C91F9598}" destId="{5530646A-EA16-4E77-B06C-53F549DB9A84}" srcOrd="0" destOrd="0" presId="urn:microsoft.com/office/officeart/2005/8/layout/hierarchy1"/>
    <dgm:cxn modelId="{D238F8B4-D18E-4510-962F-A13C34AC5B47}" type="presParOf" srcId="{5530646A-EA16-4E77-B06C-53F549DB9A84}" destId="{B265C81E-50F8-4B90-A3FC-7E260DA2157E}" srcOrd="0" destOrd="0" presId="urn:microsoft.com/office/officeart/2005/8/layout/hierarchy1"/>
    <dgm:cxn modelId="{DAF769BB-F3A3-4403-856A-C2D84FE41A45}" type="presParOf" srcId="{5530646A-EA16-4E77-B06C-53F549DB9A84}" destId="{582E9E80-F41E-4F7C-A585-2D7B281989CD}" srcOrd="1" destOrd="0" presId="urn:microsoft.com/office/officeart/2005/8/layout/hierarchy1"/>
    <dgm:cxn modelId="{E61623FC-66EE-473D-8BF1-CE8241EEB237}" type="presParOf" srcId="{C6A161B2-7D27-427E-BA86-A248C91F9598}" destId="{AD653360-A36C-4A03-911E-33978CC6F4BB}" srcOrd="1" destOrd="0" presId="urn:microsoft.com/office/officeart/2005/8/layout/hierarchy1"/>
    <dgm:cxn modelId="{527F9149-FB4F-4418-ACE3-BA66E3A82778}" type="presParOf" srcId="{AD653360-A36C-4A03-911E-33978CC6F4BB}" destId="{368D94A1-0ACD-4DED-BC62-5A3C639F10E3}" srcOrd="0" destOrd="0" presId="urn:microsoft.com/office/officeart/2005/8/layout/hierarchy1"/>
    <dgm:cxn modelId="{7BB83C5C-7F67-4968-ABA7-B9198266E8F7}" type="presParOf" srcId="{AD653360-A36C-4A03-911E-33978CC6F4BB}" destId="{42AA9C21-58DD-43AC-9375-2AC9524CC531}" srcOrd="1" destOrd="0" presId="urn:microsoft.com/office/officeart/2005/8/layout/hierarchy1"/>
    <dgm:cxn modelId="{75C6A512-96CE-4DFF-B6BB-2346EF15323E}" type="presParOf" srcId="{42AA9C21-58DD-43AC-9375-2AC9524CC531}" destId="{1B765BF4-42E8-4E6D-9CD2-EE8DF724203C}" srcOrd="0" destOrd="0" presId="urn:microsoft.com/office/officeart/2005/8/layout/hierarchy1"/>
    <dgm:cxn modelId="{F52591DC-F173-490C-A85C-186079C19759}" type="presParOf" srcId="{1B765BF4-42E8-4E6D-9CD2-EE8DF724203C}" destId="{E02EF837-536B-40CE-8AD7-2DB3102A1EB0}" srcOrd="0" destOrd="0" presId="urn:microsoft.com/office/officeart/2005/8/layout/hierarchy1"/>
    <dgm:cxn modelId="{C2317DA1-4524-4CF9-8A02-656E07D4920D}" type="presParOf" srcId="{1B765BF4-42E8-4E6D-9CD2-EE8DF724203C}" destId="{1054B940-7B52-4226-A36B-D7FBD03502E4}" srcOrd="1" destOrd="0" presId="urn:microsoft.com/office/officeart/2005/8/layout/hierarchy1"/>
    <dgm:cxn modelId="{576C6361-5E09-427E-A759-7D26DE6804AF}" type="presParOf" srcId="{42AA9C21-58DD-43AC-9375-2AC9524CC531}" destId="{7CB67EC1-BC86-400B-81BB-3A622D6BEFF7}" srcOrd="1" destOrd="0" presId="urn:microsoft.com/office/officeart/2005/8/layout/hierarchy1"/>
    <dgm:cxn modelId="{F48FDF65-8B7D-4770-86A4-08A3F7873855}" type="presParOf" srcId="{AD653360-A36C-4A03-911E-33978CC6F4BB}" destId="{4AA13CF6-EA6F-4D8F-8A21-B5F8F02D16C7}" srcOrd="2" destOrd="0" presId="urn:microsoft.com/office/officeart/2005/8/layout/hierarchy1"/>
    <dgm:cxn modelId="{3127C5B7-6AFB-478F-8D7A-956DF0247F6C}" type="presParOf" srcId="{AD653360-A36C-4A03-911E-33978CC6F4BB}" destId="{3E08228B-B19F-4921-94BB-5595DDD83B1A}" srcOrd="3" destOrd="0" presId="urn:microsoft.com/office/officeart/2005/8/layout/hierarchy1"/>
    <dgm:cxn modelId="{00EA9B24-2938-4462-BFB7-73BF163CA4A2}" type="presParOf" srcId="{3E08228B-B19F-4921-94BB-5595DDD83B1A}" destId="{A429B5D7-BB72-4D2F-B491-2969DDEDFF7F}" srcOrd="0" destOrd="0" presId="urn:microsoft.com/office/officeart/2005/8/layout/hierarchy1"/>
    <dgm:cxn modelId="{94F83BDF-4F16-4EE5-817C-2F2BC2397CDA}" type="presParOf" srcId="{A429B5D7-BB72-4D2F-B491-2969DDEDFF7F}" destId="{1831C4CD-4402-4EF8-9EBE-F93F357A87F0}" srcOrd="0" destOrd="0" presId="urn:microsoft.com/office/officeart/2005/8/layout/hierarchy1"/>
    <dgm:cxn modelId="{756CDE8A-A872-4421-B3A4-A654736A4283}" type="presParOf" srcId="{A429B5D7-BB72-4D2F-B491-2969DDEDFF7F}" destId="{4C08A1D9-2EA1-4103-B95C-7C464173A23E}" srcOrd="1" destOrd="0" presId="urn:microsoft.com/office/officeart/2005/8/layout/hierarchy1"/>
    <dgm:cxn modelId="{EA90D98B-EC3D-495F-9F2F-1E7D86C45C6D}" type="presParOf" srcId="{3E08228B-B19F-4921-94BB-5595DDD83B1A}" destId="{503DAAFD-F934-4442-BB98-48046B5071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EFF8C-A1AC-4A66-879D-65C91411C9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E51148-0B81-4CE7-A0DC-04C5A4D1A26F}">
      <dgm:prSet phldrT="[Text]" custT="1"/>
      <dgm:spPr/>
      <dgm:t>
        <a:bodyPr/>
        <a:lstStyle/>
        <a:p>
          <a:r>
            <a:rPr lang="en-US" sz="1200" b="0" dirty="0">
              <a:latin typeface="Verdana" panose="020B0604030504040204" pitchFamily="34" charset="0"/>
              <a:ea typeface="Verdana" panose="020B0604030504040204" pitchFamily="34" charset="0"/>
              <a:cs typeface="Verdana" panose="020B0604030504040204" pitchFamily="34" charset="0"/>
            </a:rPr>
            <a:t>Space Constraints</a:t>
          </a:r>
        </a:p>
      </dgm:t>
    </dgm:pt>
    <dgm:pt modelId="{B985154D-A791-4F9E-BCE1-2CC0FC69B54B}" type="parTrans" cxnId="{FD97E1AE-A0AA-4384-B047-4313D2E0B65C}">
      <dgm:prSet/>
      <dgm:spPr/>
      <dgm:t>
        <a:bodyPr/>
        <a:lstStyle/>
        <a:p>
          <a:endParaRPr lang="en-US" sz="2800"/>
        </a:p>
      </dgm:t>
    </dgm:pt>
    <dgm:pt modelId="{C67E7D7F-3E9C-4A6F-B530-ED5F82A44568}" type="sibTrans" cxnId="{FD97E1AE-A0AA-4384-B047-4313D2E0B65C}">
      <dgm:prSet/>
      <dgm:spPr/>
      <dgm:t>
        <a:bodyPr/>
        <a:lstStyle/>
        <a:p>
          <a:endParaRPr lang="en-US" sz="2800"/>
        </a:p>
      </dgm:t>
    </dgm:pt>
    <dgm:pt modelId="{E55B4CDB-1BF1-41E0-9510-87EACC82DCC9}">
      <dgm:prSet phldrT="[Text]" custT="1"/>
      <dgm:spPr/>
      <dgm:t>
        <a:bodyPr/>
        <a:lstStyle/>
        <a:p>
          <a:r>
            <a:rPr lang="en-US" sz="1800" dirty="0">
              <a:latin typeface="+mj-lt"/>
              <a:ea typeface="Verdana" panose="020B0604030504040204" pitchFamily="34" charset="0"/>
              <a:cs typeface="Verdana" panose="020B0604030504040204" pitchFamily="34" charset="0"/>
            </a:rPr>
            <a:t>Will tank fit into space</a:t>
          </a:r>
        </a:p>
      </dgm:t>
    </dgm:pt>
    <dgm:pt modelId="{9FAA88F1-F546-47A9-8678-90BC01D6B2DD}" type="parTrans" cxnId="{7C4C1EEE-5E00-4FA2-8E7E-E16B57F89A5C}">
      <dgm:prSet/>
      <dgm:spPr/>
      <dgm:t>
        <a:bodyPr/>
        <a:lstStyle/>
        <a:p>
          <a:endParaRPr lang="en-US" sz="2800"/>
        </a:p>
      </dgm:t>
    </dgm:pt>
    <dgm:pt modelId="{5FDC9030-1CE4-49BF-A532-E353A0AFDB9B}" type="sibTrans" cxnId="{7C4C1EEE-5E00-4FA2-8E7E-E16B57F89A5C}">
      <dgm:prSet/>
      <dgm:spPr/>
      <dgm:t>
        <a:bodyPr/>
        <a:lstStyle/>
        <a:p>
          <a:endParaRPr lang="en-US" sz="2800"/>
        </a:p>
      </dgm:t>
    </dgm:pt>
    <dgm:pt modelId="{6DB5FC7B-0C6C-4A6C-94CF-A85B5C540A32}">
      <dgm:prSet phldrT="[Tex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Electrical</a:t>
          </a:r>
        </a:p>
      </dgm:t>
    </dgm:pt>
    <dgm:pt modelId="{771A1737-8FE1-478F-93BD-F63336CA7FFF}" type="parTrans" cxnId="{4855C87A-F28E-48A8-A240-EA534835E1AF}">
      <dgm:prSet/>
      <dgm:spPr/>
      <dgm:t>
        <a:bodyPr/>
        <a:lstStyle/>
        <a:p>
          <a:endParaRPr lang="en-US" sz="2800"/>
        </a:p>
      </dgm:t>
    </dgm:pt>
    <dgm:pt modelId="{18CC96B7-DEAE-4D0D-9E7A-E63B1EB2ACD4}" type="sibTrans" cxnId="{4855C87A-F28E-48A8-A240-EA534835E1AF}">
      <dgm:prSet/>
      <dgm:spPr/>
      <dgm:t>
        <a:bodyPr/>
        <a:lstStyle/>
        <a:p>
          <a:endParaRPr lang="en-US" sz="2800"/>
        </a:p>
      </dgm:t>
    </dgm:pt>
    <dgm:pt modelId="{74995CA8-D0AC-4822-8B02-20E36361D59A}">
      <dgm:prSet phldrT="[Text]" custT="1"/>
      <dgm:spPr/>
      <dgm:t>
        <a:bodyPr/>
        <a:lstStyle/>
        <a:p>
          <a:r>
            <a:rPr lang="en-US" sz="1800" dirty="0">
              <a:latin typeface="+mj-lt"/>
              <a:ea typeface="Verdana" panose="020B0604030504040204" pitchFamily="34" charset="0"/>
              <a:cs typeface="Verdana" panose="020B0604030504040204" pitchFamily="34" charset="0"/>
            </a:rPr>
            <a:t>Amperage of breaker</a:t>
          </a:r>
        </a:p>
      </dgm:t>
    </dgm:pt>
    <dgm:pt modelId="{B2A7AE22-AF28-4AB8-B950-48B0FA740615}" type="parTrans" cxnId="{46FFD5A9-D5E6-446A-B60A-9CB6F1D247B5}">
      <dgm:prSet/>
      <dgm:spPr/>
      <dgm:t>
        <a:bodyPr/>
        <a:lstStyle/>
        <a:p>
          <a:endParaRPr lang="en-US" sz="2800"/>
        </a:p>
      </dgm:t>
    </dgm:pt>
    <dgm:pt modelId="{A1CAA9F1-5E4D-4C66-BDD1-EA5795AACB37}" type="sibTrans" cxnId="{46FFD5A9-D5E6-446A-B60A-9CB6F1D247B5}">
      <dgm:prSet/>
      <dgm:spPr/>
      <dgm:t>
        <a:bodyPr/>
        <a:lstStyle/>
        <a:p>
          <a:endParaRPr lang="en-US" sz="2800"/>
        </a:p>
      </dgm:t>
    </dgm:pt>
    <dgm:pt modelId="{A3D74290-C8F5-4879-AF53-0E1B5A081232}">
      <dgm:prSet phldrT="[Tex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Ducting </a:t>
          </a:r>
          <a:br>
            <a:rPr lang="en-US" sz="1200" b="0">
              <a:latin typeface="Verdana" panose="020B0604030504040204" pitchFamily="34" charset="0"/>
              <a:ea typeface="Verdana" panose="020B0604030504040204" pitchFamily="34" charset="0"/>
              <a:cs typeface="Verdana" panose="020B0604030504040204" pitchFamily="34" charset="0"/>
            </a:rPr>
          </a:br>
          <a:r>
            <a:rPr lang="en-US" sz="1100" b="0">
              <a:latin typeface="Verdana" panose="020B0604030504040204" pitchFamily="34" charset="0"/>
              <a:ea typeface="Verdana" panose="020B0604030504040204" pitchFamily="34" charset="0"/>
              <a:cs typeface="Verdana" panose="020B0604030504040204" pitchFamily="34" charset="0"/>
            </a:rPr>
            <a:t>(If Required)</a:t>
          </a:r>
        </a:p>
      </dgm:t>
    </dgm:pt>
    <dgm:pt modelId="{FBC666A7-F491-4423-AD64-C11DB3734579}" type="parTrans" cxnId="{81D13B38-3D20-4F30-83A6-BA807078DD82}">
      <dgm:prSet/>
      <dgm:spPr/>
      <dgm:t>
        <a:bodyPr/>
        <a:lstStyle/>
        <a:p>
          <a:endParaRPr lang="en-US" sz="2800"/>
        </a:p>
      </dgm:t>
    </dgm:pt>
    <dgm:pt modelId="{F4E02943-5A67-470F-BA46-3FCAABF38515}" type="sibTrans" cxnId="{81D13B38-3D20-4F30-83A6-BA807078DD82}">
      <dgm:prSet/>
      <dgm:spPr/>
      <dgm:t>
        <a:bodyPr/>
        <a:lstStyle/>
        <a:p>
          <a:endParaRPr lang="en-US" sz="2800"/>
        </a:p>
      </dgm:t>
    </dgm:pt>
    <dgm:pt modelId="{FB2CBF0A-F33F-48D3-B855-5A166885D31D}">
      <dgm:prSet phldrT="[Text]" custT="1"/>
      <dgm:spPr/>
      <dgm:t>
        <a:bodyPr/>
        <a:lstStyle/>
        <a:p>
          <a:r>
            <a:rPr lang="en-US" sz="1800" dirty="0">
              <a:latin typeface="+mj-lt"/>
              <a:ea typeface="Verdana" panose="020B0604030504040204" pitchFamily="34" charset="0"/>
              <a:cs typeface="Verdana" panose="020B0604030504040204" pitchFamily="34" charset="0"/>
            </a:rPr>
            <a:t>Right exhaust</a:t>
          </a:r>
        </a:p>
      </dgm:t>
    </dgm:pt>
    <dgm:pt modelId="{4772A652-7A81-4B60-A46D-86E94CB59921}" type="parTrans" cxnId="{7E37356C-DA33-46A3-86E4-A590159072A1}">
      <dgm:prSet/>
      <dgm:spPr/>
      <dgm:t>
        <a:bodyPr/>
        <a:lstStyle/>
        <a:p>
          <a:endParaRPr lang="en-US" sz="2800"/>
        </a:p>
      </dgm:t>
    </dgm:pt>
    <dgm:pt modelId="{D7735702-ED0A-41F6-BEAE-6ABEED97845D}" type="sibTrans" cxnId="{7E37356C-DA33-46A3-86E4-A590159072A1}">
      <dgm:prSet/>
      <dgm:spPr/>
      <dgm:t>
        <a:bodyPr/>
        <a:lstStyle/>
        <a:p>
          <a:endParaRPr lang="en-US" sz="2800"/>
        </a:p>
      </dgm:t>
    </dgm:pt>
    <dgm:pt modelId="{7AED23B2-8AD8-4BE1-84F4-BDBFCCB3F4B1}">
      <dgm:prSet phldrT="[Text]" custT="1"/>
      <dgm:spPr/>
      <dgm:t>
        <a:bodyPr/>
        <a:lstStyle/>
        <a:p>
          <a:r>
            <a:rPr lang="en-US" sz="1800" dirty="0">
              <a:latin typeface="+mj-lt"/>
              <a:ea typeface="Verdana" panose="020B0604030504040204" pitchFamily="34" charset="0"/>
              <a:cs typeface="Verdana" panose="020B0604030504040204" pitchFamily="34" charset="0"/>
            </a:rPr>
            <a:t>Back exhaust</a:t>
          </a:r>
        </a:p>
      </dgm:t>
    </dgm:pt>
    <dgm:pt modelId="{DF70ED5D-3A9D-482E-9FBB-2B5BD19BF99F}" type="parTrans" cxnId="{EF7BA23D-9C27-4D9D-84F8-E1E45B764A16}">
      <dgm:prSet/>
      <dgm:spPr/>
      <dgm:t>
        <a:bodyPr/>
        <a:lstStyle/>
        <a:p>
          <a:endParaRPr lang="en-US" sz="2800"/>
        </a:p>
      </dgm:t>
    </dgm:pt>
    <dgm:pt modelId="{74D2C0E4-362D-498E-919E-873794FE062A}" type="sibTrans" cxnId="{EF7BA23D-9C27-4D9D-84F8-E1E45B764A16}">
      <dgm:prSet/>
      <dgm:spPr/>
      <dgm:t>
        <a:bodyPr/>
        <a:lstStyle/>
        <a:p>
          <a:endParaRPr lang="en-US" sz="2800"/>
        </a:p>
      </dgm:t>
    </dgm:pt>
    <dgm:pt modelId="{1068B384-0A79-4B4B-A51E-71A74A779691}">
      <dgm:prSet phldrT="[Text]" custT="1"/>
      <dgm:spPr/>
      <dgm:t>
        <a:bodyPr/>
        <a:lstStyle/>
        <a:p>
          <a:r>
            <a:rPr lang="en-US" sz="1800" dirty="0">
              <a:latin typeface="+mj-lt"/>
              <a:ea typeface="Verdana" panose="020B0604030504040204" pitchFamily="34" charset="0"/>
              <a:cs typeface="Verdana" panose="020B0604030504040204" pitchFamily="34" charset="0"/>
            </a:rPr>
            <a:t>Wire size</a:t>
          </a:r>
        </a:p>
      </dgm:t>
    </dgm:pt>
    <dgm:pt modelId="{969EED93-C1B2-44B3-A795-477B4A3C5C24}" type="sibTrans" cxnId="{3A1E78FB-56FA-4471-A5E9-846DD1B27524}">
      <dgm:prSet/>
      <dgm:spPr/>
      <dgm:t>
        <a:bodyPr/>
        <a:lstStyle/>
        <a:p>
          <a:endParaRPr lang="en-US" sz="2800"/>
        </a:p>
      </dgm:t>
    </dgm:pt>
    <dgm:pt modelId="{841E90F9-9B8E-41BB-928C-EE553332D33D}" type="parTrans" cxnId="{3A1E78FB-56FA-4471-A5E9-846DD1B27524}">
      <dgm:prSet/>
      <dgm:spPr/>
      <dgm:t>
        <a:bodyPr/>
        <a:lstStyle/>
        <a:p>
          <a:endParaRPr lang="en-US" sz="2800"/>
        </a:p>
      </dgm:t>
    </dgm:pt>
    <dgm:pt modelId="{64D1C628-78AC-4D14-9E00-C9A02E081904}">
      <dgm:prSet phldrT="[Text]" custT="1"/>
      <dgm:spPr/>
      <dgm:t>
        <a:bodyPr/>
        <a:lstStyle/>
        <a:p>
          <a:r>
            <a:rPr lang="en-US" sz="1800" dirty="0">
              <a:latin typeface="+mj-lt"/>
              <a:ea typeface="Verdana" panose="020B0604030504040204" pitchFamily="34" charset="0"/>
              <a:cs typeface="Verdana" panose="020B0604030504040204" pitchFamily="34" charset="0"/>
            </a:rPr>
            <a:t>Include duct adaptors if required</a:t>
          </a:r>
        </a:p>
      </dgm:t>
    </dgm:pt>
    <dgm:pt modelId="{F8349187-3B9C-43FC-9585-CB4A04EF8C12}" type="parTrans" cxnId="{F7273102-3D03-4B9C-B38B-5B053E228CD2}">
      <dgm:prSet/>
      <dgm:spPr/>
      <dgm:t>
        <a:bodyPr/>
        <a:lstStyle/>
        <a:p>
          <a:endParaRPr lang="en-US" sz="2800"/>
        </a:p>
      </dgm:t>
    </dgm:pt>
    <dgm:pt modelId="{DA7FD37E-9E90-4BD1-9303-16891E673D86}" type="sibTrans" cxnId="{F7273102-3D03-4B9C-B38B-5B053E228CD2}">
      <dgm:prSet/>
      <dgm:spPr/>
      <dgm:t>
        <a:bodyPr/>
        <a:lstStyle/>
        <a:p>
          <a:endParaRPr lang="en-US" sz="2800"/>
        </a:p>
      </dgm:t>
    </dgm:pt>
    <dgm:pt modelId="{10DBF68E-0E20-4240-A97A-E795ADA7582A}">
      <dgm:prSet phldrT="[Tex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Sizing</a:t>
          </a:r>
        </a:p>
      </dgm:t>
    </dgm:pt>
    <dgm:pt modelId="{DA69F6CD-B6A4-4C81-A86A-B25D36EA29E6}" type="parTrans" cxnId="{DED76C48-9B7F-4BB1-872C-753FDB63A1C8}">
      <dgm:prSet/>
      <dgm:spPr/>
      <dgm:t>
        <a:bodyPr/>
        <a:lstStyle/>
        <a:p>
          <a:endParaRPr lang="en-US" sz="2800"/>
        </a:p>
      </dgm:t>
    </dgm:pt>
    <dgm:pt modelId="{E090D18C-6143-4A84-AB14-7A944955161E}" type="sibTrans" cxnId="{DED76C48-9B7F-4BB1-872C-753FDB63A1C8}">
      <dgm:prSet/>
      <dgm:spPr/>
      <dgm:t>
        <a:bodyPr/>
        <a:lstStyle/>
        <a:p>
          <a:endParaRPr lang="en-US" sz="2800"/>
        </a:p>
      </dgm:t>
    </dgm:pt>
    <dgm:pt modelId="{DD006717-1DDE-48EE-89D4-D55F4C86D061}">
      <dgm:prSet phldrT="[Text]" custT="1"/>
      <dgm:spPr/>
      <dgm:t>
        <a:bodyPr/>
        <a:lstStyle/>
        <a:p>
          <a:r>
            <a:rPr lang="en-US" sz="1800" dirty="0">
              <a:latin typeface="+mj-lt"/>
              <a:ea typeface="Verdana" panose="020B0604030504040204" pitchFamily="34" charset="0"/>
              <a:cs typeface="Verdana" panose="020B0604030504040204" pitchFamily="34" charset="0"/>
            </a:rPr>
            <a:t>Include side plumbing</a:t>
          </a:r>
        </a:p>
      </dgm:t>
    </dgm:pt>
    <dgm:pt modelId="{39BA6C6F-1F00-42F7-9726-CA12E40381AD}" type="parTrans" cxnId="{5BC1796D-4D9E-4ED5-A952-ED36E602D34D}">
      <dgm:prSet/>
      <dgm:spPr/>
      <dgm:t>
        <a:bodyPr/>
        <a:lstStyle/>
        <a:p>
          <a:endParaRPr lang="en-US" sz="2800"/>
        </a:p>
      </dgm:t>
    </dgm:pt>
    <dgm:pt modelId="{C47966A3-C2D6-4D3E-ACC4-00BB5C7A7AA2}" type="sibTrans" cxnId="{5BC1796D-4D9E-4ED5-A952-ED36E602D34D}">
      <dgm:prSet/>
      <dgm:spPr/>
      <dgm:t>
        <a:bodyPr/>
        <a:lstStyle/>
        <a:p>
          <a:endParaRPr lang="en-US" sz="2800"/>
        </a:p>
      </dgm:t>
    </dgm:pt>
    <dgm:pt modelId="{705C8FB8-4DA8-4C09-B6D2-50C0E8EDA519}">
      <dgm:prSet phldrT="[Text]" custT="1"/>
      <dgm:spPr/>
      <dgm:t>
        <a:bodyPr/>
        <a:lstStyle/>
        <a:p>
          <a:r>
            <a:rPr lang="en-US" sz="1800" dirty="0">
              <a:latin typeface="+mj-lt"/>
              <a:ea typeface="Verdana" panose="020B0604030504040204" pitchFamily="34" charset="0"/>
              <a:cs typeface="Verdana" panose="020B0604030504040204" pitchFamily="34" charset="0"/>
            </a:rPr>
            <a:t>Household size</a:t>
          </a:r>
        </a:p>
      </dgm:t>
    </dgm:pt>
    <dgm:pt modelId="{2F308729-6C6A-4F56-A551-D430F762372C}" type="parTrans" cxnId="{CB2075DE-F16D-4867-A074-A95561C14788}">
      <dgm:prSet/>
      <dgm:spPr/>
      <dgm:t>
        <a:bodyPr/>
        <a:lstStyle/>
        <a:p>
          <a:endParaRPr lang="en-US" sz="2800"/>
        </a:p>
      </dgm:t>
    </dgm:pt>
    <dgm:pt modelId="{353E48B2-6D03-4188-8F8C-F6157ACCA8F5}" type="sibTrans" cxnId="{CB2075DE-F16D-4867-A074-A95561C14788}">
      <dgm:prSet/>
      <dgm:spPr/>
      <dgm:t>
        <a:bodyPr/>
        <a:lstStyle/>
        <a:p>
          <a:endParaRPr lang="en-US" sz="2800"/>
        </a:p>
      </dgm:t>
    </dgm:pt>
    <dgm:pt modelId="{D4878AA6-CCD1-42ED-83F3-CDE1C2D87679}">
      <dgm:prSet phldrT="[Text]" custT="1"/>
      <dgm:spPr/>
      <dgm:t>
        <a:bodyPr/>
        <a:lstStyle/>
        <a:p>
          <a:r>
            <a:rPr lang="en-US" sz="1800" dirty="0">
              <a:latin typeface="+mj-lt"/>
              <a:ea typeface="Verdana" panose="020B0604030504040204" pitchFamily="34" charset="0"/>
              <a:cs typeface="Verdana" panose="020B0604030504040204" pitchFamily="34" charset="0"/>
            </a:rPr>
            <a:t>High usage spa tubs</a:t>
          </a:r>
        </a:p>
      </dgm:t>
    </dgm:pt>
    <dgm:pt modelId="{D4EBDB75-152B-4A8E-B73E-D4DB84E2739B}" type="parTrans" cxnId="{4C788825-8200-45BA-B2B4-2A17E3DBD96C}">
      <dgm:prSet/>
      <dgm:spPr/>
      <dgm:t>
        <a:bodyPr/>
        <a:lstStyle/>
        <a:p>
          <a:endParaRPr lang="en-US" sz="2800"/>
        </a:p>
      </dgm:t>
    </dgm:pt>
    <dgm:pt modelId="{8855B55A-8503-4674-96ED-1F3026D9205A}" type="sibTrans" cxnId="{4C788825-8200-45BA-B2B4-2A17E3DBD96C}">
      <dgm:prSet/>
      <dgm:spPr/>
      <dgm:t>
        <a:bodyPr/>
        <a:lstStyle/>
        <a:p>
          <a:endParaRPr lang="en-US" sz="2800"/>
        </a:p>
      </dgm:t>
    </dgm:pt>
    <dgm:pt modelId="{8C47D6F5-2FFB-496C-8779-B1E7A6DEDAF3}">
      <dgm:prSet phldrT="[Text]" custT="1"/>
      <dgm:spPr/>
      <dgm:t>
        <a:bodyPr/>
        <a:lstStyle/>
        <a:p>
          <a:r>
            <a:rPr lang="en-US" sz="1800" dirty="0">
              <a:latin typeface="+mj-lt"/>
              <a:ea typeface="Verdana" panose="020B0604030504040204" pitchFamily="34" charset="0"/>
              <a:cs typeface="Verdana" panose="020B0604030504040204" pitchFamily="34" charset="0"/>
            </a:rPr>
            <a:t>Possible use of whole house tempering valve</a:t>
          </a:r>
        </a:p>
      </dgm:t>
    </dgm:pt>
    <dgm:pt modelId="{0DB4F669-EFEE-4BE0-8D46-991C65773265}" type="parTrans" cxnId="{7A3021FD-1F98-496C-8B13-5A806BFEAE17}">
      <dgm:prSet/>
      <dgm:spPr/>
      <dgm:t>
        <a:bodyPr/>
        <a:lstStyle/>
        <a:p>
          <a:endParaRPr lang="en-US" sz="2800"/>
        </a:p>
      </dgm:t>
    </dgm:pt>
    <dgm:pt modelId="{FC928CF7-1CC8-47B0-BA8B-5CFED369EA5C}" type="sibTrans" cxnId="{7A3021FD-1F98-496C-8B13-5A806BFEAE17}">
      <dgm:prSet/>
      <dgm:spPr/>
      <dgm:t>
        <a:bodyPr/>
        <a:lstStyle/>
        <a:p>
          <a:endParaRPr lang="en-US" sz="2800"/>
        </a:p>
      </dgm:t>
    </dgm:pt>
    <dgm:pt modelId="{1F6FF3AA-6197-4A25-9616-572701237BD2}">
      <dgm:prSet phldrT="[Text]" custT="1"/>
      <dgm:spPr/>
      <dgm:t>
        <a:bodyPr/>
        <a:lstStyle/>
        <a:p>
          <a:r>
            <a:rPr lang="en-US" sz="1200" b="0" dirty="0">
              <a:latin typeface="Verdana" panose="020B0604030504040204" pitchFamily="34" charset="0"/>
              <a:ea typeface="Verdana" panose="020B0604030504040204" pitchFamily="34" charset="0"/>
              <a:cs typeface="Verdana" panose="020B0604030504040204" pitchFamily="34" charset="0"/>
            </a:rPr>
            <a:t>Water Connections</a:t>
          </a:r>
        </a:p>
      </dgm:t>
    </dgm:pt>
    <dgm:pt modelId="{D8B59F2C-C74A-486E-8C7F-D5CBD74D6502}" type="parTrans" cxnId="{5C129723-0D27-4F91-8073-DFE9AA63AB39}">
      <dgm:prSet/>
      <dgm:spPr/>
      <dgm:t>
        <a:bodyPr/>
        <a:lstStyle/>
        <a:p>
          <a:endParaRPr lang="en-US" sz="2800"/>
        </a:p>
      </dgm:t>
    </dgm:pt>
    <dgm:pt modelId="{237611AE-B684-468F-BFE3-1393BF62FC73}" type="sibTrans" cxnId="{5C129723-0D27-4F91-8073-DFE9AA63AB39}">
      <dgm:prSet/>
      <dgm:spPr/>
      <dgm:t>
        <a:bodyPr/>
        <a:lstStyle/>
        <a:p>
          <a:endParaRPr lang="en-US" sz="2800"/>
        </a:p>
      </dgm:t>
    </dgm:pt>
    <dgm:pt modelId="{1D36187A-E735-4C73-A783-B06A9B46B21E}">
      <dgm:prSet phldrT="[Text]" custT="1"/>
      <dgm:spPr/>
      <dgm:t>
        <a:bodyPr/>
        <a:lstStyle/>
        <a:p>
          <a:r>
            <a:rPr lang="en-US" sz="1800" dirty="0">
              <a:latin typeface="+mj-lt"/>
              <a:ea typeface="Verdana" panose="020B0604030504040204" pitchFamily="34" charset="0"/>
              <a:cs typeface="Verdana" panose="020B0604030504040204" pitchFamily="34" charset="0"/>
            </a:rPr>
            <a:t>Top-plumbed</a:t>
          </a:r>
        </a:p>
      </dgm:t>
    </dgm:pt>
    <dgm:pt modelId="{712271AC-D968-471C-B58B-143AF45060F9}" type="parTrans" cxnId="{5899FCAC-0B60-4DB8-BB4D-EFA168F88EF6}">
      <dgm:prSet/>
      <dgm:spPr/>
      <dgm:t>
        <a:bodyPr/>
        <a:lstStyle/>
        <a:p>
          <a:endParaRPr lang="en-US" sz="2800"/>
        </a:p>
      </dgm:t>
    </dgm:pt>
    <dgm:pt modelId="{FDC6291F-007D-455F-8F2B-DF28D4523951}" type="sibTrans" cxnId="{5899FCAC-0B60-4DB8-BB4D-EFA168F88EF6}">
      <dgm:prSet/>
      <dgm:spPr/>
      <dgm:t>
        <a:bodyPr/>
        <a:lstStyle/>
        <a:p>
          <a:endParaRPr lang="en-US" sz="2800"/>
        </a:p>
      </dgm:t>
    </dgm:pt>
    <dgm:pt modelId="{92E7C8AB-F21E-48F8-9E90-0612D3EED9F6}">
      <dgm:prSet phldrT="[Text]" custT="1"/>
      <dgm:spPr/>
      <dgm:t>
        <a:bodyPr/>
        <a:lstStyle/>
        <a:p>
          <a:r>
            <a:rPr lang="en-US" sz="1800" dirty="0">
              <a:latin typeface="+mj-lt"/>
              <a:ea typeface="Verdana" panose="020B0604030504040204" pitchFamily="34" charset="0"/>
              <a:cs typeface="Verdana" panose="020B0604030504040204" pitchFamily="34" charset="0"/>
            </a:rPr>
            <a:t>Side-plumbed</a:t>
          </a:r>
        </a:p>
      </dgm:t>
    </dgm:pt>
    <dgm:pt modelId="{97233425-77A8-4284-8517-DEF39AE54B06}" type="parTrans" cxnId="{ABA6E736-1057-49DE-8454-A39A0C2D6030}">
      <dgm:prSet/>
      <dgm:spPr/>
      <dgm:t>
        <a:bodyPr/>
        <a:lstStyle/>
        <a:p>
          <a:endParaRPr lang="en-US" sz="2800"/>
        </a:p>
      </dgm:t>
    </dgm:pt>
    <dgm:pt modelId="{DECBF90B-C985-46BC-ACD2-49111FCAC5A8}" type="sibTrans" cxnId="{ABA6E736-1057-49DE-8454-A39A0C2D6030}">
      <dgm:prSet/>
      <dgm:spPr/>
      <dgm:t>
        <a:bodyPr/>
        <a:lstStyle/>
        <a:p>
          <a:endParaRPr lang="en-US" sz="2800"/>
        </a:p>
      </dgm:t>
    </dgm:pt>
    <dgm:pt modelId="{2C8358EF-35FE-4540-8BD2-62657E6FED2A}" type="pres">
      <dgm:prSet presAssocID="{A99EFF8C-A1AC-4A66-879D-65C91411C9B9}" presName="linearFlow" presStyleCnt="0">
        <dgm:presLayoutVars>
          <dgm:dir/>
          <dgm:animLvl val="lvl"/>
          <dgm:resizeHandles val="exact"/>
        </dgm:presLayoutVars>
      </dgm:prSet>
      <dgm:spPr/>
    </dgm:pt>
    <dgm:pt modelId="{80AE68CE-01F1-4FAE-B0E5-3C4882051CDE}" type="pres">
      <dgm:prSet presAssocID="{39E51148-0B81-4CE7-A0DC-04C5A4D1A26F}" presName="composite" presStyleCnt="0"/>
      <dgm:spPr/>
    </dgm:pt>
    <dgm:pt modelId="{7F2EE7BB-F184-4FA5-ABB9-14485620E868}" type="pres">
      <dgm:prSet presAssocID="{39E51148-0B81-4CE7-A0DC-04C5A4D1A26F}" presName="parentText" presStyleLbl="alignNode1" presStyleIdx="0" presStyleCnt="5">
        <dgm:presLayoutVars>
          <dgm:chMax val="1"/>
          <dgm:bulletEnabled val="1"/>
        </dgm:presLayoutVars>
      </dgm:prSet>
      <dgm:spPr/>
    </dgm:pt>
    <dgm:pt modelId="{4CC55017-ED90-4763-AF41-8096D7D423B8}" type="pres">
      <dgm:prSet presAssocID="{39E51148-0B81-4CE7-A0DC-04C5A4D1A26F}" presName="descendantText" presStyleLbl="alignAcc1" presStyleIdx="0" presStyleCnt="5">
        <dgm:presLayoutVars>
          <dgm:bulletEnabled val="1"/>
        </dgm:presLayoutVars>
      </dgm:prSet>
      <dgm:spPr/>
    </dgm:pt>
    <dgm:pt modelId="{BE03ADDA-5584-40F8-9C1E-36EAFB0F24E4}" type="pres">
      <dgm:prSet presAssocID="{C67E7D7F-3E9C-4A6F-B530-ED5F82A44568}" presName="sp" presStyleCnt="0"/>
      <dgm:spPr/>
    </dgm:pt>
    <dgm:pt modelId="{97B61541-6BDF-482C-BB08-63419A357419}" type="pres">
      <dgm:prSet presAssocID="{10DBF68E-0E20-4240-A97A-E795ADA7582A}" presName="composite" presStyleCnt="0"/>
      <dgm:spPr/>
    </dgm:pt>
    <dgm:pt modelId="{1D89A668-A21D-4DD9-9146-C4CAA25CC220}" type="pres">
      <dgm:prSet presAssocID="{10DBF68E-0E20-4240-A97A-E795ADA7582A}" presName="parentText" presStyleLbl="alignNode1" presStyleIdx="1" presStyleCnt="5">
        <dgm:presLayoutVars>
          <dgm:chMax val="1"/>
          <dgm:bulletEnabled val="1"/>
        </dgm:presLayoutVars>
      </dgm:prSet>
      <dgm:spPr/>
    </dgm:pt>
    <dgm:pt modelId="{9C4BAED3-FC33-4D05-B3C5-CC1928B484F2}" type="pres">
      <dgm:prSet presAssocID="{10DBF68E-0E20-4240-A97A-E795ADA7582A}" presName="descendantText" presStyleLbl="alignAcc1" presStyleIdx="1" presStyleCnt="5">
        <dgm:presLayoutVars>
          <dgm:bulletEnabled val="1"/>
        </dgm:presLayoutVars>
      </dgm:prSet>
      <dgm:spPr/>
    </dgm:pt>
    <dgm:pt modelId="{ECF8C3E9-A494-4CB3-A789-9B1478192945}" type="pres">
      <dgm:prSet presAssocID="{E090D18C-6143-4A84-AB14-7A944955161E}" presName="sp" presStyleCnt="0"/>
      <dgm:spPr/>
    </dgm:pt>
    <dgm:pt modelId="{AC9B41B4-3EC4-4974-AC47-55AE11EE4899}" type="pres">
      <dgm:prSet presAssocID="{1F6FF3AA-6197-4A25-9616-572701237BD2}" presName="composite" presStyleCnt="0"/>
      <dgm:spPr/>
    </dgm:pt>
    <dgm:pt modelId="{05D1E8FF-744E-453E-8BF8-855E0215EA5D}" type="pres">
      <dgm:prSet presAssocID="{1F6FF3AA-6197-4A25-9616-572701237BD2}" presName="parentText" presStyleLbl="alignNode1" presStyleIdx="2" presStyleCnt="5">
        <dgm:presLayoutVars>
          <dgm:chMax val="1"/>
          <dgm:bulletEnabled val="1"/>
        </dgm:presLayoutVars>
      </dgm:prSet>
      <dgm:spPr/>
    </dgm:pt>
    <dgm:pt modelId="{4CC20C8A-C408-4B90-B500-A56E79FDF141}" type="pres">
      <dgm:prSet presAssocID="{1F6FF3AA-6197-4A25-9616-572701237BD2}" presName="descendantText" presStyleLbl="alignAcc1" presStyleIdx="2" presStyleCnt="5">
        <dgm:presLayoutVars>
          <dgm:bulletEnabled val="1"/>
        </dgm:presLayoutVars>
      </dgm:prSet>
      <dgm:spPr/>
    </dgm:pt>
    <dgm:pt modelId="{3EE6852F-2341-4398-AA5A-727A02D0DE0B}" type="pres">
      <dgm:prSet presAssocID="{237611AE-B684-468F-BFE3-1393BF62FC73}" presName="sp" presStyleCnt="0"/>
      <dgm:spPr/>
    </dgm:pt>
    <dgm:pt modelId="{B7942D82-8F02-43BE-ACB5-5AE311C9B977}" type="pres">
      <dgm:prSet presAssocID="{6DB5FC7B-0C6C-4A6C-94CF-A85B5C540A32}" presName="composite" presStyleCnt="0"/>
      <dgm:spPr/>
    </dgm:pt>
    <dgm:pt modelId="{33A3F15E-B596-4D2E-8BE0-054D54DFEACA}" type="pres">
      <dgm:prSet presAssocID="{6DB5FC7B-0C6C-4A6C-94CF-A85B5C540A32}" presName="parentText" presStyleLbl="alignNode1" presStyleIdx="3" presStyleCnt="5">
        <dgm:presLayoutVars>
          <dgm:chMax val="1"/>
          <dgm:bulletEnabled val="1"/>
        </dgm:presLayoutVars>
      </dgm:prSet>
      <dgm:spPr/>
    </dgm:pt>
    <dgm:pt modelId="{0C4D63BC-DE70-48A8-9AD5-61F99D95042D}" type="pres">
      <dgm:prSet presAssocID="{6DB5FC7B-0C6C-4A6C-94CF-A85B5C540A32}" presName="descendantText" presStyleLbl="alignAcc1" presStyleIdx="3" presStyleCnt="5">
        <dgm:presLayoutVars>
          <dgm:bulletEnabled val="1"/>
        </dgm:presLayoutVars>
      </dgm:prSet>
      <dgm:spPr/>
    </dgm:pt>
    <dgm:pt modelId="{CA76B6B1-CA2B-4BDA-93E2-9278BA11D71E}" type="pres">
      <dgm:prSet presAssocID="{18CC96B7-DEAE-4D0D-9E7A-E63B1EB2ACD4}" presName="sp" presStyleCnt="0"/>
      <dgm:spPr/>
    </dgm:pt>
    <dgm:pt modelId="{34BE6E7D-FFFB-40D9-B3A3-160B293114E5}" type="pres">
      <dgm:prSet presAssocID="{A3D74290-C8F5-4879-AF53-0E1B5A081232}" presName="composite" presStyleCnt="0"/>
      <dgm:spPr/>
    </dgm:pt>
    <dgm:pt modelId="{C1954EE7-D5C4-4CA7-B990-01C97AE215D3}" type="pres">
      <dgm:prSet presAssocID="{A3D74290-C8F5-4879-AF53-0E1B5A081232}" presName="parentText" presStyleLbl="alignNode1" presStyleIdx="4" presStyleCnt="5">
        <dgm:presLayoutVars>
          <dgm:chMax val="1"/>
          <dgm:bulletEnabled val="1"/>
        </dgm:presLayoutVars>
      </dgm:prSet>
      <dgm:spPr/>
    </dgm:pt>
    <dgm:pt modelId="{B4B1D50A-301B-4482-9EE1-349B8EADE8E9}" type="pres">
      <dgm:prSet presAssocID="{A3D74290-C8F5-4879-AF53-0E1B5A081232}" presName="descendantText" presStyleLbl="alignAcc1" presStyleIdx="4" presStyleCnt="5">
        <dgm:presLayoutVars>
          <dgm:bulletEnabled val="1"/>
        </dgm:presLayoutVars>
      </dgm:prSet>
      <dgm:spPr/>
    </dgm:pt>
  </dgm:ptLst>
  <dgm:cxnLst>
    <dgm:cxn modelId="{F7273102-3D03-4B9C-B38B-5B053E228CD2}" srcId="{39E51148-0B81-4CE7-A0DC-04C5A4D1A26F}" destId="{64D1C628-78AC-4D14-9E00-C9A02E081904}" srcOrd="2" destOrd="0" parTransId="{F8349187-3B9C-43FC-9585-CB4A04EF8C12}" sibTransId="{DA7FD37E-9E90-4BD1-9303-16891E673D86}"/>
    <dgm:cxn modelId="{B3ECC802-A0AA-4642-9E0F-00EBA86DD59C}" type="presOf" srcId="{10DBF68E-0E20-4240-A97A-E795ADA7582A}" destId="{1D89A668-A21D-4DD9-9146-C4CAA25CC220}" srcOrd="0" destOrd="0" presId="urn:microsoft.com/office/officeart/2005/8/layout/chevron2"/>
    <dgm:cxn modelId="{364B8E07-D979-4CB9-927A-15E10A0D77A1}" type="presOf" srcId="{D4878AA6-CCD1-42ED-83F3-CDE1C2D87679}" destId="{9C4BAED3-FC33-4D05-B3C5-CC1928B484F2}" srcOrd="0" destOrd="1" presId="urn:microsoft.com/office/officeart/2005/8/layout/chevron2"/>
    <dgm:cxn modelId="{51DF5920-960F-484D-A87B-543780D962E6}" type="presOf" srcId="{705C8FB8-4DA8-4C09-B6D2-50C0E8EDA519}" destId="{9C4BAED3-FC33-4D05-B3C5-CC1928B484F2}" srcOrd="0" destOrd="0" presId="urn:microsoft.com/office/officeart/2005/8/layout/chevron2"/>
    <dgm:cxn modelId="{360B2821-8B13-4BCA-B53B-41AC1FFE7521}" type="presOf" srcId="{A3D74290-C8F5-4879-AF53-0E1B5A081232}" destId="{C1954EE7-D5C4-4CA7-B990-01C97AE215D3}" srcOrd="0" destOrd="0" presId="urn:microsoft.com/office/officeart/2005/8/layout/chevron2"/>
    <dgm:cxn modelId="{5C129723-0D27-4F91-8073-DFE9AA63AB39}" srcId="{A99EFF8C-A1AC-4A66-879D-65C91411C9B9}" destId="{1F6FF3AA-6197-4A25-9616-572701237BD2}" srcOrd="2" destOrd="0" parTransId="{D8B59F2C-C74A-486E-8C7F-D5CBD74D6502}" sibTransId="{237611AE-B684-468F-BFE3-1393BF62FC73}"/>
    <dgm:cxn modelId="{4C788825-8200-45BA-B2B4-2A17E3DBD96C}" srcId="{10DBF68E-0E20-4240-A97A-E795ADA7582A}" destId="{D4878AA6-CCD1-42ED-83F3-CDE1C2D87679}" srcOrd="1" destOrd="0" parTransId="{D4EBDB75-152B-4A8E-B73E-D4DB84E2739B}" sibTransId="{8855B55A-8503-4674-96ED-1F3026D9205A}"/>
    <dgm:cxn modelId="{ABA6E736-1057-49DE-8454-A39A0C2D6030}" srcId="{1F6FF3AA-6197-4A25-9616-572701237BD2}" destId="{92E7C8AB-F21E-48F8-9E90-0612D3EED9F6}" srcOrd="1" destOrd="0" parTransId="{97233425-77A8-4284-8517-DEF39AE54B06}" sibTransId="{DECBF90B-C985-46BC-ACD2-49111FCAC5A8}"/>
    <dgm:cxn modelId="{81D13B38-3D20-4F30-83A6-BA807078DD82}" srcId="{A99EFF8C-A1AC-4A66-879D-65C91411C9B9}" destId="{A3D74290-C8F5-4879-AF53-0E1B5A081232}" srcOrd="4" destOrd="0" parTransId="{FBC666A7-F491-4423-AD64-C11DB3734579}" sibTransId="{F4E02943-5A67-470F-BA46-3FCAABF38515}"/>
    <dgm:cxn modelId="{495CE838-93A2-4E27-BD6E-09FB4875D9B4}" type="presOf" srcId="{1D36187A-E735-4C73-A783-B06A9B46B21E}" destId="{4CC20C8A-C408-4B90-B500-A56E79FDF141}" srcOrd="0" destOrd="0" presId="urn:microsoft.com/office/officeart/2005/8/layout/chevron2"/>
    <dgm:cxn modelId="{EF579F3D-3A02-4477-A94C-01D1C61B2621}" type="presOf" srcId="{A99EFF8C-A1AC-4A66-879D-65C91411C9B9}" destId="{2C8358EF-35FE-4540-8BD2-62657E6FED2A}" srcOrd="0" destOrd="0" presId="urn:microsoft.com/office/officeart/2005/8/layout/chevron2"/>
    <dgm:cxn modelId="{EF7BA23D-9C27-4D9D-84F8-E1E45B764A16}" srcId="{A3D74290-C8F5-4879-AF53-0E1B5A081232}" destId="{7AED23B2-8AD8-4BE1-84F4-BDBFCCB3F4B1}" srcOrd="1" destOrd="0" parTransId="{DF70ED5D-3A9D-482E-9FBB-2B5BD19BF99F}" sibTransId="{74D2C0E4-362D-498E-919E-873794FE062A}"/>
    <dgm:cxn modelId="{A1470D66-1822-483B-8AA0-C6F6DD3422AC}" type="presOf" srcId="{8C47D6F5-2FFB-496C-8779-B1E7A6DEDAF3}" destId="{9C4BAED3-FC33-4D05-B3C5-CC1928B484F2}" srcOrd="0" destOrd="2" presId="urn:microsoft.com/office/officeart/2005/8/layout/chevron2"/>
    <dgm:cxn modelId="{DED76C48-9B7F-4BB1-872C-753FDB63A1C8}" srcId="{A99EFF8C-A1AC-4A66-879D-65C91411C9B9}" destId="{10DBF68E-0E20-4240-A97A-E795ADA7582A}" srcOrd="1" destOrd="0" parTransId="{DA69F6CD-B6A4-4C81-A86A-B25D36EA29E6}" sibTransId="{E090D18C-6143-4A84-AB14-7A944955161E}"/>
    <dgm:cxn modelId="{ABE9C348-3B07-4293-BCC4-7E71E33E53C5}" type="presOf" srcId="{1F6FF3AA-6197-4A25-9616-572701237BD2}" destId="{05D1E8FF-744E-453E-8BF8-855E0215EA5D}" srcOrd="0" destOrd="0" presId="urn:microsoft.com/office/officeart/2005/8/layout/chevron2"/>
    <dgm:cxn modelId="{7E37356C-DA33-46A3-86E4-A590159072A1}" srcId="{A3D74290-C8F5-4879-AF53-0E1B5A081232}" destId="{FB2CBF0A-F33F-48D3-B855-5A166885D31D}" srcOrd="0" destOrd="0" parTransId="{4772A652-7A81-4B60-A46D-86E94CB59921}" sibTransId="{D7735702-ED0A-41F6-BEAE-6ABEED97845D}"/>
    <dgm:cxn modelId="{5BC1796D-4D9E-4ED5-A952-ED36E602D34D}" srcId="{39E51148-0B81-4CE7-A0DC-04C5A4D1A26F}" destId="{DD006717-1DDE-48EE-89D4-D55F4C86D061}" srcOrd="1" destOrd="0" parTransId="{39BA6C6F-1F00-42F7-9726-CA12E40381AD}" sibTransId="{C47966A3-C2D6-4D3E-ACC4-00BB5C7A7AA2}"/>
    <dgm:cxn modelId="{D7EC3552-7094-4D4B-8AC2-FBD76F5412D5}" type="presOf" srcId="{DD006717-1DDE-48EE-89D4-D55F4C86D061}" destId="{4CC55017-ED90-4763-AF41-8096D7D423B8}" srcOrd="0" destOrd="1" presId="urn:microsoft.com/office/officeart/2005/8/layout/chevron2"/>
    <dgm:cxn modelId="{236EC474-8684-4663-93A3-EF4F0D02575A}" type="presOf" srcId="{39E51148-0B81-4CE7-A0DC-04C5A4D1A26F}" destId="{7F2EE7BB-F184-4FA5-ABB9-14485620E868}" srcOrd="0" destOrd="0" presId="urn:microsoft.com/office/officeart/2005/8/layout/chevron2"/>
    <dgm:cxn modelId="{A903B077-E433-442D-B9B8-29E605D23DA6}" type="presOf" srcId="{FB2CBF0A-F33F-48D3-B855-5A166885D31D}" destId="{B4B1D50A-301B-4482-9EE1-349B8EADE8E9}" srcOrd="0" destOrd="0" presId="urn:microsoft.com/office/officeart/2005/8/layout/chevron2"/>
    <dgm:cxn modelId="{4855C87A-F28E-48A8-A240-EA534835E1AF}" srcId="{A99EFF8C-A1AC-4A66-879D-65C91411C9B9}" destId="{6DB5FC7B-0C6C-4A6C-94CF-A85B5C540A32}" srcOrd="3" destOrd="0" parTransId="{771A1737-8FE1-478F-93BD-F63336CA7FFF}" sibTransId="{18CC96B7-DEAE-4D0D-9E7A-E63B1EB2ACD4}"/>
    <dgm:cxn modelId="{3E45537B-92CC-4F9D-A542-A69F4ED5B01B}" type="presOf" srcId="{7AED23B2-8AD8-4BE1-84F4-BDBFCCB3F4B1}" destId="{B4B1D50A-301B-4482-9EE1-349B8EADE8E9}" srcOrd="0" destOrd="1" presId="urn:microsoft.com/office/officeart/2005/8/layout/chevron2"/>
    <dgm:cxn modelId="{3FCF8E7C-AA9A-4E73-A1AF-E2924760658B}" type="presOf" srcId="{1068B384-0A79-4B4B-A51E-71A74A779691}" destId="{0C4D63BC-DE70-48A8-9AD5-61F99D95042D}" srcOrd="0" destOrd="1" presId="urn:microsoft.com/office/officeart/2005/8/layout/chevron2"/>
    <dgm:cxn modelId="{98A3A889-A2C0-434F-8088-BB6B2820136B}" type="presOf" srcId="{64D1C628-78AC-4D14-9E00-C9A02E081904}" destId="{4CC55017-ED90-4763-AF41-8096D7D423B8}" srcOrd="0" destOrd="2" presId="urn:microsoft.com/office/officeart/2005/8/layout/chevron2"/>
    <dgm:cxn modelId="{79418E92-8D14-4FC2-A5F0-01493926BF18}" type="presOf" srcId="{6DB5FC7B-0C6C-4A6C-94CF-A85B5C540A32}" destId="{33A3F15E-B596-4D2E-8BE0-054D54DFEACA}" srcOrd="0" destOrd="0" presId="urn:microsoft.com/office/officeart/2005/8/layout/chevron2"/>
    <dgm:cxn modelId="{46FFD5A9-D5E6-446A-B60A-9CB6F1D247B5}" srcId="{6DB5FC7B-0C6C-4A6C-94CF-A85B5C540A32}" destId="{74995CA8-D0AC-4822-8B02-20E36361D59A}" srcOrd="0" destOrd="0" parTransId="{B2A7AE22-AF28-4AB8-B950-48B0FA740615}" sibTransId="{A1CAA9F1-5E4D-4C66-BDD1-EA5795AACB37}"/>
    <dgm:cxn modelId="{5899FCAC-0B60-4DB8-BB4D-EFA168F88EF6}" srcId="{1F6FF3AA-6197-4A25-9616-572701237BD2}" destId="{1D36187A-E735-4C73-A783-B06A9B46B21E}" srcOrd="0" destOrd="0" parTransId="{712271AC-D968-471C-B58B-143AF45060F9}" sibTransId="{FDC6291F-007D-455F-8F2B-DF28D4523951}"/>
    <dgm:cxn modelId="{FD97E1AE-A0AA-4384-B047-4313D2E0B65C}" srcId="{A99EFF8C-A1AC-4A66-879D-65C91411C9B9}" destId="{39E51148-0B81-4CE7-A0DC-04C5A4D1A26F}" srcOrd="0" destOrd="0" parTransId="{B985154D-A791-4F9E-BCE1-2CC0FC69B54B}" sibTransId="{C67E7D7F-3E9C-4A6F-B530-ED5F82A44568}"/>
    <dgm:cxn modelId="{A45978CC-E966-4D7B-8EC9-3206756D62D4}" type="presOf" srcId="{E55B4CDB-1BF1-41E0-9510-87EACC82DCC9}" destId="{4CC55017-ED90-4763-AF41-8096D7D423B8}" srcOrd="0" destOrd="0" presId="urn:microsoft.com/office/officeart/2005/8/layout/chevron2"/>
    <dgm:cxn modelId="{BAB4A4D9-E81B-409C-92AD-793023F18960}" type="presOf" srcId="{92E7C8AB-F21E-48F8-9E90-0612D3EED9F6}" destId="{4CC20C8A-C408-4B90-B500-A56E79FDF141}" srcOrd="0" destOrd="1" presId="urn:microsoft.com/office/officeart/2005/8/layout/chevron2"/>
    <dgm:cxn modelId="{CB2075DE-F16D-4867-A074-A95561C14788}" srcId="{10DBF68E-0E20-4240-A97A-E795ADA7582A}" destId="{705C8FB8-4DA8-4C09-B6D2-50C0E8EDA519}" srcOrd="0" destOrd="0" parTransId="{2F308729-6C6A-4F56-A551-D430F762372C}" sibTransId="{353E48B2-6D03-4188-8F8C-F6157ACCA8F5}"/>
    <dgm:cxn modelId="{5383DEE7-B67C-4AA1-ADBE-EF3A79FCB036}" type="presOf" srcId="{74995CA8-D0AC-4822-8B02-20E36361D59A}" destId="{0C4D63BC-DE70-48A8-9AD5-61F99D95042D}" srcOrd="0" destOrd="0" presId="urn:microsoft.com/office/officeart/2005/8/layout/chevron2"/>
    <dgm:cxn modelId="{7C4C1EEE-5E00-4FA2-8E7E-E16B57F89A5C}" srcId="{39E51148-0B81-4CE7-A0DC-04C5A4D1A26F}" destId="{E55B4CDB-1BF1-41E0-9510-87EACC82DCC9}" srcOrd="0" destOrd="0" parTransId="{9FAA88F1-F546-47A9-8678-90BC01D6B2DD}" sibTransId="{5FDC9030-1CE4-49BF-A532-E353A0AFDB9B}"/>
    <dgm:cxn modelId="{3A1E78FB-56FA-4471-A5E9-846DD1B27524}" srcId="{6DB5FC7B-0C6C-4A6C-94CF-A85B5C540A32}" destId="{1068B384-0A79-4B4B-A51E-71A74A779691}" srcOrd="1" destOrd="0" parTransId="{841E90F9-9B8E-41BB-928C-EE553332D33D}" sibTransId="{969EED93-C1B2-44B3-A795-477B4A3C5C24}"/>
    <dgm:cxn modelId="{7A3021FD-1F98-496C-8B13-5A806BFEAE17}" srcId="{10DBF68E-0E20-4240-A97A-E795ADA7582A}" destId="{8C47D6F5-2FFB-496C-8779-B1E7A6DEDAF3}" srcOrd="2" destOrd="0" parTransId="{0DB4F669-EFEE-4BE0-8D46-991C65773265}" sibTransId="{FC928CF7-1CC8-47B0-BA8B-5CFED369EA5C}"/>
    <dgm:cxn modelId="{6E6C8412-8C29-4AF0-8C5D-22344269E393}" type="presParOf" srcId="{2C8358EF-35FE-4540-8BD2-62657E6FED2A}" destId="{80AE68CE-01F1-4FAE-B0E5-3C4882051CDE}" srcOrd="0" destOrd="0" presId="urn:microsoft.com/office/officeart/2005/8/layout/chevron2"/>
    <dgm:cxn modelId="{219ACC88-D10B-4D00-9836-B6E9E3B85F45}" type="presParOf" srcId="{80AE68CE-01F1-4FAE-B0E5-3C4882051CDE}" destId="{7F2EE7BB-F184-4FA5-ABB9-14485620E868}" srcOrd="0" destOrd="0" presId="urn:microsoft.com/office/officeart/2005/8/layout/chevron2"/>
    <dgm:cxn modelId="{FF89A215-FB97-467A-951F-9126CC4BC825}" type="presParOf" srcId="{80AE68CE-01F1-4FAE-B0E5-3C4882051CDE}" destId="{4CC55017-ED90-4763-AF41-8096D7D423B8}" srcOrd="1" destOrd="0" presId="urn:microsoft.com/office/officeart/2005/8/layout/chevron2"/>
    <dgm:cxn modelId="{D174542A-F650-4AFC-93F7-99DC047F2C4A}" type="presParOf" srcId="{2C8358EF-35FE-4540-8BD2-62657E6FED2A}" destId="{BE03ADDA-5584-40F8-9C1E-36EAFB0F24E4}" srcOrd="1" destOrd="0" presId="urn:microsoft.com/office/officeart/2005/8/layout/chevron2"/>
    <dgm:cxn modelId="{7275A2F1-431C-4EF4-88BD-1510619BEC6F}" type="presParOf" srcId="{2C8358EF-35FE-4540-8BD2-62657E6FED2A}" destId="{97B61541-6BDF-482C-BB08-63419A357419}" srcOrd="2" destOrd="0" presId="urn:microsoft.com/office/officeart/2005/8/layout/chevron2"/>
    <dgm:cxn modelId="{E28AC8B4-B7B2-40F9-8958-DA2CD3625507}" type="presParOf" srcId="{97B61541-6BDF-482C-BB08-63419A357419}" destId="{1D89A668-A21D-4DD9-9146-C4CAA25CC220}" srcOrd="0" destOrd="0" presId="urn:microsoft.com/office/officeart/2005/8/layout/chevron2"/>
    <dgm:cxn modelId="{824D5663-51FD-4B4E-89B5-FA0222654E8F}" type="presParOf" srcId="{97B61541-6BDF-482C-BB08-63419A357419}" destId="{9C4BAED3-FC33-4D05-B3C5-CC1928B484F2}" srcOrd="1" destOrd="0" presId="urn:microsoft.com/office/officeart/2005/8/layout/chevron2"/>
    <dgm:cxn modelId="{5001F98A-8CD2-4D38-BC1F-C7CE369DB85C}" type="presParOf" srcId="{2C8358EF-35FE-4540-8BD2-62657E6FED2A}" destId="{ECF8C3E9-A494-4CB3-A789-9B1478192945}" srcOrd="3" destOrd="0" presId="urn:microsoft.com/office/officeart/2005/8/layout/chevron2"/>
    <dgm:cxn modelId="{E75E2266-CA15-4784-8C17-9E4FC0C8BE52}" type="presParOf" srcId="{2C8358EF-35FE-4540-8BD2-62657E6FED2A}" destId="{AC9B41B4-3EC4-4974-AC47-55AE11EE4899}" srcOrd="4" destOrd="0" presId="urn:microsoft.com/office/officeart/2005/8/layout/chevron2"/>
    <dgm:cxn modelId="{A6D18F8E-3727-4849-9A4E-5C40188927C2}" type="presParOf" srcId="{AC9B41B4-3EC4-4974-AC47-55AE11EE4899}" destId="{05D1E8FF-744E-453E-8BF8-855E0215EA5D}" srcOrd="0" destOrd="0" presId="urn:microsoft.com/office/officeart/2005/8/layout/chevron2"/>
    <dgm:cxn modelId="{AC27C33E-6394-449F-90F9-0E5AB73F0000}" type="presParOf" srcId="{AC9B41B4-3EC4-4974-AC47-55AE11EE4899}" destId="{4CC20C8A-C408-4B90-B500-A56E79FDF141}" srcOrd="1" destOrd="0" presId="urn:microsoft.com/office/officeart/2005/8/layout/chevron2"/>
    <dgm:cxn modelId="{8F668EED-E791-45EE-917B-F6BB8474FB47}" type="presParOf" srcId="{2C8358EF-35FE-4540-8BD2-62657E6FED2A}" destId="{3EE6852F-2341-4398-AA5A-727A02D0DE0B}" srcOrd="5" destOrd="0" presId="urn:microsoft.com/office/officeart/2005/8/layout/chevron2"/>
    <dgm:cxn modelId="{A2F5F429-CBAB-41CA-9099-5B04E1718D58}" type="presParOf" srcId="{2C8358EF-35FE-4540-8BD2-62657E6FED2A}" destId="{B7942D82-8F02-43BE-ACB5-5AE311C9B977}" srcOrd="6" destOrd="0" presId="urn:microsoft.com/office/officeart/2005/8/layout/chevron2"/>
    <dgm:cxn modelId="{EADFBD60-659B-42CE-B596-A504A47C3DAB}" type="presParOf" srcId="{B7942D82-8F02-43BE-ACB5-5AE311C9B977}" destId="{33A3F15E-B596-4D2E-8BE0-054D54DFEACA}" srcOrd="0" destOrd="0" presId="urn:microsoft.com/office/officeart/2005/8/layout/chevron2"/>
    <dgm:cxn modelId="{13D378BA-98D0-4155-BE7F-DD2EE09481CA}" type="presParOf" srcId="{B7942D82-8F02-43BE-ACB5-5AE311C9B977}" destId="{0C4D63BC-DE70-48A8-9AD5-61F99D95042D}" srcOrd="1" destOrd="0" presId="urn:microsoft.com/office/officeart/2005/8/layout/chevron2"/>
    <dgm:cxn modelId="{4BCCC1CB-68A4-4FC5-A04C-75D829D0AC17}" type="presParOf" srcId="{2C8358EF-35FE-4540-8BD2-62657E6FED2A}" destId="{CA76B6B1-CA2B-4BDA-93E2-9278BA11D71E}" srcOrd="7" destOrd="0" presId="urn:microsoft.com/office/officeart/2005/8/layout/chevron2"/>
    <dgm:cxn modelId="{341FA4BA-6A52-4906-87A7-067261307965}" type="presParOf" srcId="{2C8358EF-35FE-4540-8BD2-62657E6FED2A}" destId="{34BE6E7D-FFFB-40D9-B3A3-160B293114E5}" srcOrd="8" destOrd="0" presId="urn:microsoft.com/office/officeart/2005/8/layout/chevron2"/>
    <dgm:cxn modelId="{2E470378-58D5-4103-8600-379DA4D65470}" type="presParOf" srcId="{34BE6E7D-FFFB-40D9-B3A3-160B293114E5}" destId="{C1954EE7-D5C4-4CA7-B990-01C97AE215D3}" srcOrd="0" destOrd="0" presId="urn:microsoft.com/office/officeart/2005/8/layout/chevron2"/>
    <dgm:cxn modelId="{54F97361-C14D-4E8F-8451-1520B56F90F7}" type="presParOf" srcId="{34BE6E7D-FFFB-40D9-B3A3-160B293114E5}" destId="{B4B1D50A-301B-4482-9EE1-349B8EADE8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DBCC2-3551-48E0-90C3-D86C4E1B721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E7562AD-A3EB-4B37-B465-E7F0B8EBD81A}">
      <dgm:prSet phldrT="[Text]"/>
      <dgm:spPr/>
      <dgm:t>
        <a:bodyPr/>
        <a:lstStyle/>
        <a:p>
          <a:r>
            <a:rPr lang="en-US" dirty="0"/>
            <a:t>Create a connection with the customer</a:t>
          </a:r>
        </a:p>
      </dgm:t>
    </dgm:pt>
    <dgm:pt modelId="{05E6926B-D51A-4B85-997A-146DDB591658}" type="parTrans" cxnId="{18993B5D-D4FC-4ABB-92B0-90478FE24FAB}">
      <dgm:prSet/>
      <dgm:spPr/>
      <dgm:t>
        <a:bodyPr/>
        <a:lstStyle/>
        <a:p>
          <a:endParaRPr lang="en-US"/>
        </a:p>
      </dgm:t>
    </dgm:pt>
    <dgm:pt modelId="{17A65F9B-6629-4DFE-B6C2-A37AB7400A49}" type="sibTrans" cxnId="{18993B5D-D4FC-4ABB-92B0-90478FE24FAB}">
      <dgm:prSet/>
      <dgm:spPr/>
      <dgm:t>
        <a:bodyPr/>
        <a:lstStyle/>
        <a:p>
          <a:endParaRPr lang="en-US"/>
        </a:p>
      </dgm:t>
    </dgm:pt>
    <dgm:pt modelId="{24B98EF9-9D96-4EA7-ACCF-27ED941440FC}">
      <dgm:prSet phldrT="[Text]"/>
      <dgm:spPr/>
      <dgm:t>
        <a:bodyPr/>
        <a:lstStyle/>
        <a:p>
          <a:r>
            <a:rPr lang="en-US" dirty="0"/>
            <a:t>Listen to their needs</a:t>
          </a:r>
        </a:p>
      </dgm:t>
    </dgm:pt>
    <dgm:pt modelId="{07516594-D480-4961-A677-E3BA1C58286B}" type="parTrans" cxnId="{54276456-0EF6-482D-B1C9-18B594E32CC1}">
      <dgm:prSet/>
      <dgm:spPr/>
      <dgm:t>
        <a:bodyPr/>
        <a:lstStyle/>
        <a:p>
          <a:endParaRPr lang="en-US"/>
        </a:p>
      </dgm:t>
    </dgm:pt>
    <dgm:pt modelId="{12086323-9587-448A-BACD-85DBEFB95912}" type="sibTrans" cxnId="{54276456-0EF6-482D-B1C9-18B594E32CC1}">
      <dgm:prSet/>
      <dgm:spPr/>
      <dgm:t>
        <a:bodyPr/>
        <a:lstStyle/>
        <a:p>
          <a:endParaRPr lang="en-US"/>
        </a:p>
      </dgm:t>
    </dgm:pt>
    <dgm:pt modelId="{BB1589D2-E94B-407A-9BD6-22D09494071B}">
      <dgm:prSet phldrT="[Text]"/>
      <dgm:spPr/>
      <dgm:t>
        <a:bodyPr/>
        <a:lstStyle/>
        <a:p>
          <a:r>
            <a:rPr lang="en-US" dirty="0"/>
            <a:t>Develop a plan to address their needs</a:t>
          </a:r>
        </a:p>
      </dgm:t>
    </dgm:pt>
    <dgm:pt modelId="{C6D2F51F-D097-40FD-8EB9-2A9A6F649023}" type="parTrans" cxnId="{2F50598C-C7B5-4975-A704-FA35F04F54CE}">
      <dgm:prSet/>
      <dgm:spPr/>
      <dgm:t>
        <a:bodyPr/>
        <a:lstStyle/>
        <a:p>
          <a:endParaRPr lang="en-US"/>
        </a:p>
      </dgm:t>
    </dgm:pt>
    <dgm:pt modelId="{82D2F0D9-863B-4530-8DDC-C4691F583E2F}" type="sibTrans" cxnId="{2F50598C-C7B5-4975-A704-FA35F04F54CE}">
      <dgm:prSet/>
      <dgm:spPr/>
      <dgm:t>
        <a:bodyPr/>
        <a:lstStyle/>
        <a:p>
          <a:endParaRPr lang="en-US"/>
        </a:p>
      </dgm:t>
    </dgm:pt>
    <dgm:pt modelId="{700BB5EE-F988-45C1-9C38-3FF39A40B971}">
      <dgm:prSet phldrT="[Text]"/>
      <dgm:spPr/>
      <dgm:t>
        <a:bodyPr/>
        <a:lstStyle/>
        <a:p>
          <a:r>
            <a:rPr lang="en-US" dirty="0"/>
            <a:t>Make the sale</a:t>
          </a:r>
        </a:p>
      </dgm:t>
    </dgm:pt>
    <dgm:pt modelId="{518BE2D7-142D-4703-96CE-13333F56B905}" type="parTrans" cxnId="{981AFCFC-8AC0-4E23-88B3-5960CD584CE2}">
      <dgm:prSet/>
      <dgm:spPr/>
      <dgm:t>
        <a:bodyPr/>
        <a:lstStyle/>
        <a:p>
          <a:endParaRPr lang="en-US"/>
        </a:p>
      </dgm:t>
    </dgm:pt>
    <dgm:pt modelId="{B559EFE4-5FEB-4B84-84CF-D1977F24A1D1}" type="sibTrans" cxnId="{981AFCFC-8AC0-4E23-88B3-5960CD584CE2}">
      <dgm:prSet/>
      <dgm:spPr/>
      <dgm:t>
        <a:bodyPr/>
        <a:lstStyle/>
        <a:p>
          <a:endParaRPr lang="en-US"/>
        </a:p>
      </dgm:t>
    </dgm:pt>
    <dgm:pt modelId="{3B64FD6F-BEC9-44E6-8ACD-F56EDBE6DCC9}">
      <dgm:prSet phldrT="[Text]"/>
      <dgm:spPr/>
      <dgm:t>
        <a:bodyPr/>
        <a:lstStyle/>
        <a:p>
          <a:r>
            <a:rPr lang="en-US" dirty="0"/>
            <a:t>Establish a lasting relationship with follow up</a:t>
          </a:r>
        </a:p>
      </dgm:t>
    </dgm:pt>
    <dgm:pt modelId="{BE1B42CE-C79F-4613-A47B-1923B6624EB5}" type="parTrans" cxnId="{94544502-2DB4-4B32-A593-124EE693A2BF}">
      <dgm:prSet/>
      <dgm:spPr/>
      <dgm:t>
        <a:bodyPr/>
        <a:lstStyle/>
        <a:p>
          <a:endParaRPr lang="en-US"/>
        </a:p>
      </dgm:t>
    </dgm:pt>
    <dgm:pt modelId="{55DA0569-46EC-4FA4-B0D3-787E815DE663}" type="sibTrans" cxnId="{94544502-2DB4-4B32-A593-124EE693A2BF}">
      <dgm:prSet/>
      <dgm:spPr/>
      <dgm:t>
        <a:bodyPr/>
        <a:lstStyle/>
        <a:p>
          <a:endParaRPr lang="en-US"/>
        </a:p>
      </dgm:t>
    </dgm:pt>
    <dgm:pt modelId="{E14E9211-9761-4945-9CA7-CB6D97CD93D6}" type="pres">
      <dgm:prSet presAssocID="{A43DBCC2-3551-48E0-90C3-D86C4E1B7214}" presName="Name0" presStyleCnt="0">
        <dgm:presLayoutVars>
          <dgm:dir/>
          <dgm:resizeHandles val="exact"/>
        </dgm:presLayoutVars>
      </dgm:prSet>
      <dgm:spPr/>
    </dgm:pt>
    <dgm:pt modelId="{2B164FEF-F1A4-4D17-9715-67B8DF2567A3}" type="pres">
      <dgm:prSet presAssocID="{A43DBCC2-3551-48E0-90C3-D86C4E1B7214}" presName="cycle" presStyleCnt="0"/>
      <dgm:spPr/>
    </dgm:pt>
    <dgm:pt modelId="{968FF95E-C9D6-41F6-9C16-9F13DAA6FA7B}" type="pres">
      <dgm:prSet presAssocID="{1E7562AD-A3EB-4B37-B465-E7F0B8EBD81A}" presName="nodeFirstNode" presStyleLbl="node1" presStyleIdx="0" presStyleCnt="5">
        <dgm:presLayoutVars>
          <dgm:bulletEnabled val="1"/>
        </dgm:presLayoutVars>
      </dgm:prSet>
      <dgm:spPr/>
    </dgm:pt>
    <dgm:pt modelId="{3457F9A8-0761-4DEA-8913-67929835D849}" type="pres">
      <dgm:prSet presAssocID="{17A65F9B-6629-4DFE-B6C2-A37AB7400A49}" presName="sibTransFirstNode" presStyleLbl="bgShp" presStyleIdx="0" presStyleCnt="1"/>
      <dgm:spPr/>
    </dgm:pt>
    <dgm:pt modelId="{87CAE7D0-2C45-4F18-B8FD-40DECE97FD36}" type="pres">
      <dgm:prSet presAssocID="{24B98EF9-9D96-4EA7-ACCF-27ED941440FC}" presName="nodeFollowingNodes" presStyleLbl="node1" presStyleIdx="1" presStyleCnt="5">
        <dgm:presLayoutVars>
          <dgm:bulletEnabled val="1"/>
        </dgm:presLayoutVars>
      </dgm:prSet>
      <dgm:spPr/>
    </dgm:pt>
    <dgm:pt modelId="{D340F7C9-B9CB-450E-94C3-DEFE7072BD94}" type="pres">
      <dgm:prSet presAssocID="{BB1589D2-E94B-407A-9BD6-22D09494071B}" presName="nodeFollowingNodes" presStyleLbl="node1" presStyleIdx="2" presStyleCnt="5" custRadScaleRad="104034" custRadScaleInc="-4924">
        <dgm:presLayoutVars>
          <dgm:bulletEnabled val="1"/>
        </dgm:presLayoutVars>
      </dgm:prSet>
      <dgm:spPr/>
    </dgm:pt>
    <dgm:pt modelId="{EC4A7C5A-15C7-4AD5-9AB3-638031B2BAF4}" type="pres">
      <dgm:prSet presAssocID="{700BB5EE-F988-45C1-9C38-3FF39A40B971}" presName="nodeFollowingNodes" presStyleLbl="node1" presStyleIdx="3" presStyleCnt="5" custRadScaleRad="104452" custRadScaleInc="5395">
        <dgm:presLayoutVars>
          <dgm:bulletEnabled val="1"/>
        </dgm:presLayoutVars>
      </dgm:prSet>
      <dgm:spPr/>
    </dgm:pt>
    <dgm:pt modelId="{C5BCF46B-2269-43CF-8D15-CDA4BB7A0FBA}" type="pres">
      <dgm:prSet presAssocID="{3B64FD6F-BEC9-44E6-8ACD-F56EDBE6DCC9}" presName="nodeFollowingNodes" presStyleLbl="node1" presStyleIdx="4" presStyleCnt="5">
        <dgm:presLayoutVars>
          <dgm:bulletEnabled val="1"/>
        </dgm:presLayoutVars>
      </dgm:prSet>
      <dgm:spPr/>
    </dgm:pt>
  </dgm:ptLst>
  <dgm:cxnLst>
    <dgm:cxn modelId="{94544502-2DB4-4B32-A593-124EE693A2BF}" srcId="{A43DBCC2-3551-48E0-90C3-D86C4E1B7214}" destId="{3B64FD6F-BEC9-44E6-8ACD-F56EDBE6DCC9}" srcOrd="4" destOrd="0" parTransId="{BE1B42CE-C79F-4613-A47B-1923B6624EB5}" sibTransId="{55DA0569-46EC-4FA4-B0D3-787E815DE663}"/>
    <dgm:cxn modelId="{92AB061E-1495-4EF8-8BD8-F4387F92BD1A}" type="presOf" srcId="{700BB5EE-F988-45C1-9C38-3FF39A40B971}" destId="{EC4A7C5A-15C7-4AD5-9AB3-638031B2BAF4}" srcOrd="0" destOrd="0" presId="urn:microsoft.com/office/officeart/2005/8/layout/cycle3"/>
    <dgm:cxn modelId="{1480972D-062D-4120-8860-7967108B0CE4}" type="presOf" srcId="{24B98EF9-9D96-4EA7-ACCF-27ED941440FC}" destId="{87CAE7D0-2C45-4F18-B8FD-40DECE97FD36}" srcOrd="0" destOrd="0" presId="urn:microsoft.com/office/officeart/2005/8/layout/cycle3"/>
    <dgm:cxn modelId="{18993B5D-D4FC-4ABB-92B0-90478FE24FAB}" srcId="{A43DBCC2-3551-48E0-90C3-D86C4E1B7214}" destId="{1E7562AD-A3EB-4B37-B465-E7F0B8EBD81A}" srcOrd="0" destOrd="0" parTransId="{05E6926B-D51A-4B85-997A-146DDB591658}" sibTransId="{17A65F9B-6629-4DFE-B6C2-A37AB7400A49}"/>
    <dgm:cxn modelId="{15338B6E-807A-4F02-ADAD-D91C13B697AB}" type="presOf" srcId="{BB1589D2-E94B-407A-9BD6-22D09494071B}" destId="{D340F7C9-B9CB-450E-94C3-DEFE7072BD94}" srcOrd="0" destOrd="0" presId="urn:microsoft.com/office/officeart/2005/8/layout/cycle3"/>
    <dgm:cxn modelId="{54276456-0EF6-482D-B1C9-18B594E32CC1}" srcId="{A43DBCC2-3551-48E0-90C3-D86C4E1B7214}" destId="{24B98EF9-9D96-4EA7-ACCF-27ED941440FC}" srcOrd="1" destOrd="0" parTransId="{07516594-D480-4961-A677-E3BA1C58286B}" sibTransId="{12086323-9587-448A-BACD-85DBEFB95912}"/>
    <dgm:cxn modelId="{2F50598C-C7B5-4975-A704-FA35F04F54CE}" srcId="{A43DBCC2-3551-48E0-90C3-D86C4E1B7214}" destId="{BB1589D2-E94B-407A-9BD6-22D09494071B}" srcOrd="2" destOrd="0" parTransId="{C6D2F51F-D097-40FD-8EB9-2A9A6F649023}" sibTransId="{82D2F0D9-863B-4530-8DDC-C4691F583E2F}"/>
    <dgm:cxn modelId="{8D121F9C-DB52-4E42-ACD3-38270E35533B}" type="presOf" srcId="{A43DBCC2-3551-48E0-90C3-D86C4E1B7214}" destId="{E14E9211-9761-4945-9CA7-CB6D97CD93D6}" srcOrd="0" destOrd="0" presId="urn:microsoft.com/office/officeart/2005/8/layout/cycle3"/>
    <dgm:cxn modelId="{94E746B0-A902-4ED7-B53C-9A50B3963EAC}" type="presOf" srcId="{1E7562AD-A3EB-4B37-B465-E7F0B8EBD81A}" destId="{968FF95E-C9D6-41F6-9C16-9F13DAA6FA7B}" srcOrd="0" destOrd="0" presId="urn:microsoft.com/office/officeart/2005/8/layout/cycle3"/>
    <dgm:cxn modelId="{E6D575C1-88F4-4778-9714-73932042A9A3}" type="presOf" srcId="{3B64FD6F-BEC9-44E6-8ACD-F56EDBE6DCC9}" destId="{C5BCF46B-2269-43CF-8D15-CDA4BB7A0FBA}" srcOrd="0" destOrd="0" presId="urn:microsoft.com/office/officeart/2005/8/layout/cycle3"/>
    <dgm:cxn modelId="{55FEB2C4-54DF-48D0-A2DA-82FE4AEFEBA5}" type="presOf" srcId="{17A65F9B-6629-4DFE-B6C2-A37AB7400A49}" destId="{3457F9A8-0761-4DEA-8913-67929835D849}" srcOrd="0" destOrd="0" presId="urn:microsoft.com/office/officeart/2005/8/layout/cycle3"/>
    <dgm:cxn modelId="{981AFCFC-8AC0-4E23-88B3-5960CD584CE2}" srcId="{A43DBCC2-3551-48E0-90C3-D86C4E1B7214}" destId="{700BB5EE-F988-45C1-9C38-3FF39A40B971}" srcOrd="3" destOrd="0" parTransId="{518BE2D7-142D-4703-96CE-13333F56B905}" sibTransId="{B559EFE4-5FEB-4B84-84CF-D1977F24A1D1}"/>
    <dgm:cxn modelId="{1FF96030-5043-4534-9179-3626E9A7856C}" type="presParOf" srcId="{E14E9211-9761-4945-9CA7-CB6D97CD93D6}" destId="{2B164FEF-F1A4-4D17-9715-67B8DF2567A3}" srcOrd="0" destOrd="0" presId="urn:microsoft.com/office/officeart/2005/8/layout/cycle3"/>
    <dgm:cxn modelId="{0A936422-2E4B-4056-8DF2-FB17AA4E8BF5}" type="presParOf" srcId="{2B164FEF-F1A4-4D17-9715-67B8DF2567A3}" destId="{968FF95E-C9D6-41F6-9C16-9F13DAA6FA7B}" srcOrd="0" destOrd="0" presId="urn:microsoft.com/office/officeart/2005/8/layout/cycle3"/>
    <dgm:cxn modelId="{0C1F7D8B-DF56-4AB7-8D47-C8469897584D}" type="presParOf" srcId="{2B164FEF-F1A4-4D17-9715-67B8DF2567A3}" destId="{3457F9A8-0761-4DEA-8913-67929835D849}" srcOrd="1" destOrd="0" presId="urn:microsoft.com/office/officeart/2005/8/layout/cycle3"/>
    <dgm:cxn modelId="{86079604-BA34-462C-8B2E-2F4496BED655}" type="presParOf" srcId="{2B164FEF-F1A4-4D17-9715-67B8DF2567A3}" destId="{87CAE7D0-2C45-4F18-B8FD-40DECE97FD36}" srcOrd="2" destOrd="0" presId="urn:microsoft.com/office/officeart/2005/8/layout/cycle3"/>
    <dgm:cxn modelId="{5193D57E-56AF-444A-A30B-0E94ECB5B548}" type="presParOf" srcId="{2B164FEF-F1A4-4D17-9715-67B8DF2567A3}" destId="{D340F7C9-B9CB-450E-94C3-DEFE7072BD94}" srcOrd="3" destOrd="0" presId="urn:microsoft.com/office/officeart/2005/8/layout/cycle3"/>
    <dgm:cxn modelId="{B4FA2811-4731-4522-8A5A-93B4A4D500E0}" type="presParOf" srcId="{2B164FEF-F1A4-4D17-9715-67B8DF2567A3}" destId="{EC4A7C5A-15C7-4AD5-9AB3-638031B2BAF4}" srcOrd="4" destOrd="0" presId="urn:microsoft.com/office/officeart/2005/8/layout/cycle3"/>
    <dgm:cxn modelId="{A0E893AA-2A41-47DA-B832-CBCE12BC2764}" type="presParOf" srcId="{2B164FEF-F1A4-4D17-9715-67B8DF2567A3}" destId="{C5BCF46B-2269-43CF-8D15-CDA4BB7A0FB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CA3E7-42AF-4C0D-8268-463618F74E7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7271599-5E34-49BC-A597-67B77FC71A46}">
      <dgm:prSet phldrT="[Text]" custT="1"/>
      <dgm:spPr/>
      <dgm:t>
        <a:bodyPr/>
        <a:lstStyle/>
        <a:p>
          <a:r>
            <a:rPr lang="en-US" sz="1800" dirty="0">
              <a:latin typeface="Verdana" panose="020B0604030504040204" pitchFamily="34" charset="0"/>
              <a:ea typeface="Verdana" panose="020B0604030504040204" pitchFamily="34" charset="0"/>
            </a:rPr>
            <a:t>Labor Hours</a:t>
          </a:r>
        </a:p>
      </dgm:t>
    </dgm:pt>
    <dgm:pt modelId="{7BB6106C-FCA8-4AC6-A6C4-C5EF33D724CF}" type="parTrans" cxnId="{3BAFDB64-9AFC-4B8B-9997-7E91B61A47AD}">
      <dgm:prSet/>
      <dgm:spPr/>
      <dgm:t>
        <a:bodyPr/>
        <a:lstStyle/>
        <a:p>
          <a:endParaRPr lang="en-US"/>
        </a:p>
      </dgm:t>
    </dgm:pt>
    <dgm:pt modelId="{72CCA3EC-31F8-41D4-8A89-FB6EEFA05643}" type="sibTrans" cxnId="{3BAFDB64-9AFC-4B8B-9997-7E91B61A47AD}">
      <dgm:prSet/>
      <dgm:spPr/>
      <dgm:t>
        <a:bodyPr/>
        <a:lstStyle/>
        <a:p>
          <a:endParaRPr lang="en-US"/>
        </a:p>
      </dgm:t>
    </dgm:pt>
    <dgm:pt modelId="{A95AB310-B90E-4493-9BDE-4E727DBBDC34}">
      <dgm:prSet phldrT="[Text]" custT="1"/>
      <dgm:spPr/>
      <dgm:t>
        <a:bodyPr/>
        <a:lstStyle/>
        <a:p>
          <a:r>
            <a:rPr lang="en-US" sz="2000" dirty="0"/>
            <a:t>Standard tank replacement hours</a:t>
          </a:r>
        </a:p>
      </dgm:t>
    </dgm:pt>
    <dgm:pt modelId="{A735275C-0FFA-4EB1-B6F2-DBFE9769D011}" type="parTrans" cxnId="{888A301C-2517-468F-99D0-2F57CA87B57B}">
      <dgm:prSet/>
      <dgm:spPr/>
      <dgm:t>
        <a:bodyPr/>
        <a:lstStyle/>
        <a:p>
          <a:endParaRPr lang="en-US"/>
        </a:p>
      </dgm:t>
    </dgm:pt>
    <dgm:pt modelId="{E370F2E9-7079-4F35-BB55-C1FC78A72574}" type="sibTrans" cxnId="{888A301C-2517-468F-99D0-2F57CA87B57B}">
      <dgm:prSet/>
      <dgm:spPr/>
      <dgm:t>
        <a:bodyPr/>
        <a:lstStyle/>
        <a:p>
          <a:endParaRPr lang="en-US"/>
        </a:p>
      </dgm:t>
    </dgm:pt>
    <dgm:pt modelId="{A7C7D9DF-A6AB-47AC-AE26-DBA17637BE4A}">
      <dgm:prSet phldrT="[Text]" custT="1"/>
      <dgm:spPr/>
      <dgm:t>
        <a:bodyPr/>
        <a:lstStyle/>
        <a:p>
          <a:r>
            <a:rPr lang="en-US" sz="2000" dirty="0"/>
            <a:t>Hours for any required venting or ducting</a:t>
          </a:r>
        </a:p>
      </dgm:t>
    </dgm:pt>
    <dgm:pt modelId="{8C4AEDFA-C265-42F4-B834-D437E5DCC3E4}" type="parTrans" cxnId="{4CDE7BF0-82CD-44AD-8042-A8CE72FA863E}">
      <dgm:prSet/>
      <dgm:spPr/>
      <dgm:t>
        <a:bodyPr/>
        <a:lstStyle/>
        <a:p>
          <a:endParaRPr lang="en-US"/>
        </a:p>
      </dgm:t>
    </dgm:pt>
    <dgm:pt modelId="{FFCB36FD-1B76-44CC-8077-F12AB8FE9B4F}" type="sibTrans" cxnId="{4CDE7BF0-82CD-44AD-8042-A8CE72FA863E}">
      <dgm:prSet/>
      <dgm:spPr/>
      <dgm:t>
        <a:bodyPr/>
        <a:lstStyle/>
        <a:p>
          <a:endParaRPr lang="en-US"/>
        </a:p>
      </dgm:t>
    </dgm:pt>
    <dgm:pt modelId="{D47A95E3-765F-43AE-A986-94E7F1AD3962}">
      <dgm:prSet phldrT="[Text]" custT="1"/>
      <dgm:spPr/>
      <dgm:t>
        <a:bodyPr/>
        <a:lstStyle/>
        <a:p>
          <a:r>
            <a:rPr lang="en-US" sz="1800" dirty="0">
              <a:latin typeface="Verdana" panose="020B0604030504040204" pitchFamily="34" charset="0"/>
              <a:ea typeface="Verdana" panose="020B0604030504040204" pitchFamily="34" charset="0"/>
            </a:rPr>
            <a:t>Possible Extra  Parts</a:t>
          </a:r>
        </a:p>
      </dgm:t>
    </dgm:pt>
    <dgm:pt modelId="{442AEC8B-CEA7-47E2-9C6F-D22CFC02BDAC}" type="parTrans" cxnId="{696A3A10-2161-47C9-8252-287E89D45236}">
      <dgm:prSet/>
      <dgm:spPr/>
      <dgm:t>
        <a:bodyPr/>
        <a:lstStyle/>
        <a:p>
          <a:endParaRPr lang="en-US"/>
        </a:p>
      </dgm:t>
    </dgm:pt>
    <dgm:pt modelId="{26BA4120-3846-46BA-99FD-40590EF5CABC}" type="sibTrans" cxnId="{696A3A10-2161-47C9-8252-287E89D45236}">
      <dgm:prSet/>
      <dgm:spPr/>
      <dgm:t>
        <a:bodyPr/>
        <a:lstStyle/>
        <a:p>
          <a:endParaRPr lang="en-US"/>
        </a:p>
      </dgm:t>
    </dgm:pt>
    <dgm:pt modelId="{A00344AD-F2C0-4964-BB5E-DC95ED9BDF9D}">
      <dgm:prSet phldrT="[Text]" custT="1"/>
      <dgm:spPr/>
      <dgm:t>
        <a:bodyPr/>
        <a:lstStyle/>
        <a:p>
          <a:r>
            <a:rPr lang="en-US" sz="2000" dirty="0"/>
            <a:t>Duct adaptors</a:t>
          </a:r>
        </a:p>
      </dgm:t>
    </dgm:pt>
    <dgm:pt modelId="{5BF5D875-9BDF-4798-A69B-0E42E02D9018}" type="parTrans" cxnId="{25478525-F8F3-45BF-BF70-5D268CFC6EAC}">
      <dgm:prSet/>
      <dgm:spPr/>
      <dgm:t>
        <a:bodyPr/>
        <a:lstStyle/>
        <a:p>
          <a:endParaRPr lang="en-US"/>
        </a:p>
      </dgm:t>
    </dgm:pt>
    <dgm:pt modelId="{76FFFEA3-6E63-4F38-BB01-14BDC437015B}" type="sibTrans" cxnId="{25478525-F8F3-45BF-BF70-5D268CFC6EAC}">
      <dgm:prSet/>
      <dgm:spPr/>
      <dgm:t>
        <a:bodyPr/>
        <a:lstStyle/>
        <a:p>
          <a:endParaRPr lang="en-US"/>
        </a:p>
      </dgm:t>
    </dgm:pt>
    <dgm:pt modelId="{4B277FF8-C915-4DB1-B0C4-41766CC6154C}">
      <dgm:prSet phldrT="[Text]" custT="1"/>
      <dgm:spPr/>
      <dgm:t>
        <a:bodyPr/>
        <a:lstStyle/>
        <a:p>
          <a:r>
            <a:rPr lang="en-US" sz="1800" dirty="0">
              <a:latin typeface="Verdana" panose="020B0604030504040204" pitchFamily="34" charset="0"/>
              <a:ea typeface="Verdana" panose="020B0604030504040204" pitchFamily="34" charset="0"/>
            </a:rPr>
            <a:t>Other Line Items</a:t>
          </a:r>
        </a:p>
      </dgm:t>
    </dgm:pt>
    <dgm:pt modelId="{84C81231-ADFC-4E7B-888B-D44C4EF1CE03}" type="parTrans" cxnId="{6E7A1E48-AD90-464F-AF09-91DBC9414CED}">
      <dgm:prSet/>
      <dgm:spPr/>
      <dgm:t>
        <a:bodyPr/>
        <a:lstStyle/>
        <a:p>
          <a:endParaRPr lang="en-US"/>
        </a:p>
      </dgm:t>
    </dgm:pt>
    <dgm:pt modelId="{01B374F2-A7D5-478A-8A34-C4BE65D3F62A}" type="sibTrans" cxnId="{6E7A1E48-AD90-464F-AF09-91DBC9414CED}">
      <dgm:prSet/>
      <dgm:spPr/>
      <dgm:t>
        <a:bodyPr/>
        <a:lstStyle/>
        <a:p>
          <a:endParaRPr lang="en-US"/>
        </a:p>
      </dgm:t>
    </dgm:pt>
    <dgm:pt modelId="{87CD3BBB-30B1-437B-AC2E-E1A2A8199971}">
      <dgm:prSet phldrT="[Text]" custT="1"/>
      <dgm:spPr/>
      <dgm:t>
        <a:bodyPr/>
        <a:lstStyle/>
        <a:p>
          <a:r>
            <a:rPr lang="en-US" sz="2000" dirty="0"/>
            <a:t>Tax credits</a:t>
          </a:r>
        </a:p>
      </dgm:t>
    </dgm:pt>
    <dgm:pt modelId="{997AFCBA-82E9-42DD-AD73-CDB785D49CE3}" type="parTrans" cxnId="{41DED476-2B52-4622-92F6-AD8589702B16}">
      <dgm:prSet/>
      <dgm:spPr/>
      <dgm:t>
        <a:bodyPr/>
        <a:lstStyle/>
        <a:p>
          <a:endParaRPr lang="en-US"/>
        </a:p>
      </dgm:t>
    </dgm:pt>
    <dgm:pt modelId="{49E14F7C-4D8E-43FA-AFCA-CF21FFEADB2D}" type="sibTrans" cxnId="{41DED476-2B52-4622-92F6-AD8589702B16}">
      <dgm:prSet/>
      <dgm:spPr/>
      <dgm:t>
        <a:bodyPr/>
        <a:lstStyle/>
        <a:p>
          <a:endParaRPr lang="en-US"/>
        </a:p>
      </dgm:t>
    </dgm:pt>
    <dgm:pt modelId="{7759E0FA-B977-4563-B944-49CFDD11EE24}">
      <dgm:prSet phldrT="[Text]" custT="1"/>
      <dgm:spPr/>
      <dgm:t>
        <a:bodyPr/>
        <a:lstStyle/>
        <a:p>
          <a:r>
            <a:rPr lang="en-US" sz="2000" dirty="0"/>
            <a:t>Local incentives</a:t>
          </a:r>
        </a:p>
      </dgm:t>
    </dgm:pt>
    <dgm:pt modelId="{1FCE5A55-0B71-4118-BC94-3D50308D0970}" type="parTrans" cxnId="{501188E6-128D-41B0-99FD-B7E302EA33DE}">
      <dgm:prSet/>
      <dgm:spPr/>
      <dgm:t>
        <a:bodyPr/>
        <a:lstStyle/>
        <a:p>
          <a:endParaRPr lang="en-US"/>
        </a:p>
      </dgm:t>
    </dgm:pt>
    <dgm:pt modelId="{5B9CB974-074C-40B7-AFAD-BCF21D9EE86F}" type="sibTrans" cxnId="{501188E6-128D-41B0-99FD-B7E302EA33DE}">
      <dgm:prSet/>
      <dgm:spPr/>
      <dgm:t>
        <a:bodyPr/>
        <a:lstStyle/>
        <a:p>
          <a:endParaRPr lang="en-US"/>
        </a:p>
      </dgm:t>
    </dgm:pt>
    <dgm:pt modelId="{59934A15-2226-433E-82D9-7875BF92C3AF}">
      <dgm:prSet phldrT="[Text]" custT="1"/>
      <dgm:spPr/>
      <dgm:t>
        <a:bodyPr/>
        <a:lstStyle/>
        <a:p>
          <a:r>
            <a:rPr lang="en-US" sz="2000" dirty="0"/>
            <a:t>Hours for condensate system</a:t>
          </a:r>
        </a:p>
      </dgm:t>
    </dgm:pt>
    <dgm:pt modelId="{C941835B-4913-4927-BFEF-B046049C3CB0}" type="parTrans" cxnId="{BB31912D-CB94-4E5A-9191-BBA0DBCF2D98}">
      <dgm:prSet/>
      <dgm:spPr/>
      <dgm:t>
        <a:bodyPr/>
        <a:lstStyle/>
        <a:p>
          <a:endParaRPr lang="en-US"/>
        </a:p>
      </dgm:t>
    </dgm:pt>
    <dgm:pt modelId="{44E4DB4B-A258-4541-A5BA-CBFDFE546995}" type="sibTrans" cxnId="{BB31912D-CB94-4E5A-9191-BBA0DBCF2D98}">
      <dgm:prSet/>
      <dgm:spPr/>
      <dgm:t>
        <a:bodyPr/>
        <a:lstStyle/>
        <a:p>
          <a:endParaRPr lang="en-US"/>
        </a:p>
      </dgm:t>
    </dgm:pt>
    <dgm:pt modelId="{DB2917B1-9264-48A0-A093-55000CF875DA}">
      <dgm:prSet phldrT="[Text]" custT="1"/>
      <dgm:spPr/>
      <dgm:t>
        <a:bodyPr/>
        <a:lstStyle/>
        <a:p>
          <a:r>
            <a:rPr lang="en-US" sz="2000" dirty="0"/>
            <a:t>Duct work</a:t>
          </a:r>
        </a:p>
      </dgm:t>
    </dgm:pt>
    <dgm:pt modelId="{8F3DB550-D214-40D3-95A6-A8AFD854B3CF}" type="parTrans" cxnId="{96C39D02-71F5-45D3-B16D-0B8AB9824A31}">
      <dgm:prSet/>
      <dgm:spPr/>
      <dgm:t>
        <a:bodyPr/>
        <a:lstStyle/>
        <a:p>
          <a:endParaRPr lang="en-US"/>
        </a:p>
      </dgm:t>
    </dgm:pt>
    <dgm:pt modelId="{D8AE80A3-B74F-43B3-8248-69FFE8E67A89}" type="sibTrans" cxnId="{96C39D02-71F5-45D3-B16D-0B8AB9824A31}">
      <dgm:prSet/>
      <dgm:spPr/>
      <dgm:t>
        <a:bodyPr/>
        <a:lstStyle/>
        <a:p>
          <a:endParaRPr lang="en-US"/>
        </a:p>
      </dgm:t>
    </dgm:pt>
    <dgm:pt modelId="{9D43DE86-C1EB-412A-AD88-D000E517B34E}">
      <dgm:prSet phldrT="[Text]" custT="1"/>
      <dgm:spPr/>
      <dgm:t>
        <a:bodyPr/>
        <a:lstStyle/>
        <a:p>
          <a:r>
            <a:rPr lang="en-US" sz="2000" dirty="0"/>
            <a:t>Grills</a:t>
          </a:r>
        </a:p>
      </dgm:t>
    </dgm:pt>
    <dgm:pt modelId="{44476925-1A37-4F60-9880-857C73977EEA}" type="parTrans" cxnId="{0A276234-1826-4C63-BC1C-BE9C59B9C9A0}">
      <dgm:prSet/>
      <dgm:spPr/>
      <dgm:t>
        <a:bodyPr/>
        <a:lstStyle/>
        <a:p>
          <a:endParaRPr lang="en-US"/>
        </a:p>
      </dgm:t>
    </dgm:pt>
    <dgm:pt modelId="{07140B4D-776A-4983-BF47-F6FCD6B4034E}" type="sibTrans" cxnId="{0A276234-1826-4C63-BC1C-BE9C59B9C9A0}">
      <dgm:prSet/>
      <dgm:spPr/>
      <dgm:t>
        <a:bodyPr/>
        <a:lstStyle/>
        <a:p>
          <a:endParaRPr lang="en-US"/>
        </a:p>
      </dgm:t>
    </dgm:pt>
    <dgm:pt modelId="{20AC1231-660D-47A5-BC30-4C661BBB494A}">
      <dgm:prSet phldrT="[Text]" custT="1"/>
      <dgm:spPr/>
      <dgm:t>
        <a:bodyPr/>
        <a:lstStyle/>
        <a:p>
          <a:r>
            <a:rPr lang="en-US" sz="2000" dirty="0"/>
            <a:t>Condensate pump</a:t>
          </a:r>
        </a:p>
      </dgm:t>
    </dgm:pt>
    <dgm:pt modelId="{FB24DB91-CE34-432D-9E2B-A0E7A8AB237B}" type="parTrans" cxnId="{BDF0A39B-613D-4B14-8BBF-BDE462EED416}">
      <dgm:prSet/>
      <dgm:spPr/>
      <dgm:t>
        <a:bodyPr/>
        <a:lstStyle/>
        <a:p>
          <a:endParaRPr lang="en-US"/>
        </a:p>
      </dgm:t>
    </dgm:pt>
    <dgm:pt modelId="{FB372E04-921D-4470-9035-3025214882A8}" type="sibTrans" cxnId="{BDF0A39B-613D-4B14-8BBF-BDE462EED416}">
      <dgm:prSet/>
      <dgm:spPr/>
      <dgm:t>
        <a:bodyPr/>
        <a:lstStyle/>
        <a:p>
          <a:endParaRPr lang="en-US"/>
        </a:p>
      </dgm:t>
    </dgm:pt>
    <dgm:pt modelId="{BDB814E5-D128-44EE-8600-2A1D9B0CA57A}">
      <dgm:prSet phldrT="[Text]" custT="1"/>
      <dgm:spPr/>
      <dgm:t>
        <a:bodyPr/>
        <a:lstStyle/>
        <a:p>
          <a:r>
            <a:rPr lang="en-US" sz="2000" dirty="0"/>
            <a:t>Maintenance agreement</a:t>
          </a:r>
        </a:p>
      </dgm:t>
    </dgm:pt>
    <dgm:pt modelId="{CDFF4E7D-B428-4F28-BD5C-E286CAA29827}" type="parTrans" cxnId="{DFF3482B-13E8-4931-A23E-082816396080}">
      <dgm:prSet/>
      <dgm:spPr/>
      <dgm:t>
        <a:bodyPr/>
        <a:lstStyle/>
        <a:p>
          <a:endParaRPr lang="en-US"/>
        </a:p>
      </dgm:t>
    </dgm:pt>
    <dgm:pt modelId="{EBD1CFFE-5324-4A95-8C77-75B55B951E5B}" type="sibTrans" cxnId="{DFF3482B-13E8-4931-A23E-082816396080}">
      <dgm:prSet/>
      <dgm:spPr/>
      <dgm:t>
        <a:bodyPr/>
        <a:lstStyle/>
        <a:p>
          <a:endParaRPr lang="en-US"/>
        </a:p>
      </dgm:t>
    </dgm:pt>
    <dgm:pt modelId="{E3866640-A216-4A96-9C2B-1809FE925576}" type="pres">
      <dgm:prSet presAssocID="{856CA3E7-42AF-4C0D-8268-463618F74E7A}" presName="linearFlow" presStyleCnt="0">
        <dgm:presLayoutVars>
          <dgm:dir/>
          <dgm:animLvl val="lvl"/>
          <dgm:resizeHandles val="exact"/>
        </dgm:presLayoutVars>
      </dgm:prSet>
      <dgm:spPr/>
    </dgm:pt>
    <dgm:pt modelId="{0A77DA97-6FA5-498A-9079-F5CAF9B15E11}" type="pres">
      <dgm:prSet presAssocID="{07271599-5E34-49BC-A597-67B77FC71A46}" presName="composite" presStyleCnt="0"/>
      <dgm:spPr/>
    </dgm:pt>
    <dgm:pt modelId="{CC84F236-2D23-4875-A7FC-1C6EB2ECB430}" type="pres">
      <dgm:prSet presAssocID="{07271599-5E34-49BC-A597-67B77FC71A46}" presName="parentText" presStyleLbl="alignNode1" presStyleIdx="0" presStyleCnt="3">
        <dgm:presLayoutVars>
          <dgm:chMax val="1"/>
          <dgm:bulletEnabled val="1"/>
        </dgm:presLayoutVars>
      </dgm:prSet>
      <dgm:spPr/>
    </dgm:pt>
    <dgm:pt modelId="{9A8ADFEC-F890-490D-A4A5-F32F44DB98B9}" type="pres">
      <dgm:prSet presAssocID="{07271599-5E34-49BC-A597-67B77FC71A46}" presName="descendantText" presStyleLbl="alignAcc1" presStyleIdx="0" presStyleCnt="3">
        <dgm:presLayoutVars>
          <dgm:bulletEnabled val="1"/>
        </dgm:presLayoutVars>
      </dgm:prSet>
      <dgm:spPr/>
    </dgm:pt>
    <dgm:pt modelId="{C977D1A6-E7A2-4530-B1FA-9E331761B95B}" type="pres">
      <dgm:prSet presAssocID="{72CCA3EC-31F8-41D4-8A89-FB6EEFA05643}" presName="sp" presStyleCnt="0"/>
      <dgm:spPr/>
    </dgm:pt>
    <dgm:pt modelId="{8D0D263F-C370-4137-8737-7A3F134A4FE9}" type="pres">
      <dgm:prSet presAssocID="{D47A95E3-765F-43AE-A986-94E7F1AD3962}" presName="composite" presStyleCnt="0"/>
      <dgm:spPr/>
    </dgm:pt>
    <dgm:pt modelId="{053D20DC-5CD2-4C0A-B47A-7A190F1FF5F2}" type="pres">
      <dgm:prSet presAssocID="{D47A95E3-765F-43AE-A986-94E7F1AD3962}" presName="parentText" presStyleLbl="alignNode1" presStyleIdx="1" presStyleCnt="3">
        <dgm:presLayoutVars>
          <dgm:chMax val="1"/>
          <dgm:bulletEnabled val="1"/>
        </dgm:presLayoutVars>
      </dgm:prSet>
      <dgm:spPr/>
    </dgm:pt>
    <dgm:pt modelId="{7C591A6B-FF68-4FE1-B22D-1DDB12B5B21F}" type="pres">
      <dgm:prSet presAssocID="{D47A95E3-765F-43AE-A986-94E7F1AD3962}" presName="descendantText" presStyleLbl="alignAcc1" presStyleIdx="1" presStyleCnt="3">
        <dgm:presLayoutVars>
          <dgm:bulletEnabled val="1"/>
        </dgm:presLayoutVars>
      </dgm:prSet>
      <dgm:spPr/>
    </dgm:pt>
    <dgm:pt modelId="{02CD2706-7758-4AC7-897E-1A49ED7AE018}" type="pres">
      <dgm:prSet presAssocID="{26BA4120-3846-46BA-99FD-40590EF5CABC}" presName="sp" presStyleCnt="0"/>
      <dgm:spPr/>
    </dgm:pt>
    <dgm:pt modelId="{00367760-0B8F-45F8-A2AD-595E2C7B8A86}" type="pres">
      <dgm:prSet presAssocID="{4B277FF8-C915-4DB1-B0C4-41766CC6154C}" presName="composite" presStyleCnt="0"/>
      <dgm:spPr/>
    </dgm:pt>
    <dgm:pt modelId="{3702557A-6CEE-46AC-90F6-AB6C2A11D757}" type="pres">
      <dgm:prSet presAssocID="{4B277FF8-C915-4DB1-B0C4-41766CC6154C}" presName="parentText" presStyleLbl="alignNode1" presStyleIdx="2" presStyleCnt="3">
        <dgm:presLayoutVars>
          <dgm:chMax val="1"/>
          <dgm:bulletEnabled val="1"/>
        </dgm:presLayoutVars>
      </dgm:prSet>
      <dgm:spPr/>
    </dgm:pt>
    <dgm:pt modelId="{E3CCA953-FC76-452F-AC33-8DEAA38E7B48}" type="pres">
      <dgm:prSet presAssocID="{4B277FF8-C915-4DB1-B0C4-41766CC6154C}" presName="descendantText" presStyleLbl="alignAcc1" presStyleIdx="2" presStyleCnt="3">
        <dgm:presLayoutVars>
          <dgm:bulletEnabled val="1"/>
        </dgm:presLayoutVars>
      </dgm:prSet>
      <dgm:spPr/>
    </dgm:pt>
  </dgm:ptLst>
  <dgm:cxnLst>
    <dgm:cxn modelId="{96C39D02-71F5-45D3-B16D-0B8AB9824A31}" srcId="{D47A95E3-765F-43AE-A986-94E7F1AD3962}" destId="{DB2917B1-9264-48A0-A093-55000CF875DA}" srcOrd="1" destOrd="0" parTransId="{8F3DB550-D214-40D3-95A6-A8AFD854B3CF}" sibTransId="{D8AE80A3-B74F-43B3-8248-69FFE8E67A89}"/>
    <dgm:cxn modelId="{DCE13E08-D55D-45B7-AA40-F89609DD8860}" type="presOf" srcId="{DB2917B1-9264-48A0-A093-55000CF875DA}" destId="{7C591A6B-FF68-4FE1-B22D-1DDB12B5B21F}" srcOrd="0" destOrd="1" presId="urn:microsoft.com/office/officeart/2005/8/layout/chevron2"/>
    <dgm:cxn modelId="{3FE01B0B-A02B-4D17-A151-C4CAF2438BB8}" type="presOf" srcId="{4B277FF8-C915-4DB1-B0C4-41766CC6154C}" destId="{3702557A-6CEE-46AC-90F6-AB6C2A11D757}" srcOrd="0" destOrd="0" presId="urn:microsoft.com/office/officeart/2005/8/layout/chevron2"/>
    <dgm:cxn modelId="{696A3A10-2161-47C9-8252-287E89D45236}" srcId="{856CA3E7-42AF-4C0D-8268-463618F74E7A}" destId="{D47A95E3-765F-43AE-A986-94E7F1AD3962}" srcOrd="1" destOrd="0" parTransId="{442AEC8B-CEA7-47E2-9C6F-D22CFC02BDAC}" sibTransId="{26BA4120-3846-46BA-99FD-40590EF5CABC}"/>
    <dgm:cxn modelId="{01218C15-5A88-40E1-B3FE-7795183DC6C4}" type="presOf" srcId="{BDB814E5-D128-44EE-8600-2A1D9B0CA57A}" destId="{E3CCA953-FC76-452F-AC33-8DEAA38E7B48}" srcOrd="0" destOrd="2" presId="urn:microsoft.com/office/officeart/2005/8/layout/chevron2"/>
    <dgm:cxn modelId="{888A301C-2517-468F-99D0-2F57CA87B57B}" srcId="{07271599-5E34-49BC-A597-67B77FC71A46}" destId="{A95AB310-B90E-4493-9BDE-4E727DBBDC34}" srcOrd="0" destOrd="0" parTransId="{A735275C-0FFA-4EB1-B6F2-DBFE9769D011}" sibTransId="{E370F2E9-7079-4F35-BB55-C1FC78A72574}"/>
    <dgm:cxn modelId="{ACC4E823-EAE6-48C7-8DCF-C59F769393E5}" type="presOf" srcId="{59934A15-2226-433E-82D9-7875BF92C3AF}" destId="{9A8ADFEC-F890-490D-A4A5-F32F44DB98B9}" srcOrd="0" destOrd="2" presId="urn:microsoft.com/office/officeart/2005/8/layout/chevron2"/>
    <dgm:cxn modelId="{25478525-F8F3-45BF-BF70-5D268CFC6EAC}" srcId="{D47A95E3-765F-43AE-A986-94E7F1AD3962}" destId="{A00344AD-F2C0-4964-BB5E-DC95ED9BDF9D}" srcOrd="0" destOrd="0" parTransId="{5BF5D875-9BDF-4798-A69B-0E42E02D9018}" sibTransId="{76FFFEA3-6E63-4F38-BB01-14BDC437015B}"/>
    <dgm:cxn modelId="{DFF3482B-13E8-4931-A23E-082816396080}" srcId="{4B277FF8-C915-4DB1-B0C4-41766CC6154C}" destId="{BDB814E5-D128-44EE-8600-2A1D9B0CA57A}" srcOrd="2" destOrd="0" parTransId="{CDFF4E7D-B428-4F28-BD5C-E286CAA29827}" sibTransId="{EBD1CFFE-5324-4A95-8C77-75B55B951E5B}"/>
    <dgm:cxn modelId="{BB31912D-CB94-4E5A-9191-BBA0DBCF2D98}" srcId="{07271599-5E34-49BC-A597-67B77FC71A46}" destId="{59934A15-2226-433E-82D9-7875BF92C3AF}" srcOrd="2" destOrd="0" parTransId="{C941835B-4913-4927-BFEF-B046049C3CB0}" sibTransId="{44E4DB4B-A258-4541-A5BA-CBFDFE546995}"/>
    <dgm:cxn modelId="{0A276234-1826-4C63-BC1C-BE9C59B9C9A0}" srcId="{D47A95E3-765F-43AE-A986-94E7F1AD3962}" destId="{9D43DE86-C1EB-412A-AD88-D000E517B34E}" srcOrd="2" destOrd="0" parTransId="{44476925-1A37-4F60-9880-857C73977EEA}" sibTransId="{07140B4D-776A-4983-BF47-F6FCD6B4034E}"/>
    <dgm:cxn modelId="{19857235-91BA-4681-818F-91A8A3E70F14}" type="presOf" srcId="{07271599-5E34-49BC-A597-67B77FC71A46}" destId="{CC84F236-2D23-4875-A7FC-1C6EB2ECB430}" srcOrd="0" destOrd="0" presId="urn:microsoft.com/office/officeart/2005/8/layout/chevron2"/>
    <dgm:cxn modelId="{22A9FA42-F437-4107-B81C-714B26B2A15C}" type="presOf" srcId="{7759E0FA-B977-4563-B944-49CFDD11EE24}" destId="{E3CCA953-FC76-452F-AC33-8DEAA38E7B48}" srcOrd="0" destOrd="1" presId="urn:microsoft.com/office/officeart/2005/8/layout/chevron2"/>
    <dgm:cxn modelId="{3BAFDB64-9AFC-4B8B-9997-7E91B61A47AD}" srcId="{856CA3E7-42AF-4C0D-8268-463618F74E7A}" destId="{07271599-5E34-49BC-A597-67B77FC71A46}" srcOrd="0" destOrd="0" parTransId="{7BB6106C-FCA8-4AC6-A6C4-C5EF33D724CF}" sibTransId="{72CCA3EC-31F8-41D4-8A89-FB6EEFA05643}"/>
    <dgm:cxn modelId="{85F74F45-3512-40D9-A40B-2D97715AA8D0}" type="presOf" srcId="{A95AB310-B90E-4493-9BDE-4E727DBBDC34}" destId="{9A8ADFEC-F890-490D-A4A5-F32F44DB98B9}" srcOrd="0" destOrd="0" presId="urn:microsoft.com/office/officeart/2005/8/layout/chevron2"/>
    <dgm:cxn modelId="{6E7A1E48-AD90-464F-AF09-91DBC9414CED}" srcId="{856CA3E7-42AF-4C0D-8268-463618F74E7A}" destId="{4B277FF8-C915-4DB1-B0C4-41766CC6154C}" srcOrd="2" destOrd="0" parTransId="{84C81231-ADFC-4E7B-888B-D44C4EF1CE03}" sibTransId="{01B374F2-A7D5-478A-8A34-C4BE65D3F62A}"/>
    <dgm:cxn modelId="{DCFE8448-5D94-4216-B62E-23E4EC16ADF6}" type="presOf" srcId="{9D43DE86-C1EB-412A-AD88-D000E517B34E}" destId="{7C591A6B-FF68-4FE1-B22D-1DDB12B5B21F}" srcOrd="0" destOrd="2" presId="urn:microsoft.com/office/officeart/2005/8/layout/chevron2"/>
    <dgm:cxn modelId="{41DED476-2B52-4622-92F6-AD8589702B16}" srcId="{4B277FF8-C915-4DB1-B0C4-41766CC6154C}" destId="{87CD3BBB-30B1-437B-AC2E-E1A2A8199971}" srcOrd="0" destOrd="0" parTransId="{997AFCBA-82E9-42DD-AD73-CDB785D49CE3}" sibTransId="{49E14F7C-4D8E-43FA-AFCA-CF21FFEADB2D}"/>
    <dgm:cxn modelId="{4A09F182-EBFE-43F0-84EC-3918352A47A3}" type="presOf" srcId="{856CA3E7-42AF-4C0D-8268-463618F74E7A}" destId="{E3866640-A216-4A96-9C2B-1809FE925576}" srcOrd="0" destOrd="0" presId="urn:microsoft.com/office/officeart/2005/8/layout/chevron2"/>
    <dgm:cxn modelId="{936B898F-927C-49CE-A210-1F9A0AA93D0D}" type="presOf" srcId="{D47A95E3-765F-43AE-A986-94E7F1AD3962}" destId="{053D20DC-5CD2-4C0A-B47A-7A190F1FF5F2}" srcOrd="0" destOrd="0" presId="urn:microsoft.com/office/officeart/2005/8/layout/chevron2"/>
    <dgm:cxn modelId="{BDF0A39B-613D-4B14-8BBF-BDE462EED416}" srcId="{D47A95E3-765F-43AE-A986-94E7F1AD3962}" destId="{20AC1231-660D-47A5-BC30-4C661BBB494A}" srcOrd="3" destOrd="0" parTransId="{FB24DB91-CE34-432D-9E2B-A0E7A8AB237B}" sibTransId="{FB372E04-921D-4470-9035-3025214882A8}"/>
    <dgm:cxn modelId="{B4BA3BC6-3C44-45FB-9ADF-2FE7593404AB}" type="presOf" srcId="{87CD3BBB-30B1-437B-AC2E-E1A2A8199971}" destId="{E3CCA953-FC76-452F-AC33-8DEAA38E7B48}" srcOrd="0" destOrd="0" presId="urn:microsoft.com/office/officeart/2005/8/layout/chevron2"/>
    <dgm:cxn modelId="{577633D6-EB1D-4E10-B6B8-C8140F8F97E0}" type="presOf" srcId="{A7C7D9DF-A6AB-47AC-AE26-DBA17637BE4A}" destId="{9A8ADFEC-F890-490D-A4A5-F32F44DB98B9}" srcOrd="0" destOrd="1" presId="urn:microsoft.com/office/officeart/2005/8/layout/chevron2"/>
    <dgm:cxn modelId="{7F3D39DF-F8EA-4436-BEDC-27E92ED12625}" type="presOf" srcId="{20AC1231-660D-47A5-BC30-4C661BBB494A}" destId="{7C591A6B-FF68-4FE1-B22D-1DDB12B5B21F}" srcOrd="0" destOrd="3" presId="urn:microsoft.com/office/officeart/2005/8/layout/chevron2"/>
    <dgm:cxn modelId="{501188E6-128D-41B0-99FD-B7E302EA33DE}" srcId="{4B277FF8-C915-4DB1-B0C4-41766CC6154C}" destId="{7759E0FA-B977-4563-B944-49CFDD11EE24}" srcOrd="1" destOrd="0" parTransId="{1FCE5A55-0B71-4118-BC94-3D50308D0970}" sibTransId="{5B9CB974-074C-40B7-AFAD-BCF21D9EE86F}"/>
    <dgm:cxn modelId="{7AE499EA-2346-4F7B-A3B1-F6EC1FDAA43E}" type="presOf" srcId="{A00344AD-F2C0-4964-BB5E-DC95ED9BDF9D}" destId="{7C591A6B-FF68-4FE1-B22D-1DDB12B5B21F}" srcOrd="0" destOrd="0" presId="urn:microsoft.com/office/officeart/2005/8/layout/chevron2"/>
    <dgm:cxn modelId="{4CDE7BF0-82CD-44AD-8042-A8CE72FA863E}" srcId="{07271599-5E34-49BC-A597-67B77FC71A46}" destId="{A7C7D9DF-A6AB-47AC-AE26-DBA17637BE4A}" srcOrd="1" destOrd="0" parTransId="{8C4AEDFA-C265-42F4-B834-D437E5DCC3E4}" sibTransId="{FFCB36FD-1B76-44CC-8077-F12AB8FE9B4F}"/>
    <dgm:cxn modelId="{B92DCE74-ABE0-4321-94F9-96159F90AFE3}" type="presParOf" srcId="{E3866640-A216-4A96-9C2B-1809FE925576}" destId="{0A77DA97-6FA5-498A-9079-F5CAF9B15E11}" srcOrd="0" destOrd="0" presId="urn:microsoft.com/office/officeart/2005/8/layout/chevron2"/>
    <dgm:cxn modelId="{D1F8B46E-937C-4180-A0F9-516D31E283CF}" type="presParOf" srcId="{0A77DA97-6FA5-498A-9079-F5CAF9B15E11}" destId="{CC84F236-2D23-4875-A7FC-1C6EB2ECB430}" srcOrd="0" destOrd="0" presId="urn:microsoft.com/office/officeart/2005/8/layout/chevron2"/>
    <dgm:cxn modelId="{C22699C9-FF5F-4D95-84BE-EDCA8105CC69}" type="presParOf" srcId="{0A77DA97-6FA5-498A-9079-F5CAF9B15E11}" destId="{9A8ADFEC-F890-490D-A4A5-F32F44DB98B9}" srcOrd="1" destOrd="0" presId="urn:microsoft.com/office/officeart/2005/8/layout/chevron2"/>
    <dgm:cxn modelId="{5BB243D2-AB69-4CD7-882C-6080A09272A7}" type="presParOf" srcId="{E3866640-A216-4A96-9C2B-1809FE925576}" destId="{C977D1A6-E7A2-4530-B1FA-9E331761B95B}" srcOrd="1" destOrd="0" presId="urn:microsoft.com/office/officeart/2005/8/layout/chevron2"/>
    <dgm:cxn modelId="{25FD7A9F-32AA-4724-A243-8BA05A1F771C}" type="presParOf" srcId="{E3866640-A216-4A96-9C2B-1809FE925576}" destId="{8D0D263F-C370-4137-8737-7A3F134A4FE9}" srcOrd="2" destOrd="0" presId="urn:microsoft.com/office/officeart/2005/8/layout/chevron2"/>
    <dgm:cxn modelId="{36D3BD62-75F1-4350-BBCF-4C91724270E9}" type="presParOf" srcId="{8D0D263F-C370-4137-8737-7A3F134A4FE9}" destId="{053D20DC-5CD2-4C0A-B47A-7A190F1FF5F2}" srcOrd="0" destOrd="0" presId="urn:microsoft.com/office/officeart/2005/8/layout/chevron2"/>
    <dgm:cxn modelId="{184CA0FD-039B-4403-8D2A-EDC431C3A582}" type="presParOf" srcId="{8D0D263F-C370-4137-8737-7A3F134A4FE9}" destId="{7C591A6B-FF68-4FE1-B22D-1DDB12B5B21F}" srcOrd="1" destOrd="0" presId="urn:microsoft.com/office/officeart/2005/8/layout/chevron2"/>
    <dgm:cxn modelId="{275068D3-44BF-4B55-B4EE-B077F45750C4}" type="presParOf" srcId="{E3866640-A216-4A96-9C2B-1809FE925576}" destId="{02CD2706-7758-4AC7-897E-1A49ED7AE018}" srcOrd="3" destOrd="0" presId="urn:microsoft.com/office/officeart/2005/8/layout/chevron2"/>
    <dgm:cxn modelId="{374FCD38-2A6C-4B34-9311-ADA03284A943}" type="presParOf" srcId="{E3866640-A216-4A96-9C2B-1809FE925576}" destId="{00367760-0B8F-45F8-A2AD-595E2C7B8A86}" srcOrd="4" destOrd="0" presId="urn:microsoft.com/office/officeart/2005/8/layout/chevron2"/>
    <dgm:cxn modelId="{204473D2-0319-40B3-99BF-FC077575B481}" type="presParOf" srcId="{00367760-0B8F-45F8-A2AD-595E2C7B8A86}" destId="{3702557A-6CEE-46AC-90F6-AB6C2A11D757}" srcOrd="0" destOrd="0" presId="urn:microsoft.com/office/officeart/2005/8/layout/chevron2"/>
    <dgm:cxn modelId="{E61D9F36-2E79-429A-9D9A-4B4694CCABA6}" type="presParOf" srcId="{00367760-0B8F-45F8-A2AD-595E2C7B8A86}" destId="{E3CCA953-FC76-452F-AC33-8DEAA38E7B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13CF6-EA6F-4D8F-8A21-B5F8F02D16C7}">
      <dsp:nvSpPr>
        <dsp:cNvPr id="0" name=""/>
        <dsp:cNvSpPr/>
      </dsp:nvSpPr>
      <dsp:spPr>
        <a:xfrm>
          <a:off x="6054701" y="4311064"/>
          <a:ext cx="1058726" cy="503857"/>
        </a:xfrm>
        <a:custGeom>
          <a:avLst/>
          <a:gdLst/>
          <a:ahLst/>
          <a:cxnLst/>
          <a:rect l="0" t="0" r="0" b="0"/>
          <a:pathLst>
            <a:path>
              <a:moveTo>
                <a:pt x="0" y="0"/>
              </a:moveTo>
              <a:lnTo>
                <a:pt x="0" y="343364"/>
              </a:lnTo>
              <a:lnTo>
                <a:pt x="1058726" y="343364"/>
              </a:lnTo>
              <a:lnTo>
                <a:pt x="1058726" y="503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D94A1-0ACD-4DED-BC62-5A3C639F10E3}">
      <dsp:nvSpPr>
        <dsp:cNvPr id="0" name=""/>
        <dsp:cNvSpPr/>
      </dsp:nvSpPr>
      <dsp:spPr>
        <a:xfrm>
          <a:off x="4995975" y="4311064"/>
          <a:ext cx="1058726" cy="503857"/>
        </a:xfrm>
        <a:custGeom>
          <a:avLst/>
          <a:gdLst/>
          <a:ahLst/>
          <a:cxnLst/>
          <a:rect l="0" t="0" r="0" b="0"/>
          <a:pathLst>
            <a:path>
              <a:moveTo>
                <a:pt x="1058726" y="0"/>
              </a:moveTo>
              <a:lnTo>
                <a:pt x="1058726" y="343364"/>
              </a:lnTo>
              <a:lnTo>
                <a:pt x="0" y="343364"/>
              </a:lnTo>
              <a:lnTo>
                <a:pt x="0" y="503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3694FB-FB45-45B3-87DB-6A747EC448F1}">
      <dsp:nvSpPr>
        <dsp:cNvPr id="0" name=""/>
        <dsp:cNvSpPr/>
      </dsp:nvSpPr>
      <dsp:spPr>
        <a:xfrm>
          <a:off x="6008981" y="2707094"/>
          <a:ext cx="91440" cy="503857"/>
        </a:xfrm>
        <a:custGeom>
          <a:avLst/>
          <a:gdLst/>
          <a:ahLst/>
          <a:cxnLst/>
          <a:rect l="0" t="0" r="0" b="0"/>
          <a:pathLst>
            <a:path>
              <a:moveTo>
                <a:pt x="45720" y="0"/>
              </a:moveTo>
              <a:lnTo>
                <a:pt x="45720" y="503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577D5-0DD6-4525-82B5-B149C828B32B}">
      <dsp:nvSpPr>
        <dsp:cNvPr id="0" name=""/>
        <dsp:cNvSpPr/>
      </dsp:nvSpPr>
      <dsp:spPr>
        <a:xfrm>
          <a:off x="4466612" y="1103124"/>
          <a:ext cx="1588089" cy="503857"/>
        </a:xfrm>
        <a:custGeom>
          <a:avLst/>
          <a:gdLst/>
          <a:ahLst/>
          <a:cxnLst/>
          <a:rect l="0" t="0" r="0" b="0"/>
          <a:pathLst>
            <a:path>
              <a:moveTo>
                <a:pt x="0" y="0"/>
              </a:moveTo>
              <a:lnTo>
                <a:pt x="0" y="343364"/>
              </a:lnTo>
              <a:lnTo>
                <a:pt x="1588089" y="343364"/>
              </a:lnTo>
              <a:lnTo>
                <a:pt x="1588089" y="503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953ED-D6FF-4A2E-84B1-98ABF85C40DB}">
      <dsp:nvSpPr>
        <dsp:cNvPr id="0" name=""/>
        <dsp:cNvSpPr/>
      </dsp:nvSpPr>
      <dsp:spPr>
        <a:xfrm>
          <a:off x="2878523" y="2707094"/>
          <a:ext cx="1058726" cy="503857"/>
        </a:xfrm>
        <a:custGeom>
          <a:avLst/>
          <a:gdLst/>
          <a:ahLst/>
          <a:cxnLst/>
          <a:rect l="0" t="0" r="0" b="0"/>
          <a:pathLst>
            <a:path>
              <a:moveTo>
                <a:pt x="0" y="0"/>
              </a:moveTo>
              <a:lnTo>
                <a:pt x="0" y="343364"/>
              </a:lnTo>
              <a:lnTo>
                <a:pt x="1058726" y="343364"/>
              </a:lnTo>
              <a:lnTo>
                <a:pt x="1058726" y="503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8348A-C6F0-4336-A545-58BD83098BAE}">
      <dsp:nvSpPr>
        <dsp:cNvPr id="0" name=""/>
        <dsp:cNvSpPr/>
      </dsp:nvSpPr>
      <dsp:spPr>
        <a:xfrm>
          <a:off x="1819796" y="2707094"/>
          <a:ext cx="1058726" cy="503857"/>
        </a:xfrm>
        <a:custGeom>
          <a:avLst/>
          <a:gdLst/>
          <a:ahLst/>
          <a:cxnLst/>
          <a:rect l="0" t="0" r="0" b="0"/>
          <a:pathLst>
            <a:path>
              <a:moveTo>
                <a:pt x="1058726" y="0"/>
              </a:moveTo>
              <a:lnTo>
                <a:pt x="1058726" y="343364"/>
              </a:lnTo>
              <a:lnTo>
                <a:pt x="0" y="343364"/>
              </a:lnTo>
              <a:lnTo>
                <a:pt x="0" y="503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FD873-340B-4DFA-A61B-57612E955D64}">
      <dsp:nvSpPr>
        <dsp:cNvPr id="0" name=""/>
        <dsp:cNvSpPr/>
      </dsp:nvSpPr>
      <dsp:spPr>
        <a:xfrm>
          <a:off x="2878523" y="1103124"/>
          <a:ext cx="1588089" cy="503857"/>
        </a:xfrm>
        <a:custGeom>
          <a:avLst/>
          <a:gdLst/>
          <a:ahLst/>
          <a:cxnLst/>
          <a:rect l="0" t="0" r="0" b="0"/>
          <a:pathLst>
            <a:path>
              <a:moveTo>
                <a:pt x="1588089" y="0"/>
              </a:moveTo>
              <a:lnTo>
                <a:pt x="1588089" y="343364"/>
              </a:lnTo>
              <a:lnTo>
                <a:pt x="0" y="343364"/>
              </a:lnTo>
              <a:lnTo>
                <a:pt x="0" y="503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9554AC-E053-4465-BC0F-56E37874FFE0}">
      <dsp:nvSpPr>
        <dsp:cNvPr id="0" name=""/>
        <dsp:cNvSpPr/>
      </dsp:nvSpPr>
      <dsp:spPr>
        <a:xfrm>
          <a:off x="3600381" y="301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98987-0CC7-4859-89E4-39F6145308BA}">
      <dsp:nvSpPr>
        <dsp:cNvPr id="0" name=""/>
        <dsp:cNvSpPr/>
      </dsp:nvSpPr>
      <dsp:spPr>
        <a:xfrm>
          <a:off x="3792877" y="18588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All </a:t>
          </a:r>
          <a:br>
            <a:rPr lang="en-US" sz="1800" kern="1200" dirty="0"/>
          </a:br>
          <a:r>
            <a:rPr lang="en-US" sz="1800" kern="1200" dirty="0"/>
            <a:t>Installs</a:t>
          </a:r>
        </a:p>
      </dsp:txBody>
      <dsp:txXfrm>
        <a:off x="3825098" y="218103"/>
        <a:ext cx="1668018" cy="1035670"/>
      </dsp:txXfrm>
    </dsp:sp>
    <dsp:sp modelId="{B0FC5145-A8F5-49CD-91E2-C7E48E7A4417}">
      <dsp:nvSpPr>
        <dsp:cNvPr id="0" name=""/>
        <dsp:cNvSpPr/>
      </dsp:nvSpPr>
      <dsp:spPr>
        <a:xfrm>
          <a:off x="2012292" y="160698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8F31C-47B7-4C61-824C-9F7F0B17416A}">
      <dsp:nvSpPr>
        <dsp:cNvPr id="0" name=""/>
        <dsp:cNvSpPr/>
      </dsp:nvSpPr>
      <dsp:spPr>
        <a:xfrm>
          <a:off x="2204788" y="178985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Electric to </a:t>
          </a:r>
          <a:br>
            <a:rPr lang="en-US" sz="1800" kern="1200" dirty="0"/>
          </a:br>
          <a:r>
            <a:rPr lang="en-US" sz="1800" kern="1200" dirty="0"/>
            <a:t>HPWH</a:t>
          </a:r>
        </a:p>
      </dsp:txBody>
      <dsp:txXfrm>
        <a:off x="2237009" y="1822073"/>
        <a:ext cx="1668018" cy="1035670"/>
      </dsp:txXfrm>
    </dsp:sp>
    <dsp:sp modelId="{7C28C93B-9AF2-4552-A372-7B9822FD5267}">
      <dsp:nvSpPr>
        <dsp:cNvPr id="0" name=""/>
        <dsp:cNvSpPr/>
      </dsp:nvSpPr>
      <dsp:spPr>
        <a:xfrm>
          <a:off x="953566" y="321095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E908F-1544-4941-A2EC-7BAD23910976}">
      <dsp:nvSpPr>
        <dsp:cNvPr id="0" name=""/>
        <dsp:cNvSpPr/>
      </dsp:nvSpPr>
      <dsp:spPr>
        <a:xfrm>
          <a:off x="1146062" y="339382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a:t>
          </a:r>
          <a:br>
            <a:rPr lang="en-US" sz="1800" kern="1200" dirty="0"/>
          </a:br>
          <a:r>
            <a:rPr lang="en-US" sz="1800" kern="1200" dirty="0"/>
            <a:t>Volume</a:t>
          </a:r>
        </a:p>
      </dsp:txBody>
      <dsp:txXfrm>
        <a:off x="1178283" y="3426043"/>
        <a:ext cx="1668018" cy="1035670"/>
      </dsp:txXfrm>
    </dsp:sp>
    <dsp:sp modelId="{48BC4AD1-2A43-4D35-99F9-490D1DDC84ED}">
      <dsp:nvSpPr>
        <dsp:cNvPr id="0" name=""/>
        <dsp:cNvSpPr/>
      </dsp:nvSpPr>
      <dsp:spPr>
        <a:xfrm>
          <a:off x="3071018" y="321095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7075C-9710-4D55-B8F8-A38C3D9A65F0}">
      <dsp:nvSpPr>
        <dsp:cNvPr id="0" name=""/>
        <dsp:cNvSpPr/>
      </dsp:nvSpPr>
      <dsp:spPr>
        <a:xfrm>
          <a:off x="3263514" y="339382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Requires </a:t>
          </a:r>
          <a:br>
            <a:rPr lang="en-US" sz="1800" kern="1200" dirty="0"/>
          </a:br>
          <a:r>
            <a:rPr lang="en-US" sz="1800" kern="1200" dirty="0"/>
            <a:t>Ducting or Venting</a:t>
          </a:r>
        </a:p>
      </dsp:txBody>
      <dsp:txXfrm>
        <a:off x="3295735" y="3426043"/>
        <a:ext cx="1668018" cy="1035670"/>
      </dsp:txXfrm>
    </dsp:sp>
    <dsp:sp modelId="{2DA8D6B1-595D-4098-9280-B79B7D06A8FB}">
      <dsp:nvSpPr>
        <dsp:cNvPr id="0" name=""/>
        <dsp:cNvSpPr/>
      </dsp:nvSpPr>
      <dsp:spPr>
        <a:xfrm>
          <a:off x="5188470" y="160698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F2F77-1CF7-4830-A580-B8F209EB4A04}">
      <dsp:nvSpPr>
        <dsp:cNvPr id="0" name=""/>
        <dsp:cNvSpPr/>
      </dsp:nvSpPr>
      <dsp:spPr>
        <a:xfrm>
          <a:off x="5380966" y="178985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Gas to </a:t>
          </a:r>
          <a:br>
            <a:rPr lang="en-US" sz="1800" kern="1200" dirty="0"/>
          </a:br>
          <a:r>
            <a:rPr lang="en-US" sz="1800" kern="1200" dirty="0"/>
            <a:t>HPWH</a:t>
          </a:r>
        </a:p>
      </dsp:txBody>
      <dsp:txXfrm>
        <a:off x="5413187" y="1822073"/>
        <a:ext cx="1668018" cy="1035670"/>
      </dsp:txXfrm>
    </dsp:sp>
    <dsp:sp modelId="{B265C81E-50F8-4B90-A3FC-7E260DA2157E}">
      <dsp:nvSpPr>
        <dsp:cNvPr id="0" name=""/>
        <dsp:cNvSpPr/>
      </dsp:nvSpPr>
      <dsp:spPr>
        <a:xfrm>
          <a:off x="5188470" y="321095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E9E80-F41E-4F7C-A585-2D7B281989CD}">
      <dsp:nvSpPr>
        <dsp:cNvPr id="0" name=""/>
        <dsp:cNvSpPr/>
      </dsp:nvSpPr>
      <dsp:spPr>
        <a:xfrm>
          <a:off x="5380966" y="339382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Electric Upgrade or 120V</a:t>
          </a:r>
        </a:p>
      </dsp:txBody>
      <dsp:txXfrm>
        <a:off x="5413187" y="3426043"/>
        <a:ext cx="1668018" cy="1035670"/>
      </dsp:txXfrm>
    </dsp:sp>
    <dsp:sp modelId="{E02EF837-536B-40CE-8AD7-2DB3102A1EB0}">
      <dsp:nvSpPr>
        <dsp:cNvPr id="0" name=""/>
        <dsp:cNvSpPr/>
      </dsp:nvSpPr>
      <dsp:spPr>
        <a:xfrm>
          <a:off x="4129744" y="481492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4B940-7B52-4226-A36B-D7FBD03502E4}">
      <dsp:nvSpPr>
        <dsp:cNvPr id="0" name=""/>
        <dsp:cNvSpPr/>
      </dsp:nvSpPr>
      <dsp:spPr>
        <a:xfrm>
          <a:off x="4322240" y="499779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Volume</a:t>
          </a:r>
        </a:p>
      </dsp:txBody>
      <dsp:txXfrm>
        <a:off x="4354461" y="5030013"/>
        <a:ext cx="1668018" cy="1035670"/>
      </dsp:txXfrm>
    </dsp:sp>
    <dsp:sp modelId="{1831C4CD-4402-4EF8-9EBE-F93F357A87F0}">
      <dsp:nvSpPr>
        <dsp:cNvPr id="0" name=""/>
        <dsp:cNvSpPr/>
      </dsp:nvSpPr>
      <dsp:spPr>
        <a:xfrm>
          <a:off x="6247196" y="4814921"/>
          <a:ext cx="1732460" cy="1100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8A1D9-2EA1-4103-B95C-7C464173A23E}">
      <dsp:nvSpPr>
        <dsp:cNvPr id="0" name=""/>
        <dsp:cNvSpPr/>
      </dsp:nvSpPr>
      <dsp:spPr>
        <a:xfrm>
          <a:off x="6439692" y="4997792"/>
          <a:ext cx="1732460" cy="1100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0" rIns="6858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Requires Venting or Ducting</a:t>
          </a:r>
        </a:p>
      </dsp:txBody>
      <dsp:txXfrm>
        <a:off x="6471913" y="5030013"/>
        <a:ext cx="1668018" cy="1035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EE7BB-F184-4FA5-ABB9-14485620E868}">
      <dsp:nvSpPr>
        <dsp:cNvPr id="0" name=""/>
        <dsp:cNvSpPr/>
      </dsp:nvSpPr>
      <dsp:spPr>
        <a:xfrm rot="5400000">
          <a:off x="-217023" y="218838"/>
          <a:ext cx="1446821" cy="10127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Verdana" panose="020B0604030504040204" pitchFamily="34" charset="0"/>
              <a:ea typeface="Verdana" panose="020B0604030504040204" pitchFamily="34" charset="0"/>
              <a:cs typeface="Verdana" panose="020B0604030504040204" pitchFamily="34" charset="0"/>
            </a:rPr>
            <a:t>Space Constraints</a:t>
          </a:r>
        </a:p>
      </dsp:txBody>
      <dsp:txXfrm rot="-5400000">
        <a:off x="1" y="508203"/>
        <a:ext cx="1012775" cy="434046"/>
      </dsp:txXfrm>
    </dsp:sp>
    <dsp:sp modelId="{4CC55017-ED90-4763-AF41-8096D7D423B8}">
      <dsp:nvSpPr>
        <dsp:cNvPr id="0" name=""/>
        <dsp:cNvSpPr/>
      </dsp:nvSpPr>
      <dsp:spPr>
        <a:xfrm rot="5400000">
          <a:off x="3689960" y="-2675369"/>
          <a:ext cx="940434" cy="6294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Will tank fit into space</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Include side plumbing</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Include duct adaptors if required</a:t>
          </a:r>
        </a:p>
      </dsp:txBody>
      <dsp:txXfrm rot="-5400000">
        <a:off x="1012776" y="47723"/>
        <a:ext cx="6248895" cy="848618"/>
      </dsp:txXfrm>
    </dsp:sp>
    <dsp:sp modelId="{1D89A668-A21D-4DD9-9146-C4CAA25CC220}">
      <dsp:nvSpPr>
        <dsp:cNvPr id="0" name=""/>
        <dsp:cNvSpPr/>
      </dsp:nvSpPr>
      <dsp:spPr>
        <a:xfrm rot="5400000">
          <a:off x="-217023" y="1551357"/>
          <a:ext cx="1446821" cy="10127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Sizing</a:t>
          </a:r>
        </a:p>
      </dsp:txBody>
      <dsp:txXfrm rot="-5400000">
        <a:off x="1" y="1840722"/>
        <a:ext cx="1012775" cy="434046"/>
      </dsp:txXfrm>
    </dsp:sp>
    <dsp:sp modelId="{9C4BAED3-FC33-4D05-B3C5-CC1928B484F2}">
      <dsp:nvSpPr>
        <dsp:cNvPr id="0" name=""/>
        <dsp:cNvSpPr/>
      </dsp:nvSpPr>
      <dsp:spPr>
        <a:xfrm rot="5400000">
          <a:off x="3689960" y="-1342850"/>
          <a:ext cx="940434" cy="6294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Household size</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High usage spa tubs</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Possible use of whole house tempering valve</a:t>
          </a:r>
        </a:p>
      </dsp:txBody>
      <dsp:txXfrm rot="-5400000">
        <a:off x="1012776" y="1380242"/>
        <a:ext cx="6248895" cy="848618"/>
      </dsp:txXfrm>
    </dsp:sp>
    <dsp:sp modelId="{05D1E8FF-744E-453E-8BF8-855E0215EA5D}">
      <dsp:nvSpPr>
        <dsp:cNvPr id="0" name=""/>
        <dsp:cNvSpPr/>
      </dsp:nvSpPr>
      <dsp:spPr>
        <a:xfrm rot="5400000">
          <a:off x="-217023" y="2883876"/>
          <a:ext cx="1446821" cy="10127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Verdana" panose="020B0604030504040204" pitchFamily="34" charset="0"/>
              <a:ea typeface="Verdana" panose="020B0604030504040204" pitchFamily="34" charset="0"/>
              <a:cs typeface="Verdana" panose="020B0604030504040204" pitchFamily="34" charset="0"/>
            </a:rPr>
            <a:t>Water Connections</a:t>
          </a:r>
        </a:p>
      </dsp:txBody>
      <dsp:txXfrm rot="-5400000">
        <a:off x="1" y="3173241"/>
        <a:ext cx="1012775" cy="434046"/>
      </dsp:txXfrm>
    </dsp:sp>
    <dsp:sp modelId="{4CC20C8A-C408-4B90-B500-A56E79FDF141}">
      <dsp:nvSpPr>
        <dsp:cNvPr id="0" name=""/>
        <dsp:cNvSpPr/>
      </dsp:nvSpPr>
      <dsp:spPr>
        <a:xfrm rot="5400000">
          <a:off x="3689960" y="-10331"/>
          <a:ext cx="940434" cy="6294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Top-plumbed</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Side-plumbed</a:t>
          </a:r>
        </a:p>
      </dsp:txBody>
      <dsp:txXfrm rot="-5400000">
        <a:off x="1012776" y="2712761"/>
        <a:ext cx="6248895" cy="848618"/>
      </dsp:txXfrm>
    </dsp:sp>
    <dsp:sp modelId="{33A3F15E-B596-4D2E-8BE0-054D54DFEACA}">
      <dsp:nvSpPr>
        <dsp:cNvPr id="0" name=""/>
        <dsp:cNvSpPr/>
      </dsp:nvSpPr>
      <dsp:spPr>
        <a:xfrm rot="5400000">
          <a:off x="-217023" y="4216395"/>
          <a:ext cx="1446821" cy="10127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Electrical</a:t>
          </a:r>
        </a:p>
      </dsp:txBody>
      <dsp:txXfrm rot="-5400000">
        <a:off x="1" y="4505760"/>
        <a:ext cx="1012775" cy="434046"/>
      </dsp:txXfrm>
    </dsp:sp>
    <dsp:sp modelId="{0C4D63BC-DE70-48A8-9AD5-61F99D95042D}">
      <dsp:nvSpPr>
        <dsp:cNvPr id="0" name=""/>
        <dsp:cNvSpPr/>
      </dsp:nvSpPr>
      <dsp:spPr>
        <a:xfrm rot="5400000">
          <a:off x="3689960" y="1322187"/>
          <a:ext cx="940434" cy="6294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Amperage of breaker</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Wire size</a:t>
          </a:r>
        </a:p>
      </dsp:txBody>
      <dsp:txXfrm rot="-5400000">
        <a:off x="1012776" y="4045279"/>
        <a:ext cx="6248895" cy="848618"/>
      </dsp:txXfrm>
    </dsp:sp>
    <dsp:sp modelId="{C1954EE7-D5C4-4CA7-B990-01C97AE215D3}">
      <dsp:nvSpPr>
        <dsp:cNvPr id="0" name=""/>
        <dsp:cNvSpPr/>
      </dsp:nvSpPr>
      <dsp:spPr>
        <a:xfrm rot="5400000">
          <a:off x="-217023" y="5548914"/>
          <a:ext cx="1446821" cy="10127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Ducting </a:t>
          </a:r>
          <a:br>
            <a:rPr lang="en-US" sz="1200" b="0" kern="1200">
              <a:latin typeface="Verdana" panose="020B0604030504040204" pitchFamily="34" charset="0"/>
              <a:ea typeface="Verdana" panose="020B0604030504040204" pitchFamily="34" charset="0"/>
              <a:cs typeface="Verdana" panose="020B0604030504040204" pitchFamily="34" charset="0"/>
            </a:rPr>
          </a:br>
          <a:r>
            <a:rPr lang="en-US" sz="1100" b="0" kern="1200">
              <a:latin typeface="Verdana" panose="020B0604030504040204" pitchFamily="34" charset="0"/>
              <a:ea typeface="Verdana" panose="020B0604030504040204" pitchFamily="34" charset="0"/>
              <a:cs typeface="Verdana" panose="020B0604030504040204" pitchFamily="34" charset="0"/>
            </a:rPr>
            <a:t>(If Required)</a:t>
          </a:r>
        </a:p>
      </dsp:txBody>
      <dsp:txXfrm rot="-5400000">
        <a:off x="1" y="5838279"/>
        <a:ext cx="1012775" cy="434046"/>
      </dsp:txXfrm>
    </dsp:sp>
    <dsp:sp modelId="{B4B1D50A-301B-4482-9EE1-349B8EADE8E9}">
      <dsp:nvSpPr>
        <dsp:cNvPr id="0" name=""/>
        <dsp:cNvSpPr/>
      </dsp:nvSpPr>
      <dsp:spPr>
        <a:xfrm rot="5400000">
          <a:off x="3689960" y="2654706"/>
          <a:ext cx="940434" cy="6294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Right exhaust</a:t>
          </a:r>
        </a:p>
        <a:p>
          <a:pPr marL="171450" lvl="1" indent="-171450" algn="l" defTabSz="800100">
            <a:lnSpc>
              <a:spcPct val="90000"/>
            </a:lnSpc>
            <a:spcBef>
              <a:spcPct val="0"/>
            </a:spcBef>
            <a:spcAft>
              <a:spcPct val="15000"/>
            </a:spcAft>
            <a:buChar char="•"/>
          </a:pPr>
          <a:r>
            <a:rPr lang="en-US" sz="1800" kern="1200" dirty="0">
              <a:latin typeface="+mj-lt"/>
              <a:ea typeface="Verdana" panose="020B0604030504040204" pitchFamily="34" charset="0"/>
              <a:cs typeface="Verdana" panose="020B0604030504040204" pitchFamily="34" charset="0"/>
            </a:rPr>
            <a:t>Back exhaust</a:t>
          </a:r>
        </a:p>
      </dsp:txBody>
      <dsp:txXfrm rot="-5400000">
        <a:off x="1012776" y="5377798"/>
        <a:ext cx="6248895" cy="848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7F9A8-0761-4DEA-8913-67929835D849}">
      <dsp:nvSpPr>
        <dsp:cNvPr id="0" name=""/>
        <dsp:cNvSpPr/>
      </dsp:nvSpPr>
      <dsp:spPr>
        <a:xfrm>
          <a:off x="604560" y="239649"/>
          <a:ext cx="4493179" cy="4493179"/>
        </a:xfrm>
        <a:prstGeom prst="circularArrow">
          <a:avLst>
            <a:gd name="adj1" fmla="val 5544"/>
            <a:gd name="adj2" fmla="val 330680"/>
            <a:gd name="adj3" fmla="val 13829871"/>
            <a:gd name="adj4" fmla="val 1735322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FF95E-C9D6-41F6-9C16-9F13DAA6FA7B}">
      <dsp:nvSpPr>
        <dsp:cNvPr id="0" name=""/>
        <dsp:cNvSpPr/>
      </dsp:nvSpPr>
      <dsp:spPr>
        <a:xfrm>
          <a:off x="1823733" y="265102"/>
          <a:ext cx="2054832" cy="102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Create a connection with the customer</a:t>
          </a:r>
        </a:p>
      </dsp:txBody>
      <dsp:txXfrm>
        <a:off x="1873887" y="315256"/>
        <a:ext cx="1954524" cy="927108"/>
      </dsp:txXfrm>
    </dsp:sp>
    <dsp:sp modelId="{87CAE7D0-2C45-4F18-B8FD-40DECE97FD36}">
      <dsp:nvSpPr>
        <dsp:cNvPr id="0" name=""/>
        <dsp:cNvSpPr/>
      </dsp:nvSpPr>
      <dsp:spPr>
        <a:xfrm>
          <a:off x="3646022" y="1589072"/>
          <a:ext cx="2054832" cy="102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Listen to their needs</a:t>
          </a:r>
        </a:p>
      </dsp:txBody>
      <dsp:txXfrm>
        <a:off x="3696176" y="1639226"/>
        <a:ext cx="1954524" cy="927108"/>
      </dsp:txXfrm>
    </dsp:sp>
    <dsp:sp modelId="{D340F7C9-B9CB-450E-94C3-DEFE7072BD94}">
      <dsp:nvSpPr>
        <dsp:cNvPr id="0" name=""/>
        <dsp:cNvSpPr/>
      </dsp:nvSpPr>
      <dsp:spPr>
        <a:xfrm>
          <a:off x="3076963" y="3731301"/>
          <a:ext cx="2054832" cy="102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Develop a plan to address their needs</a:t>
          </a:r>
        </a:p>
      </dsp:txBody>
      <dsp:txXfrm>
        <a:off x="3127117" y="3781455"/>
        <a:ext cx="1954524" cy="927108"/>
      </dsp:txXfrm>
    </dsp:sp>
    <dsp:sp modelId="{EC4A7C5A-15C7-4AD5-9AB3-638031B2BAF4}">
      <dsp:nvSpPr>
        <dsp:cNvPr id="0" name=""/>
        <dsp:cNvSpPr/>
      </dsp:nvSpPr>
      <dsp:spPr>
        <a:xfrm>
          <a:off x="557807" y="3731304"/>
          <a:ext cx="2054832" cy="102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Make the sale</a:t>
          </a:r>
        </a:p>
      </dsp:txBody>
      <dsp:txXfrm>
        <a:off x="607961" y="3781458"/>
        <a:ext cx="1954524" cy="927108"/>
      </dsp:txXfrm>
    </dsp:sp>
    <dsp:sp modelId="{C5BCF46B-2269-43CF-8D15-CDA4BB7A0FBA}">
      <dsp:nvSpPr>
        <dsp:cNvPr id="0" name=""/>
        <dsp:cNvSpPr/>
      </dsp:nvSpPr>
      <dsp:spPr>
        <a:xfrm>
          <a:off x="1444" y="1589072"/>
          <a:ext cx="2054832" cy="102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Establish a lasting relationship with follow up</a:t>
          </a:r>
        </a:p>
      </dsp:txBody>
      <dsp:txXfrm>
        <a:off x="51598" y="1639226"/>
        <a:ext cx="1954524" cy="927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F236-2D23-4875-A7FC-1C6EB2ECB430}">
      <dsp:nvSpPr>
        <dsp:cNvPr id="0" name=""/>
        <dsp:cNvSpPr/>
      </dsp:nvSpPr>
      <dsp:spPr>
        <a:xfrm rot="5400000">
          <a:off x="-343852" y="345375"/>
          <a:ext cx="2292349" cy="16046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Labor Hours</a:t>
          </a:r>
        </a:p>
      </dsp:txBody>
      <dsp:txXfrm rot="-5400000">
        <a:off x="1" y="803846"/>
        <a:ext cx="1604645" cy="687704"/>
      </dsp:txXfrm>
    </dsp:sp>
    <dsp:sp modelId="{9A8ADFEC-F890-490D-A4A5-F32F44DB98B9}">
      <dsp:nvSpPr>
        <dsp:cNvPr id="0" name=""/>
        <dsp:cNvSpPr/>
      </dsp:nvSpPr>
      <dsp:spPr>
        <a:xfrm rot="5400000">
          <a:off x="3514883" y="-1908715"/>
          <a:ext cx="1490027" cy="53105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Standard tank replacement hours</a:t>
          </a:r>
        </a:p>
        <a:p>
          <a:pPr marL="228600" lvl="1" indent="-228600" algn="l" defTabSz="889000">
            <a:lnSpc>
              <a:spcPct val="90000"/>
            </a:lnSpc>
            <a:spcBef>
              <a:spcPct val="0"/>
            </a:spcBef>
            <a:spcAft>
              <a:spcPct val="15000"/>
            </a:spcAft>
            <a:buChar char="•"/>
          </a:pPr>
          <a:r>
            <a:rPr lang="en-US" sz="2000" kern="1200" dirty="0"/>
            <a:t>Hours for any required venting or ducting</a:t>
          </a:r>
        </a:p>
        <a:p>
          <a:pPr marL="228600" lvl="1" indent="-228600" algn="l" defTabSz="889000">
            <a:lnSpc>
              <a:spcPct val="90000"/>
            </a:lnSpc>
            <a:spcBef>
              <a:spcPct val="0"/>
            </a:spcBef>
            <a:spcAft>
              <a:spcPct val="15000"/>
            </a:spcAft>
            <a:buChar char="•"/>
          </a:pPr>
          <a:r>
            <a:rPr lang="en-US" sz="2000" kern="1200" dirty="0"/>
            <a:t>Hours for condensate system</a:t>
          </a:r>
        </a:p>
      </dsp:txBody>
      <dsp:txXfrm rot="-5400000">
        <a:off x="1604645" y="74260"/>
        <a:ext cx="5237768" cy="1344553"/>
      </dsp:txXfrm>
    </dsp:sp>
    <dsp:sp modelId="{053D20DC-5CD2-4C0A-B47A-7A190F1FF5F2}">
      <dsp:nvSpPr>
        <dsp:cNvPr id="0" name=""/>
        <dsp:cNvSpPr/>
      </dsp:nvSpPr>
      <dsp:spPr>
        <a:xfrm rot="5400000">
          <a:off x="-343852" y="2448877"/>
          <a:ext cx="2292349" cy="16046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Possible Extra  Parts</a:t>
          </a:r>
        </a:p>
      </dsp:txBody>
      <dsp:txXfrm rot="-5400000">
        <a:off x="1" y="2907348"/>
        <a:ext cx="1604645" cy="687704"/>
      </dsp:txXfrm>
    </dsp:sp>
    <dsp:sp modelId="{7C591A6B-FF68-4FE1-B22D-1DDB12B5B21F}">
      <dsp:nvSpPr>
        <dsp:cNvPr id="0" name=""/>
        <dsp:cNvSpPr/>
      </dsp:nvSpPr>
      <dsp:spPr>
        <a:xfrm rot="5400000">
          <a:off x="3514883" y="194786"/>
          <a:ext cx="1490027" cy="53105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Duct adaptors</a:t>
          </a:r>
        </a:p>
        <a:p>
          <a:pPr marL="228600" lvl="1" indent="-228600" algn="l" defTabSz="889000">
            <a:lnSpc>
              <a:spcPct val="90000"/>
            </a:lnSpc>
            <a:spcBef>
              <a:spcPct val="0"/>
            </a:spcBef>
            <a:spcAft>
              <a:spcPct val="15000"/>
            </a:spcAft>
            <a:buChar char="•"/>
          </a:pPr>
          <a:r>
            <a:rPr lang="en-US" sz="2000" kern="1200" dirty="0"/>
            <a:t>Duct work</a:t>
          </a:r>
        </a:p>
        <a:p>
          <a:pPr marL="228600" lvl="1" indent="-228600" algn="l" defTabSz="889000">
            <a:lnSpc>
              <a:spcPct val="90000"/>
            </a:lnSpc>
            <a:spcBef>
              <a:spcPct val="0"/>
            </a:spcBef>
            <a:spcAft>
              <a:spcPct val="15000"/>
            </a:spcAft>
            <a:buChar char="•"/>
          </a:pPr>
          <a:r>
            <a:rPr lang="en-US" sz="2000" kern="1200" dirty="0"/>
            <a:t>Grills</a:t>
          </a:r>
        </a:p>
        <a:p>
          <a:pPr marL="228600" lvl="1" indent="-228600" algn="l" defTabSz="889000">
            <a:lnSpc>
              <a:spcPct val="90000"/>
            </a:lnSpc>
            <a:spcBef>
              <a:spcPct val="0"/>
            </a:spcBef>
            <a:spcAft>
              <a:spcPct val="15000"/>
            </a:spcAft>
            <a:buChar char="•"/>
          </a:pPr>
          <a:r>
            <a:rPr lang="en-US" sz="2000" kern="1200" dirty="0"/>
            <a:t>Condensate pump</a:t>
          </a:r>
        </a:p>
      </dsp:txBody>
      <dsp:txXfrm rot="-5400000">
        <a:off x="1604645" y="2177762"/>
        <a:ext cx="5237768" cy="1344553"/>
      </dsp:txXfrm>
    </dsp:sp>
    <dsp:sp modelId="{3702557A-6CEE-46AC-90F6-AB6C2A11D757}">
      <dsp:nvSpPr>
        <dsp:cNvPr id="0" name=""/>
        <dsp:cNvSpPr/>
      </dsp:nvSpPr>
      <dsp:spPr>
        <a:xfrm rot="5400000">
          <a:off x="-343852" y="4552379"/>
          <a:ext cx="2292349" cy="16046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rPr>
            <a:t>Other Line Items</a:t>
          </a:r>
        </a:p>
      </dsp:txBody>
      <dsp:txXfrm rot="-5400000">
        <a:off x="1" y="5010850"/>
        <a:ext cx="1604645" cy="687704"/>
      </dsp:txXfrm>
    </dsp:sp>
    <dsp:sp modelId="{E3CCA953-FC76-452F-AC33-8DEAA38E7B48}">
      <dsp:nvSpPr>
        <dsp:cNvPr id="0" name=""/>
        <dsp:cNvSpPr/>
      </dsp:nvSpPr>
      <dsp:spPr>
        <a:xfrm rot="5400000">
          <a:off x="3514883" y="2298288"/>
          <a:ext cx="1490027" cy="53105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Tax credits</a:t>
          </a:r>
        </a:p>
        <a:p>
          <a:pPr marL="228600" lvl="1" indent="-228600" algn="l" defTabSz="889000">
            <a:lnSpc>
              <a:spcPct val="90000"/>
            </a:lnSpc>
            <a:spcBef>
              <a:spcPct val="0"/>
            </a:spcBef>
            <a:spcAft>
              <a:spcPct val="15000"/>
            </a:spcAft>
            <a:buChar char="•"/>
          </a:pPr>
          <a:r>
            <a:rPr lang="en-US" sz="2000" kern="1200" dirty="0"/>
            <a:t>Local incentives</a:t>
          </a:r>
        </a:p>
        <a:p>
          <a:pPr marL="228600" lvl="1" indent="-228600" algn="l" defTabSz="889000">
            <a:lnSpc>
              <a:spcPct val="90000"/>
            </a:lnSpc>
            <a:spcBef>
              <a:spcPct val="0"/>
            </a:spcBef>
            <a:spcAft>
              <a:spcPct val="15000"/>
            </a:spcAft>
            <a:buChar char="•"/>
          </a:pPr>
          <a:r>
            <a:rPr lang="en-US" sz="2000" kern="1200" dirty="0"/>
            <a:t>Maintenance agreement</a:t>
          </a:r>
        </a:p>
      </dsp:txBody>
      <dsp:txXfrm rot="-5400000">
        <a:off x="1604645" y="4281264"/>
        <a:ext cx="5237768" cy="13445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11/26/2024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otwatersolutionsnw.org/partners/on-demand-training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vimeo.com/277360429" TargetMode="External"/><Relationship Id="rId3" Type="http://schemas.openxmlformats.org/officeDocument/2006/relationships/hyperlink" Target="https://hotwatersolutionsnw.org/" TargetMode="External"/><Relationship Id="rId7" Type="http://schemas.openxmlformats.org/officeDocument/2006/relationships/hyperlink" Target="https://www.youtube.com/watch?v=aHhRZ4vpN7U&amp;ab_channel=HotWaterSolution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advancedwaterheatinginitiative.org/" TargetMode="External"/><Relationship Id="rId5" Type="http://schemas.openxmlformats.org/officeDocument/2006/relationships/hyperlink" Target="https://www.rhainc.com/index.php/2023/09/05/hpwh-best-practices-field-guide/" TargetMode="External"/><Relationship Id="rId4" Type="http://schemas.openxmlformats.org/officeDocument/2006/relationships/hyperlink" Target="http://www.energystar.gov/partner_resources/residential_new/educational_resources/sup_program_guidance/heat_pump_water_heater_gui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hotwatersolutionsnw.org/partners/on-demand-training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nergystar.gov/about/federal-tax-credit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energystar.gov/rebate-finder?scrollTo=0&amp;sort_by=utility&amp;sort_direction=asc&amp;page_number=0&amp;lastpage=0&amp;zip_code_filter=98672&amp;find_rebates=Find+Rebates&amp;product_types=Select+a+Product+Category"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7KeX8bse-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08397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There are two primary install scenarios for heat pump water heaters. These are when replacing standard electric storage tank water heaters and existing gas water heaters with HPWHs. The electric-to-electric scenario tends to be a more standard install since it does not involve providing new electrical connections. Converting from a gas water heater to a HPWH can be more difficult as it may involve electrical upgrades and gas flue reconfiguration.</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Of course, there are other factors that will influence the installation of any water heater – such as sizing and locations – while some may be particular to heat pump water heaters. These HPWH-specific factors include the previously mentioned electrical requirements and condensate disposal, as well as considering that when the manufacturer’s minimum volumetric requirements are not met, ducting and or venting of the space containing the water heater may be needed. The volumetric requirement is the minimum cubic feet of surrounding space in which the tank can efficiently operate. You will find that each model clearly details this information in the installation manual for that model. These requirements range from 450 cubic feet to 700 cubic feet. It is recommended that installers new to the installation of heat pump water heaters focus on installs that meet the volumetric requirement before tackling more complicated installations that require ducting and or venting. Garage and open basement installations typically meet these requirements.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297813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Currently, most new homes have an electrical service of 200A. However, many older homes may have electrical service of less than 100A. Since the power needed for a 240-volt HPWH must be adequate for both the heat pump system and the backup electrical resistance element, either 25 or 30 amps are required for the units. If a standard electric water heater is replaced with a HPWH, this will not be an issue. 120-volt models typically require a 15-ampamp breaker.</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118791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Converting from gas water heaters to HPWHs often requires some wait time for an electrician to schedule and complete an electrical upgrade. This obviously will not solve the immediate problem of the customer wanting hot water today. Companies that specialize in HPWH sales have formulated workarounds to solve this problem. They include a loaner gas water heater that is removed when the HPWH is installed, or a 120-volt HPWH that can be plugged into an appropriate outlet. One permanent solution is, if circumstances allow, to permanently install a 120volt HPWH.</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Talk to your electrician about using smart breakers and/or smart splitters. These devices allow appliances to use and share the same circuit and may present a less expensive upgrade.</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410800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400"/>
              </a:spcAft>
              <a:buClrTx/>
              <a:buSzTx/>
              <a:buFontTx/>
              <a:buNone/>
              <a:tabLst/>
              <a:defRPr/>
            </a:pPr>
            <a:r>
              <a:rPr lang="en-US" sz="1800" dirty="0">
                <a:effectLst/>
                <a:latin typeface="Calibri" panose="020F0502020204030204" pitchFamily="34" charset="0"/>
                <a:ea typeface="Calibri" panose="020F0502020204030204" pitchFamily="34" charset="0"/>
              </a:rPr>
              <a:t>120-volt models can be ideal when replacing gas water heaters since they may not require electrical upgrades. These units, sometimes called plug-in HPWHs, are equipped with a standard three prong plug. The water heaters must not use extension cords and the outlet utilized must be grounded. Depending on the model, it may require a dedicated circuit, while other models can be used on a shared circuit.</a:t>
            </a:r>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9342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The creation of condensate is a standard part of HPWH operation and should be addressed accordingly when installing a HPWH. To address condensation, a floor or sink drain can be used. Unlike the condensate produced by condensing furnaces and water heaters, the condensate is not acidic, so neutralizers are not required. If close to a condensate pump that serves an existing central AC unit, in most cases that condensate pump can manage the extra load produced by the HPWH. In many cases the condensate can be run to the outside. It is important to keep the condensate as sloped and as straight as possible. </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Remember: Gravity is your friend.</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253649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As with any water heater installation, customer satisfaction is necessary. All installers know that call backs are unwelcome interruptions and expensive. Achieving high levels of customer satisfaction with HPWHs is dependent on a few key details that contractors must consider:</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Tank sizing that maximizes availability of hot water and efficiency,</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Tank location to avoid comfort complaints due to the cool air discharge from the tank,</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Use of isolation pads and neoprene washers when securing the tank to reduce noise levels,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If the household has a recirculation pump, installing on demand controls, and</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Physical dimensions, exhaust air discharge locations, and piping connections.</a:t>
            </a:r>
          </a:p>
          <a:p>
            <a:pPr marL="0" marR="0" lvl="0" indent="0">
              <a:lnSpc>
                <a:spcPct val="115000"/>
              </a:lnSpc>
              <a:spcBef>
                <a:spcPts val="0"/>
              </a:spcBef>
              <a:spcAft>
                <a:spcPts val="800"/>
              </a:spcAft>
              <a:buFont typeface="Arial" panose="020B0604020202020204" pitchFamily="34" charset="0"/>
              <a:buNone/>
            </a:pPr>
            <a:endParaRPr lang="en-US" sz="1800" u="none" strike="noStrike"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274306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75335-ECCA-4DC9-B892-55F232DE4A8F}" type="slidenum">
              <a:rPr lang="en-US" smtClean="0"/>
              <a:t>17</a:t>
            </a:fld>
            <a:endParaRPr lang="en-US"/>
          </a:p>
        </p:txBody>
      </p:sp>
    </p:spTree>
    <p:extLst>
      <p:ext uri="{BB962C8B-B14F-4D97-AF65-F5344CB8AC3E}">
        <p14:creationId xmlns:p14="http://schemas.microsoft.com/office/powerpoint/2010/main" val="40775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Let’s now discuss applying tank sizing for sufficient availability of hot water and maximizing efficiency. Choosing the right tank for a specific installation includes considerations for the hot water needs of the household and the physical constraints of the tank location. If the location allows for a larger tank, it’s best practice to size up one tank size. The plumbing code dictates the minimum size of a tank is based on the number of bedrooms and bathrooms. The code is based on providing sufficient hot water, and not maximizing the efficiency of heat pump water heaters. Sizing recommendations for HPWHs include:</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50-gallon tank for up to 2 adults, or 1 adult and 1 child</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65-gallon tank for 3 adults, or 2 adults and 2 children</a:t>
            </a:r>
          </a:p>
          <a:p>
            <a:pPr marL="342900" marR="0" lvl="0" indent="-342900">
              <a:lnSpc>
                <a:spcPct val="115000"/>
              </a:lnSpc>
              <a:spcBef>
                <a:spcPts val="0"/>
              </a:spcBef>
              <a:spcAft>
                <a:spcPts val="80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80-gallon tank for 4 or more adults, or 2 adults and 3 or more children</a:t>
            </a:r>
          </a:p>
          <a:p>
            <a:pPr marL="342900" marR="0" lvl="0" indent="-342900">
              <a:lnSpc>
                <a:spcPct val="115000"/>
              </a:lnSpc>
              <a:spcBef>
                <a:spcPts val="0"/>
              </a:spcBef>
              <a:spcAft>
                <a:spcPts val="800"/>
              </a:spcAft>
              <a:buFont typeface="Arial" panose="020B0604020202020204" pitchFamily="34" charset="0"/>
              <a:buChar char="●"/>
            </a:pPr>
            <a:endParaRPr lang="en-US" sz="1800" u="none" strike="noStrike" dirty="0">
              <a:effectLst/>
              <a:latin typeface="Calibri" panose="020F0502020204030204" pitchFamily="34" charset="0"/>
              <a:ea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Upsizing the HPWH provides more capacity, it also increases the overall efficiency of the HPWH. More importantly, sizing the tank correctly avoids the inconvenience of your customers running out of hot water.</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If the install location cannot accommodate the best size tank, consider using a thermostatic mixing valve. These devices allow the tank to store water at a higher temperature while keeping the delivered hot water safe. For every 10 degree rise in temperature, the tank will increase its effective storage capacity by 10 gallons. The overall efficiency of the tank will only drop slightly.</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371149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It’s also important to identify the location of the tank and apply methods to minimize noise transmission. Noise created from a HPWH is a new sound to homeowners and can be bothersome, so this will need to be accounted for when choosing a location to install the water heater. The noise generated is a low, soft humming sound, similar to the noise generated by a dishwasher or a refrigerator. The majority of HPWHs generate sound less than 52 dBA. When looking up model specifications, remember the decibel scale is logarithmic and an increase of 10 decibels represents a doubling of sound. The sound is caused by the moving fan and compressor components of the heat pump on the appliance. This source of sound is expected, and not an indicator of an issue or error – whereas any additional, distinctive sounds not caused by the heat pump system can be an indicator of an issue. Because of the sound generated from the heat pump and the cold, dry air exhausted from the fans, it is generally recommended that the unit is installed in a remote part of the house that is adequately conditioned with sufficient space. Avoid locations near a thermostat, as the exhaust may impact HVAC operation. Usually, these requirements make HPWHs best suited for basement or garage installations.</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When using earthquake strapping that requires cinching the tank to a wall, iso pads between the tank and wall helps to minimize sound transfer through the wall. Using neoprene washers on the bolts that secure the strapping to the wall will also help. </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308364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400"/>
              </a:spcAft>
            </a:pPr>
            <a:r>
              <a:rPr lang="en-US" sz="1800" dirty="0">
                <a:effectLst/>
                <a:latin typeface="Calibri" panose="020F0502020204030204" pitchFamily="34" charset="0"/>
                <a:ea typeface="Calibri" panose="020F0502020204030204" pitchFamily="34" charset="0"/>
              </a:rPr>
              <a:t>HPWHs discharge cool air. It is important not to block this exhaust air by keeping the exhaust air at least 12 inches away from walls or other solid objects in order not to restrict the airflow. Having this cool air directed to places where the occupants will be spending large amounts of time should be avoided as it may cause comfort complaints during the heating season.</a:t>
            </a:r>
          </a:p>
        </p:txBody>
      </p:sp>
      <p:sp>
        <p:nvSpPr>
          <p:cNvPr id="4" name="Slide Number Placeholder 3"/>
          <p:cNvSpPr>
            <a:spLocks noGrp="1"/>
          </p:cNvSpPr>
          <p:nvPr>
            <p:ph type="sldNum" sz="quarter" idx="5"/>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41952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232110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400"/>
              </a:spcAft>
              <a:buClrTx/>
              <a:buSzTx/>
              <a:buFontTx/>
              <a:buNone/>
              <a:tabLst/>
              <a:defRPr/>
            </a:pPr>
            <a:r>
              <a:rPr lang="en-US" sz="1800" dirty="0">
                <a:effectLst/>
                <a:latin typeface="Calibri" panose="020F0502020204030204" pitchFamily="34" charset="0"/>
                <a:ea typeface="Calibri" panose="020F0502020204030204" pitchFamily="34" charset="0"/>
              </a:rPr>
              <a:t>Uncontrolled recirculation pumps should not be used with any HPWH. Uncontrolled recirculation pumps waste substantial amounts of energy regardless of the water heating system used. In addition to the energy wasted, the hot water returning to the tank will undermine the predictive controls of the tank and may cause the tank to fail to heat enough hot water for delivery. It is not recommended to run continuous recirculation, but to run with an on-demand controller.</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317054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As with any product there is no universal best HPWH model for every installation scenario. We have covered selecting the best size of HPWH, and other differences between HPWH models include:</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The physical dimensions of the tank – will it fit in the existing space and will fit through the entrance to the space?</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Some models discharge the exhaust air from the tank out of the top and others are side discharged while others are rear discharge. Depending on the site, where the discharge air is located may make the installation more or less difficult.</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As with the location of the discharge air, models differ where the piping connections are made. Some models are side plumbed, some are top plumbed while other models can be side or top plumbed.</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120-volt models have their own features that may influence the model chosen for a particular job. These include the capacity of the compressor, the existence of a small electric resistance heater and if the unit does or does not require a dedicated circuit.</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1762284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The upfront cost of HPWHs will be more than a standard tank. These higher upfront costs can be offset by incentives, tax credits and lower operating costs. It is important that the bid includes these details. Most importantly, it is important that your entire team -- from the receptionist to the service technician -- can speak to the benefits of heat pump water heaters.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In recognizing the diverse needs of potential customers, including those in the low to moderate income bracket, it's essential to adapt our pitch to emphasize affordability, ease of installation, and the long-term savings offered by HPWHs. To effectively communicate these benefits, consider incorporating the following points into your sales approach (when applicable):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800" b="1" u="none" strike="noStrike" dirty="0">
                <a:effectLst/>
                <a:latin typeface="Calibri" panose="020F0502020204030204" pitchFamily="34" charset="0"/>
                <a:ea typeface="Calibri" panose="020F0502020204030204" pitchFamily="34" charset="0"/>
              </a:rPr>
              <a:t>Highlight Overall Cost Efficiency:</a:t>
            </a:r>
            <a:r>
              <a:rPr lang="en-US" sz="1800" u="none" strike="noStrike" dirty="0">
                <a:effectLst/>
                <a:latin typeface="Calibri" panose="020F0502020204030204" pitchFamily="34" charset="0"/>
                <a:ea typeface="Calibri" panose="020F0502020204030204" pitchFamily="34" charset="0"/>
              </a:rPr>
              <a:t> Emphasize that despite the higher upfront cost, HPWHs are highly efficient and can reduce monthly energy bills when installed in specific scenarios. This can make them a financially viable option in the long run due to their efficiency.</a:t>
            </a:r>
          </a:p>
          <a:p>
            <a:pPr marL="342900" marR="0" lvl="0" indent="-342900">
              <a:lnSpc>
                <a:spcPct val="115000"/>
              </a:lnSpc>
              <a:spcBef>
                <a:spcPts val="0"/>
              </a:spcBef>
              <a:spcAft>
                <a:spcPts val="0"/>
              </a:spcAft>
              <a:buFont typeface="+mj-lt"/>
              <a:buAutoNum type="arabicPeriod"/>
            </a:pPr>
            <a:r>
              <a:rPr lang="en-US" sz="1800" b="1" u="none" strike="noStrike" dirty="0">
                <a:effectLst/>
                <a:latin typeface="Calibri" panose="020F0502020204030204" pitchFamily="34" charset="0"/>
                <a:ea typeface="Calibri" panose="020F0502020204030204" pitchFamily="34" charset="0"/>
              </a:rPr>
              <a:t>Low Operational Costs:</a:t>
            </a:r>
            <a:r>
              <a:rPr lang="en-US" sz="1800" u="none" strike="noStrike" dirty="0">
                <a:effectLst/>
                <a:latin typeface="Calibri" panose="020F0502020204030204" pitchFamily="34" charset="0"/>
                <a:ea typeface="Calibri" panose="020F0502020204030204" pitchFamily="34" charset="0"/>
              </a:rPr>
              <a:t> Stress the low operating costs of HPWHs, a critical factor for customers prioritizing affordability in their heating solutions. When switching from a standard electric tank to a HPWH, the savings will be significant. When switching from oil or propane, the savings will also be significant. When switching from natural gas to a HPWH, the change in operating costs will depend on the relative costs of gas and electricity.</a:t>
            </a:r>
            <a:r>
              <a:rPr lang="en-US" sz="1800" b="1" u="none" strike="noStrike" dirty="0">
                <a:effectLst/>
                <a:latin typeface="Calibri" panose="020F0502020204030204" pitchFamily="34" charset="0"/>
                <a:ea typeface="Calibri" panose="020F0502020204030204" pitchFamily="34" charset="0"/>
              </a:rPr>
              <a:t> </a:t>
            </a:r>
            <a:endParaRPr lang="en-US" sz="1800" u="none" strike="noStrike"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800" b="1" u="none" strike="noStrike" dirty="0">
                <a:effectLst/>
                <a:latin typeface="Calibri" panose="020F0502020204030204" pitchFamily="34" charset="0"/>
                <a:ea typeface="Calibri" panose="020F0502020204030204" pitchFamily="34" charset="0"/>
              </a:rPr>
              <a:t>Simplified Installation Process:</a:t>
            </a:r>
            <a:r>
              <a:rPr lang="en-US" sz="1800" u="none" strike="noStrike" dirty="0">
                <a:effectLst/>
                <a:latin typeface="Calibri" panose="020F0502020204030204" pitchFamily="34" charset="0"/>
                <a:ea typeface="Calibri" panose="020F0502020204030204" pitchFamily="34" charset="0"/>
              </a:rPr>
              <a:t> Assure customers that in many cases, especially when replacing existing electric water heaters, the installation process for HPWHs can be straightforward and quick, similar to traditional units. Highlight that while some scenarios, particularly those involving upgrades from non-electric systems, might require additional steps, many installations do not involve extensive modifications, thus minimizing household disruption.</a:t>
            </a:r>
          </a:p>
          <a:p>
            <a:pPr marL="342900" marR="0" lvl="0" indent="-342900">
              <a:lnSpc>
                <a:spcPct val="115000"/>
              </a:lnSpc>
              <a:spcBef>
                <a:spcPts val="0"/>
              </a:spcBef>
              <a:spcAft>
                <a:spcPts val="0"/>
              </a:spcAft>
              <a:buFont typeface="+mj-lt"/>
              <a:buAutoNum type="arabicPeriod"/>
            </a:pPr>
            <a:r>
              <a:rPr lang="en-US" sz="1800" b="1" u="none" strike="noStrike" dirty="0">
                <a:effectLst/>
                <a:latin typeface="Calibri" panose="020F0502020204030204" pitchFamily="34" charset="0"/>
                <a:ea typeface="Calibri" panose="020F0502020204030204" pitchFamily="34" charset="0"/>
              </a:rPr>
              <a:t>Incentives and Financial Assistance:</a:t>
            </a:r>
            <a:r>
              <a:rPr lang="en-US" sz="1800" u="none" strike="noStrike" dirty="0">
                <a:effectLst/>
                <a:latin typeface="Calibri" panose="020F0502020204030204" pitchFamily="34" charset="0"/>
                <a:ea typeface="Calibri" panose="020F0502020204030204" pitchFamily="34" charset="0"/>
              </a:rPr>
              <a:t> Inform about government rebates, tax credits, and utility incentives that can offset the initial investment, making the technology accessible, especially for low to moderate income customers.</a:t>
            </a:r>
          </a:p>
          <a:p>
            <a:pPr marL="342900" marR="0" lvl="0" indent="-342900">
              <a:lnSpc>
                <a:spcPct val="115000"/>
              </a:lnSpc>
              <a:spcBef>
                <a:spcPts val="0"/>
              </a:spcBef>
              <a:spcAft>
                <a:spcPts val="1000"/>
              </a:spcAft>
              <a:buFont typeface="+mj-lt"/>
              <a:buAutoNum type="arabicPeriod"/>
            </a:pPr>
            <a:r>
              <a:rPr lang="en-US" sz="1800" b="1" u="none" strike="noStrike" dirty="0">
                <a:effectLst/>
                <a:latin typeface="Calibri" panose="020F0502020204030204" pitchFamily="34" charset="0"/>
                <a:ea typeface="Calibri" panose="020F0502020204030204" pitchFamily="34" charset="0"/>
              </a:rPr>
              <a:t>Quick Turnaround Time:</a:t>
            </a:r>
            <a:r>
              <a:rPr lang="en-US" sz="1800" u="none" strike="noStrike" dirty="0">
                <a:effectLst/>
                <a:latin typeface="Calibri" panose="020F0502020204030204" pitchFamily="34" charset="0"/>
                <a:ea typeface="Calibri" panose="020F0502020204030204" pitchFamily="34" charset="0"/>
              </a:rPr>
              <a:t> Commit to fast installation times, which ensure that the transition to a new HPWH is as seamless and hassle-free as possible, catering to those who cannot afford long waiting periods.</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1145244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Giving consumers options is critical to growing your business. Today's consumers expect options – from the coffee they order to the trim package on their truck or car they buy. In addition, many of today's consumers expect higher tech solutions and are tech savvy themselves. The ability to remotely control their water heater and see their day-to-day energy consumption via the HPWH app is a big plus to many of today’s consumers. Additionally, consumers can easily use an app to schedule the operating hours of the HPWH during hours of lower electric rates. </a:t>
            </a:r>
          </a:p>
        </p:txBody>
      </p:sp>
      <p:sp>
        <p:nvSpPr>
          <p:cNvPr id="4" name="Slide Number Placeholder 3"/>
          <p:cNvSpPr>
            <a:spLocks noGrp="1"/>
          </p:cNvSpPr>
          <p:nvPr>
            <p:ph type="sldNum" sz="quarter" idx="5"/>
          </p:nvPr>
        </p:nvSpPr>
        <p:spPr/>
        <p:txBody>
          <a:bodyPr/>
          <a:lstStyle/>
          <a:p>
            <a:fld id="{710104DB-87CA-D64F-AB86-DB2520DDF5D7}" type="slidenum">
              <a:rPr lang="en-US" smtClean="0"/>
              <a:t>24</a:t>
            </a:fld>
            <a:endParaRPr lang="en-US"/>
          </a:p>
        </p:txBody>
      </p:sp>
    </p:spTree>
    <p:extLst>
      <p:ext uri="{BB962C8B-B14F-4D97-AF65-F5344CB8AC3E}">
        <p14:creationId xmlns:p14="http://schemas.microsoft.com/office/powerpoint/2010/main" val="60206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400"/>
              </a:spcBef>
              <a:spcAft>
                <a:spcPts val="1000"/>
              </a:spcAft>
            </a:pPr>
            <a:r>
              <a:rPr lang="en-US" sz="1800" dirty="0">
                <a:effectLst/>
                <a:latin typeface="Calibri" panose="020F0502020204030204" pitchFamily="34" charset="0"/>
                <a:ea typeface="Calibri" panose="020F0502020204030204" pitchFamily="34" charset="0"/>
              </a:rPr>
              <a:t>According to Service Titan, the number one way to grow your plumbing business is to “Embrace Smart Technology”:</a:t>
            </a:r>
          </a:p>
          <a:p>
            <a:pPr marL="0" marR="0">
              <a:lnSpc>
                <a:spcPct val="115000"/>
              </a:lnSpc>
              <a:spcBef>
                <a:spcPts val="400"/>
              </a:spcBef>
              <a:spcAft>
                <a:spcPts val="10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40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Consumers utilize technology to control everything on their smartphones — from regulating their home’s indoor air temperature to creating a grocery list.</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Today’s homebuyers, many of whom grew up with smartphones, are not only extremely tech savvy, but also environmentally conscious.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Consumers actively seek service providers who use high-tech solutions, such as water leak detection to prevent unexpected water damage. Giving consumers options on their water heater option won’t always result in a HPWH sale, but as that old sales adage goes: “If you don’t offer it, for sure they won't buy it.”</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25</a:t>
            </a:fld>
            <a:endParaRPr lang="en-US"/>
          </a:p>
        </p:txBody>
      </p:sp>
    </p:spTree>
    <p:extLst>
      <p:ext uri="{BB962C8B-B14F-4D97-AF65-F5344CB8AC3E}">
        <p14:creationId xmlns:p14="http://schemas.microsoft.com/office/powerpoint/2010/main" val="97763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400"/>
              </a:spcBef>
              <a:spcAft>
                <a:spcPts val="800"/>
              </a:spcAft>
            </a:pPr>
            <a:r>
              <a:rPr lang="en-US" sz="1800" dirty="0">
                <a:effectLst/>
                <a:latin typeface="Calibri" panose="020F0502020204030204" pitchFamily="34" charset="0"/>
                <a:ea typeface="Calibri" panose="020F0502020204030204" pitchFamily="34" charset="0"/>
              </a:rPr>
              <a:t>Building on these direct-to-consumer strategies, it is equally important to establish strategic partnerships that extend our reach beyond individual customers to larger, systemic projects. By collaborating with industries such as solar PV installers, electricians, electric vehicle companies, and green builders, you can help position HPWH offerings within the broader context of sustainable home solutions. These partners often have established customer bases that are already invested in green technology and are looking for comprehensive solutions that include water heating.</a:t>
            </a:r>
          </a:p>
          <a:p>
            <a:pPr marL="0" marR="0">
              <a:lnSpc>
                <a:spcPct val="115000"/>
              </a:lnSpc>
              <a:spcBef>
                <a:spcPts val="40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400"/>
              </a:spcBef>
              <a:spcAft>
                <a:spcPts val="800"/>
              </a:spcAft>
            </a:pPr>
            <a:r>
              <a:rPr lang="en-US" sz="1800" dirty="0">
                <a:effectLst/>
                <a:latin typeface="Calibri" panose="020F0502020204030204" pitchFamily="34" charset="0"/>
                <a:ea typeface="Calibri" panose="020F0502020204030204" pitchFamily="34" charset="0"/>
              </a:rPr>
              <a:t>Collaborating with these partners not only expands market access but also aligns with the growing trend of home electrification and sustainability, which can significantly enhance the perceived value of a HPWH offering. These partnerships can allow you to leverage their marketing and customer education efforts, making the integration of HPWHs into their projects more seamless and attractive. Chances are that your organization already has formal or informal business agreements with other trades. Expanding that network to companies that specialize in energy efficiency upgrades -- such as solar PV, electric panels, insulation, and windows -- allows those companies to offer even greater savings to their customers. Electricians, solar and HVAC companies are key players in the broader trend toward home electrification, and partnering with them can be mutually beneficial.</a:t>
            </a:r>
          </a:p>
          <a:p>
            <a:pPr marL="0" marR="0">
              <a:lnSpc>
                <a:spcPct val="115000"/>
              </a:lnSpc>
              <a:spcBef>
                <a:spcPts val="40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Teaming up with solar PV installers, in particular, can offer a significant opportunity. Solar PV is often viewed as more attractive and marketable than water heating. Combining solar PV with HPWHs is an excellent way to lower operating costs. By aligning with solar companies, HPWHs can market to a segment that may not typically engage with plumbing services directly but is actively seeking comprehensive energy upgrades. This partnership is also advantageous for solar companies, as it allows them to propose more extensive PV systems calibrated to new energy needs, including those of the HPWH. Additionally, integrating HPWH installation with solar panel installation minimizes perceived barriers related to electrical upgrades since these are typically part of the solar setup. Encouraging solar PV companies to include HPWHs in their offerings not only expands their product line but also enhances their appeal to customers looking for complete home electrification solutions. This strategy effectively utilizes the ongoing electrical work, making the addition of an HPWH seem like a natural extension rather than a separate project.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In addition, companies that specialize in whole house upgrades and/or electrification (including but not limited to Home Performance Contractors) currently exist or are emerging in many markets. These companies often do not have plumbers on staff and are willing to partner on an exclusive basis.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Of course, it is important to stress the long-term energy and money savings, as well as any incentives, rebates and/or tax credits they may be eligible to receive.</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3760450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Selling higher cost water heaters may require a shift in how your company presents the bid to your customer. The first shift might be to offer more than one choice. As we have noted, today's customers want options and by simply offering options you can enhance your company's image. The practice of offering three options – such as bronze, silver, &amp; gold -- could include a standard 50-gallon electric tank as the bronze option, a 50-gallon HPWH as the silver option, and a 65-gallon HPWH as the gold option.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Other sales tactics may include financing. For many households, financing is the preferred option for larger purchases or to help close the remaining gap after incentives, rebates &amp;/or tax credits. While there are interest rates charged by financing companies, there is a good chance that it is lower than the rate charged by their credit card company. In many cases, the monthly payment will be offset by energy savings. In addition, many utilities offer low or no interest loans to customers making energy efficient upgrades.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Other options include bundling with other upgrades, such on demand recirculation pumps and leak detection systems.</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2506302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As with any water heater, it’s important that your company earns the expected profit margin on the install. While certain HPWH installations will be similar to a standard water heater tank installation – with the exception of the price of the tank and condensate management – it’s important to include parts and labor that are not usually a part of standard tank installation.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If an upgraded electrical panel and a new circuit are required, then of course an electrician will be involved. While this will add significant costs to the bid, this does provide an opportunity for the homeowner to perceive value in the upgrade.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In terms of parts, you will want to be sure to consider including any of the following: </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Mixing valves </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Condensate management / pumps </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New recirculation controls </a:t>
            </a:r>
          </a:p>
          <a:p>
            <a:pPr marL="0" marR="0">
              <a:lnSpc>
                <a:spcPct val="115000"/>
              </a:lnSpc>
              <a:spcBef>
                <a:spcPts val="0"/>
              </a:spcBef>
              <a:spcAft>
                <a:spcPts val="100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Calculating labor hours will be based on the specifics of any given installation. Open garages and basements will entail the fewest additional hours, with the potential extra time required to install the condensate management system.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Larger tanks such as the 80-gallon models may include sending two technicians to the site to help with transport and lifting. This is especially true with basement installations with a less-than-code-approved staircase.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If you are aiding in the processing of rebates and incentives, be sure to include the extra administrative hours.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If you are conducting more advanced installations that require ducting or venting to overcome volumetric constraints, be sure to include those parts as well as the extra labor hours. A short list of those parts include:</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Duct work</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Vents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Duct adaptors, if required</a:t>
            </a:r>
          </a:p>
          <a:p>
            <a:pPr marL="342900" marR="0" lvl="0" indent="-342900">
              <a:lnSpc>
                <a:spcPct val="115000"/>
              </a:lnSpc>
              <a:spcBef>
                <a:spcPts val="0"/>
              </a:spcBef>
              <a:spcAft>
                <a:spcPts val="100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Duct terminations such as grilles and wall vent hoods</a:t>
            </a:r>
          </a:p>
          <a:p>
            <a:pPr marL="342900" marR="0" lvl="0" indent="-342900">
              <a:lnSpc>
                <a:spcPct val="115000"/>
              </a:lnSpc>
              <a:spcBef>
                <a:spcPts val="0"/>
              </a:spcBef>
              <a:spcAft>
                <a:spcPts val="1000"/>
              </a:spcAft>
              <a:buFont typeface="Arial" panose="020B0604020202020204" pitchFamily="34" charset="0"/>
              <a:buChar char="●"/>
            </a:pPr>
            <a:endParaRPr lang="en-US" sz="1800" u="none" strike="noStrike"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For more information on installs that may require ducting and or venting, we recommend the Northwest Energy Efficiency Alliance (NEEA) online course available at:</a:t>
            </a:r>
            <a:br>
              <a:rPr lang="en-US" sz="1800" dirty="0">
                <a:effectLst/>
                <a:latin typeface="Calibri" panose="020F0502020204030204" pitchFamily="34" charset="0"/>
                <a:ea typeface="Calibri" panose="020F0502020204030204" pitchFamily="34" charset="0"/>
              </a:rPr>
            </a:br>
            <a:r>
              <a:rPr lang="en-US" sz="1800" u="sng" dirty="0">
                <a:solidFill>
                  <a:srgbClr val="1155CC"/>
                </a:solidFill>
                <a:effectLst/>
                <a:latin typeface="Calibri" panose="020F0502020204030204" pitchFamily="34" charset="0"/>
                <a:ea typeface="Calibri" panose="020F0502020204030204" pitchFamily="34" charset="0"/>
                <a:hlinkClick r:id="rId3"/>
              </a:rPr>
              <a:t>https://hotwatersolutionsnw.org/partners/on-demand-trainings</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1341981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 A phone call is usually a contractor’s first contact with a customer. When it comes to replacing a failed water heater, the customer’s first question is likely to be: </a:t>
            </a:r>
            <a:r>
              <a:rPr lang="en-US" sz="1800" i="1" dirty="0">
                <a:effectLst/>
                <a:latin typeface="Calibri" panose="020F0502020204030204" pitchFamily="34" charset="0"/>
                <a:ea typeface="Calibri" panose="020F0502020204030204" pitchFamily="34" charset="0"/>
              </a:rPr>
              <a:t>How fast can you do it?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While on-site bidding will always be more accurate and personal, phone bidding is sometimes a necessity. Standard installs, such as those in spaces that do not require ducting or venting, can be done easily if the customer has a cell phone and is willing to take pictures. In fact, there are mobile apps and platforms that allow an estimator to see what the customer is seeing in real time. This gives the estimator the ability to better direct the customer to specific locations of interest.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Key pictures or video to include: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Volumetric space availability</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Name plate picture</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Looking for a recirculation pump</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Looking for drains and existing condensate pumps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Picture of the existing water heater tank (e.g. is it gas or electric? will it require a drain pan?)</a:t>
            </a:r>
            <a:br>
              <a:rPr lang="en-US" sz="1800" u="none" strike="noStrike" dirty="0">
                <a:effectLst/>
                <a:latin typeface="Calibri" panose="020F0502020204030204" pitchFamily="34" charset="0"/>
                <a:ea typeface="Calibri" panose="020F0502020204030204" pitchFamily="34" charset="0"/>
              </a:rPr>
            </a:br>
            <a:endParaRPr lang="en-US" sz="1800" u="none" strike="noStrike"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With the name plate there is a good chance you can look up the existing physical size of the tank.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For sizing purposes, a quick household survey will guide you in choosing the right size. Questions to ask: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Household size (# of occupants) </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Extra loads (ex. walk in tubs)</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29</a:t>
            </a:fld>
            <a:endParaRPr lang="en-US"/>
          </a:p>
        </p:txBody>
      </p:sp>
    </p:spTree>
    <p:extLst>
      <p:ext uri="{BB962C8B-B14F-4D97-AF65-F5344CB8AC3E}">
        <p14:creationId xmlns:p14="http://schemas.microsoft.com/office/powerpoint/2010/main" val="387960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Informing homeowners as to the benefits of HPWHs is a required part of selling HPWHs. As an option, your company may want to develop a simple 1-page flyer or brochure, as well as a script that can be used to by your team members to quickly and effectively convey the customer benefits of HPWHs. Pre-educating customers through online resources is one way to inform potential customers of the benefits of HPWHs, what is involved in the best fit selection of a HPWH, and what to expect during the installation process. The following websites provide valuable and publicly available customer education resources:</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Northwest Energy Efficiency Alliance (NEEA) </a:t>
            </a:r>
            <a:br>
              <a:rPr lang="en-US" sz="1800" u="none" strike="noStrike" dirty="0">
                <a:effectLst/>
                <a:latin typeface="Calibri" panose="020F0502020204030204" pitchFamily="34" charset="0"/>
                <a:ea typeface="Calibri" panose="020F0502020204030204" pitchFamily="34" charset="0"/>
              </a:rPr>
            </a:br>
            <a:r>
              <a:rPr lang="en-US" sz="1800" u="none" strike="noStrike" dirty="0">
                <a:solidFill>
                  <a:srgbClr val="0000FF"/>
                </a:solidFill>
                <a:effectLst/>
                <a:latin typeface="Calibri" panose="020F0502020204030204" pitchFamily="34" charset="0"/>
                <a:ea typeface="Calibri" panose="020F0502020204030204" pitchFamily="34" charset="0"/>
                <a:hlinkClick r:id="rId3"/>
              </a:rPr>
              <a:t>https://hotwatersolutionsnw.org/</a:t>
            </a:r>
            <a:endParaRPr lang="en-US" sz="1800" u="none" strike="noStrike"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ENERGY STAR </a:t>
            </a:r>
            <a:r>
              <a:rPr lang="en-US" sz="1800" u="none" strike="noStrike" dirty="0">
                <a:solidFill>
                  <a:srgbClr val="0000FF"/>
                </a:solidFill>
                <a:effectLst/>
                <a:latin typeface="Calibri" panose="020F0502020204030204" pitchFamily="34" charset="0"/>
                <a:ea typeface="Calibri" panose="020F0502020204030204" pitchFamily="34" charset="0"/>
                <a:hlinkClick r:id="rId4"/>
              </a:rPr>
              <a:t>www.energystar.gov/partner_resources/residential_new/educational_resources/sup_program_guidance/heat_pump_water_heater_guide</a:t>
            </a:r>
            <a:endParaRPr lang="en-US" sz="1800" u="none" strike="noStrike"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Richard Heath and Associates </a:t>
            </a:r>
            <a:br>
              <a:rPr lang="en-US" sz="1800" u="none" strike="noStrike" dirty="0">
                <a:effectLst/>
                <a:latin typeface="Calibri" panose="020F0502020204030204" pitchFamily="34" charset="0"/>
                <a:ea typeface="Calibri" panose="020F0502020204030204" pitchFamily="34" charset="0"/>
              </a:rPr>
            </a:br>
            <a:r>
              <a:rPr lang="en-US" sz="1800" u="none" strike="noStrike" dirty="0">
                <a:solidFill>
                  <a:srgbClr val="0000FF"/>
                </a:solidFill>
                <a:effectLst/>
                <a:latin typeface="Calibri" panose="020F0502020204030204" pitchFamily="34" charset="0"/>
                <a:ea typeface="Calibri" panose="020F0502020204030204" pitchFamily="34" charset="0"/>
                <a:hlinkClick r:id="rId5"/>
              </a:rPr>
              <a:t>https://www.rhainc.com/index.php/2023/09/05/hpwh-best-practices-field-guide/</a:t>
            </a:r>
            <a:endParaRPr lang="en-US" sz="1800" u="none" strike="noStrike"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Advanced Water Heating Initiative</a:t>
            </a:r>
            <a:br>
              <a:rPr lang="en-US" sz="1800" u="none" strike="noStrike" dirty="0">
                <a:effectLst/>
                <a:latin typeface="Calibri" panose="020F0502020204030204" pitchFamily="34" charset="0"/>
                <a:ea typeface="Calibri" panose="020F0502020204030204" pitchFamily="34" charset="0"/>
              </a:rPr>
            </a:br>
            <a:r>
              <a:rPr lang="en-US" sz="1800" u="none" strike="noStrike" dirty="0">
                <a:solidFill>
                  <a:srgbClr val="0000FF"/>
                </a:solidFill>
                <a:effectLst/>
                <a:latin typeface="Calibri" panose="020F0502020204030204" pitchFamily="34" charset="0"/>
                <a:ea typeface="Calibri" panose="020F0502020204030204" pitchFamily="34" charset="0"/>
                <a:hlinkClick r:id="rId6"/>
              </a:rPr>
              <a:t>https://www.advancedwaterheatinginitiative.org/</a:t>
            </a:r>
            <a:endParaRPr lang="en-US" sz="1800" u="none" strike="noStrike"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Additionally, here are links to some consumer-oriented videos you can share: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hlinkClick r:id="rId7"/>
              </a:rPr>
              <a:t>Appliance Family Meeting (Hot Water Solutions)</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hlinkClick r:id="rId8"/>
              </a:rPr>
              <a:t>How To Install a Heat Pump Water Heater: Consumer Version (Hot Water Solutions)</a:t>
            </a:r>
            <a:endParaRPr lang="en-US" sz="1800" dirty="0">
              <a:effectLst/>
              <a:latin typeface="Calibri" panose="020F0502020204030204" pitchFamily="34" charset="0"/>
              <a:ea typeface="Calibri" panose="020F0502020204030204" pitchFamily="34" charset="0"/>
            </a:endParaRP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203168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introduction of heat pumps into the water heater market is disrupting many of the existing installer business models that are based on a bid over the phone process that emphasizes like-for-like replacement. The decision to replace existing water heaters used to be a straightforward decision – simply replace the older tank with a newer model. Most upgrades consisted of going from a storage tank to a tankless system. </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03051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Let’s briefly cover some of these types of customer communication strategies that can be helpful when conveying the benefits of HPWHs, addressing common objections, and setting realistic expectations:</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Clear Explanation of Benefits</a:t>
            </a:r>
            <a:r>
              <a:rPr lang="en-US" sz="1800" dirty="0">
                <a:effectLst/>
                <a:latin typeface="Calibri" panose="020F0502020204030204" pitchFamily="34" charset="0"/>
                <a:ea typeface="Calibri" panose="020F0502020204030204" pitchFamily="34" charset="0"/>
              </a:rPr>
              <a:t> - When discussing HPWHs with customers, it's crucial to simplify the benefits. Emphasize that HPWHs are 3 times more efficient than traditional water heaters, which can sometimes translate to significant energy savings. Highlight how this efficiency may lead to lower energy bills over time, making the initial investment worthwhile. Additionally, inform customers about available tax credits and rebates that can reduce the upfront cost, making the switch to HPWHs more financially accessible. Cost and emissions savings calculations and calculators can be found in </a:t>
            </a:r>
            <a:r>
              <a:rPr lang="en-US" sz="1800" i="1" dirty="0">
                <a:effectLst/>
                <a:latin typeface="Calibri" panose="020F0502020204030204" pitchFamily="34" charset="0"/>
                <a:ea typeface="Calibri" panose="020F0502020204030204" pitchFamily="34" charset="0"/>
              </a:rPr>
              <a:t>Introduction to Heat Pump Water Heaters – Level 3.</a:t>
            </a: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Addressing Objections</a:t>
            </a:r>
            <a:r>
              <a:rPr lang="en-US" sz="1800" dirty="0">
                <a:effectLst/>
                <a:latin typeface="Calibri" panose="020F0502020204030204" pitchFamily="34" charset="0"/>
                <a:ea typeface="Calibri" panose="020F0502020204030204" pitchFamily="34" charset="0"/>
              </a:rPr>
              <a:t> - Be prepared to handle common objections such as the higher upfront cost and unfamiliar technology of HPWHs. Counter these concerns by explaining the long-term savings of HPWHs. Stress the environmental benefits, such as reduced carbon emissions, which are increasingly important to many consumers. Use real-world examples and testimonials to build credibility and show how other customers have benefited from making the switch.</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Highlight Key Selling Points</a:t>
            </a:r>
            <a:r>
              <a:rPr lang="en-US" sz="1800" dirty="0">
                <a:effectLst/>
                <a:latin typeface="Calibri" panose="020F0502020204030204" pitchFamily="34" charset="0"/>
                <a:ea typeface="Calibri" panose="020F0502020204030204" pitchFamily="34" charset="0"/>
              </a:rPr>
              <a:t> - Focus on the key selling points of HPWHs. Point out the significant reduction in monthly energy bills that customers may expect. Discuss the convenience features, such as the ability to monitor and control the water heater remotely through an app. This not only provides ease of use but also allows customers to optimize their energy consumption. Emphasize the environmental benefits, including reduced carbon emissions, which contribute to a greener home.</a:t>
            </a:r>
          </a:p>
        </p:txBody>
      </p:sp>
      <p:sp>
        <p:nvSpPr>
          <p:cNvPr id="4" name="Slide Number Placeholder 3"/>
          <p:cNvSpPr>
            <a:spLocks noGrp="1"/>
          </p:cNvSpPr>
          <p:nvPr>
            <p:ph type="sldNum" sz="quarter" idx="5"/>
          </p:nvPr>
        </p:nvSpPr>
        <p:spPr/>
        <p:txBody>
          <a:bodyPr/>
          <a:lstStyle/>
          <a:p>
            <a:fld id="{710104DB-87CA-D64F-AB86-DB2520DDF5D7}" type="slidenum">
              <a:rPr lang="en-US" smtClean="0"/>
              <a:t>31</a:t>
            </a:fld>
            <a:endParaRPr lang="en-US"/>
          </a:p>
        </p:txBody>
      </p:sp>
    </p:spTree>
    <p:extLst>
      <p:ext uri="{BB962C8B-B14F-4D97-AF65-F5344CB8AC3E}">
        <p14:creationId xmlns:p14="http://schemas.microsoft.com/office/powerpoint/2010/main" val="1077950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Use of Visual Aids</a:t>
            </a:r>
            <a:r>
              <a:rPr lang="en-US" sz="1800" dirty="0">
                <a:effectLst/>
                <a:latin typeface="Calibri" panose="020F0502020204030204" pitchFamily="34" charset="0"/>
                <a:ea typeface="Calibri" panose="020F0502020204030204" pitchFamily="34" charset="0"/>
              </a:rPr>
              <a:t> - Leverage visual aids to help customers understand the benefits and features of HPWHs. Show them brochures and visual materials that clearly illustrate these points. Demonstrate the HPWH app, highlighting its user-friendly interface and functionality. Visual aids can make complex information more accessible and engaging, helping customers make informed decisions.</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Personalized Recommendations</a:t>
            </a:r>
            <a:r>
              <a:rPr lang="en-US" sz="1800" dirty="0">
                <a:effectLst/>
                <a:latin typeface="Calibri" panose="020F0502020204030204" pitchFamily="34" charset="0"/>
                <a:ea typeface="Calibri" panose="020F0502020204030204" pitchFamily="34" charset="0"/>
              </a:rPr>
              <a:t> - Make personalized recommendations based on the customer's specific needs, household size, and energy usage patterns. Ask questions to understand their situation better and suggest the most suitable HPWH model and size for their home. Tailoring your advice to their unique circumstances will help build trust and show that you have their best interests in mind.</a:t>
            </a:r>
          </a:p>
          <a:p>
            <a:pPr marL="342900" marR="0" lvl="0" indent="-342900">
              <a:lnSpc>
                <a:spcPct val="115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Setting Expectations</a:t>
            </a:r>
            <a:r>
              <a:rPr lang="en-US" sz="1800" dirty="0">
                <a:effectLst/>
                <a:latin typeface="Calibri" panose="020F0502020204030204" pitchFamily="34" charset="0"/>
                <a:ea typeface="Calibri" panose="020F0502020204030204" pitchFamily="34" charset="0"/>
              </a:rPr>
              <a:t> - It's important to set clear expectations regarding the installation, maintenance, and operational differences of HPWHs compared to standard water heaters. Explain that the installation may require additional space and electrical modifications, and that proper condensate management is essential. Inform customers about the routine maintenance required, such as filter cleaning and periodic checks to ensure optimal performance. Highlight the differences in operation, such as the cool air discharge and potential noise levels, and how these can be managed to ensure comfort. Setting these expectations upfront helps avoid misunderstandings and ensures a smoother customer experience.</a:t>
            </a:r>
          </a:p>
          <a:p>
            <a:pPr marL="342900" marR="0" lvl="0" indent="-342900">
              <a:lnSpc>
                <a:spcPct val="11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32</a:t>
            </a:fld>
            <a:endParaRPr lang="en-US"/>
          </a:p>
        </p:txBody>
      </p:sp>
    </p:spTree>
    <p:extLst>
      <p:ext uri="{BB962C8B-B14F-4D97-AF65-F5344CB8AC3E}">
        <p14:creationId xmlns:p14="http://schemas.microsoft.com/office/powerpoint/2010/main" val="107761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100" dirty="0">
                <a:effectLst/>
                <a:latin typeface="Calibri" panose="020F0502020204030204" pitchFamily="34" charset="0"/>
                <a:ea typeface="Calibri" panose="020F0502020204030204" pitchFamily="34" charset="0"/>
              </a:rPr>
              <a:t>In addition to educating your customers, educating your entire staff is also very important. Imagine a customer calling in about the possibility of a HPWH installation due to their local utility promoting and incentivizing them, only to find that the receptionist is unaware of the product and ends up sending them elsewhere. The training resources listed on the previous slide are a great place to start.</a:t>
            </a:r>
          </a:p>
          <a:p>
            <a:pPr marL="0" marR="0">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Topics of particular importance are:</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The ability to explain in simple terms how a heat pump operates efficiently, such as:</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HPWHs are 2-4 times as efficient than standard gas and electric water</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They save money over time because of this efficiency</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Available tax credits and other incentives lower the cost</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The importance of filter maintenance</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The modes of operation – while the terminology changes depending on the model, all HPWHs have 4 modes:</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Heat pump only</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Hybrid mode - tank relies on compressor with some help from the heating element</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High demand mode - tank relies more heavily on the element</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Vacation mode - allows the user to set the number of days they expect to be away, which will turn down the temperature during that period and then turn the temperature back up before they arrive home</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How to download the app </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Environmental benefits (e.g. reduced carbon emissions)</a:t>
            </a: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rPr>
              <a:t>For more information on installs that may require ducting and or venting, we recommend the Northwest Energy Efficiency Alliance (NEEA) online course available at:</a:t>
            </a:r>
            <a:br>
              <a:rPr lang="en-US" sz="1100" dirty="0">
                <a:effectLst/>
                <a:latin typeface="Calibri" panose="020F0502020204030204" pitchFamily="34" charset="0"/>
                <a:ea typeface="Calibri" panose="020F0502020204030204" pitchFamily="34" charset="0"/>
              </a:rPr>
            </a:br>
            <a:r>
              <a:rPr lang="en-US" sz="1100" u="sng" dirty="0">
                <a:solidFill>
                  <a:srgbClr val="1155CC"/>
                </a:solidFill>
                <a:effectLst/>
                <a:latin typeface="Calibri" panose="020F0502020204030204" pitchFamily="34" charset="0"/>
                <a:ea typeface="Calibri" panose="020F0502020204030204" pitchFamily="34" charset="0"/>
                <a:hlinkClick r:id="rId3"/>
              </a:rPr>
              <a:t>https://hotwatersolutionsnw.org/partners/on-demand-trainings</a:t>
            </a:r>
            <a:endParaRPr lang="en-US" sz="1100" dirty="0">
              <a:effectLst/>
              <a:latin typeface="Calibri" panose="020F0502020204030204" pitchFamily="34" charset="0"/>
              <a:ea typeface="Calibri" panose="020F0502020204030204" pitchFamily="34" charset="0"/>
            </a:endParaRP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33</a:t>
            </a:fld>
            <a:endParaRPr lang="en-US"/>
          </a:p>
        </p:txBody>
      </p:sp>
    </p:spTree>
    <p:extLst>
      <p:ext uri="{BB962C8B-B14F-4D97-AF65-F5344CB8AC3E}">
        <p14:creationId xmlns:p14="http://schemas.microsoft.com/office/powerpoint/2010/main" val="276355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34</a:t>
            </a:fld>
            <a:endParaRPr lang="en-US"/>
          </a:p>
        </p:txBody>
      </p:sp>
    </p:spTree>
    <p:extLst>
      <p:ext uri="{BB962C8B-B14F-4D97-AF65-F5344CB8AC3E}">
        <p14:creationId xmlns:p14="http://schemas.microsoft.com/office/powerpoint/2010/main" val="4268312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One prominent myth about HPWHs is that they do not work in cold climates. As with all myths, there is an element of truth to this myth. Heat pump water heaters typically operate only as standard electric tanks when the incoming air is below 37F. In the warmer parts of the country, this will not be a problem regardless of where the tank is located. In colder parts of the country, the existing tank will need to be located in a conditioned or semi- conditioned space such as an unfinished basement. In this case the tank will not experience temperatures below the 37F cutout temperature. In milder climates, garages may dip below the cut off temperature for a few days a year, so the overall negative impact is minimal. </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Another myth revolves around the fact that since HWPHs extract heat energy from the surrounding area, this means they will negatively affect the home’s heating bill in a significant way. Several studies have researched this, and when the tank is in a basement or garage, it has been proven there is no effect on the heating energy usage. When the tank is located in a fully conditioned space, there is a small, less than 5% increase during the heating season, no effect during the shoulder months, and even a small benefit during cooling season.</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35</a:t>
            </a:fld>
            <a:endParaRPr lang="en-US"/>
          </a:p>
        </p:txBody>
      </p:sp>
    </p:spTree>
    <p:extLst>
      <p:ext uri="{BB962C8B-B14F-4D97-AF65-F5344CB8AC3E}">
        <p14:creationId xmlns:p14="http://schemas.microsoft.com/office/powerpoint/2010/main" val="1569687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All water heaters require some maintenance to ensure they achieve rated life spans and  maintain peak efficiency. One method of doing this is to sell annual maintenance contracts that cover the HPWH and include an inspection of other plumbing fixtures. These contracts offer peace of mind, greater customer satisfaction, and provide your company a steady revenue stream. Many companies that use maintenance contracts also include 5-point inspections that include inspections of other plumbing fixtures such as toilets, drains and condensate pumps. These inspections can lead to additional sales.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One advantage of HPWHs is their on-board diagnostics.  In the event of a problem, the HPWH will display an error code. Knowing the error code in advance of a service call will help prepare the service technician for the visit, or in some cases eliminate the need for a visit, by informing the homeowner they can complete the required action by undertaking the required “fix” themselves, such as cleaning the air filter.</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36</a:t>
            </a:fld>
            <a:endParaRPr lang="en-US"/>
          </a:p>
        </p:txBody>
      </p:sp>
    </p:spTree>
    <p:extLst>
      <p:ext uri="{BB962C8B-B14F-4D97-AF65-F5344CB8AC3E}">
        <p14:creationId xmlns:p14="http://schemas.microsoft.com/office/powerpoint/2010/main" val="1573188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Choosing to offer and install HPWHs is similar to choosing to install any new product. By focusing on standard installs at the outset, incorporating HPWHs into your offering will be made easier. Standard   installs are those installs that do not require venting or ducting. HPWHs appeal to a wide variety of customers, from the technologically savvy to the environmentally minded to those wanting lower monthly operating costs. In many cases, offering HPWHs will help your company to increase its customer base.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The important steps to a successful incorporation of HPWH offerings include:</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Organize for technical training from the manufacturer or other trusted sources </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Know your pricing</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Educate your entire staff on HPWHs</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Make connections with other trades to support their installs</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Identify how to select the best tank for the job</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Understand and be willing to aid customers in receiving any incentives or tax benefits</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Pre-educate your customers as to what to expect from their HPWH</a:t>
            </a: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a:effectLst/>
                <a:latin typeface="Calibri" panose="020F0502020204030204" pitchFamily="34" charset="0"/>
                <a:ea typeface="Calibri" panose="020F0502020204030204" pitchFamily="34" charset="0"/>
              </a:rPr>
              <a:t>Consider offering annual maintenance agreements</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Remember: If you don't bid it, nobody will buy it!</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37</a:t>
            </a:fld>
            <a:endParaRPr lang="en-US"/>
          </a:p>
        </p:txBody>
      </p:sp>
    </p:spTree>
    <p:extLst>
      <p:ext uri="{BB962C8B-B14F-4D97-AF65-F5344CB8AC3E}">
        <p14:creationId xmlns:p14="http://schemas.microsoft.com/office/powerpoint/2010/main" val="2110625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Below is useful link explaining federal tax credits:  </a:t>
            </a:r>
            <a:br>
              <a:rPr lang="en-US" sz="1800" u="none" strike="noStrike" dirty="0">
                <a:effectLst/>
                <a:latin typeface="Calibri" panose="020F0502020204030204" pitchFamily="34" charset="0"/>
                <a:ea typeface="Calibri" panose="020F0502020204030204" pitchFamily="34" charset="0"/>
              </a:rPr>
            </a:br>
            <a:r>
              <a:rPr lang="en-US" sz="1800" u="none" strike="noStrike" dirty="0">
                <a:solidFill>
                  <a:srgbClr val="0000FF"/>
                </a:solidFill>
                <a:effectLst/>
                <a:latin typeface="Calibri" panose="020F0502020204030204" pitchFamily="34" charset="0"/>
                <a:ea typeface="Calibri" panose="020F0502020204030204" pitchFamily="34" charset="0"/>
                <a:hlinkClick r:id="rId3"/>
              </a:rPr>
              <a:t>ENERGY STAR - Federal Tax Credits for Energy Efficiency</a:t>
            </a:r>
            <a:endParaRPr lang="en-US" sz="1800" u="none" strike="noStrike" dirty="0">
              <a:solidFill>
                <a:srgbClr val="0000FF"/>
              </a:solidFill>
              <a:effectLst/>
              <a:latin typeface="Calibri" panose="020F0502020204030204" pitchFamily="34" charset="0"/>
              <a:ea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endParaRPr lang="en-US" sz="1800" u="none" strike="noStrike" dirty="0">
              <a:solidFill>
                <a:srgbClr val="0000FF"/>
              </a:solidFill>
              <a:effectLst/>
              <a:latin typeface="Calibri" panose="020F0502020204030204" pitchFamily="34" charset="0"/>
              <a:ea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While not exhaustive, here is a link for various local rebates: </a:t>
            </a:r>
            <a:br>
              <a:rPr lang="en-US" sz="1800" u="none" strike="noStrike" dirty="0">
                <a:effectLst/>
                <a:latin typeface="Calibri" panose="020F0502020204030204" pitchFamily="34" charset="0"/>
                <a:ea typeface="Calibri" panose="020F0502020204030204" pitchFamily="34" charset="0"/>
              </a:rPr>
            </a:br>
            <a:r>
              <a:rPr lang="en-US" sz="1800" u="none" strike="noStrike" dirty="0">
                <a:solidFill>
                  <a:srgbClr val="0000FF"/>
                </a:solidFill>
                <a:effectLst/>
                <a:latin typeface="Calibri" panose="020F0502020204030204" pitchFamily="34" charset="0"/>
                <a:ea typeface="Calibri" panose="020F0502020204030204" pitchFamily="34" charset="0"/>
                <a:hlinkClick r:id="rId4"/>
              </a:rPr>
              <a:t>ENERGY STAR - Rebate Finder</a:t>
            </a:r>
            <a:endParaRPr lang="en-US" sz="1800" u="none" strike="noStrike" dirty="0">
              <a:effectLst/>
              <a:latin typeface="Calibri" panose="020F0502020204030204" pitchFamily="34" charset="0"/>
              <a:ea typeface="Calibri" panose="020F0502020204030204" pitchFamily="34" charset="0"/>
            </a:endParaRP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15000"/>
              </a:lnSpc>
              <a:spcBef>
                <a:spcPts val="1200"/>
              </a:spcBef>
              <a:spcAft>
                <a:spcPts val="400"/>
              </a:spcAft>
              <a:buClrTx/>
              <a:buSzTx/>
              <a:buFontTx/>
              <a:buNone/>
              <a:tabLst/>
              <a:defRPr/>
            </a:pPr>
            <a:r>
              <a:rPr lang="en-US" sz="1800" i="1">
                <a:latin typeface="+mj-lt"/>
                <a:ea typeface="Calibri" panose="020F0502020204030204" pitchFamily="34" charset="0"/>
              </a:rPr>
              <a:t>*Note the above resources are not exhaustive, and contractors should investigate and confirm locally available programs. </a:t>
            </a:r>
          </a:p>
          <a:p>
            <a:pPr marL="0" marR="0">
              <a:lnSpc>
                <a:spcPct val="115000"/>
              </a:lnSpc>
              <a:spcBef>
                <a:spcPts val="1200"/>
              </a:spcBef>
              <a:spcAft>
                <a:spcPts val="40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38</a:t>
            </a:fld>
            <a:endParaRPr lang="en-US"/>
          </a:p>
        </p:txBody>
      </p:sp>
    </p:spTree>
    <p:extLst>
      <p:ext uri="{BB962C8B-B14F-4D97-AF65-F5344CB8AC3E}">
        <p14:creationId xmlns:p14="http://schemas.microsoft.com/office/powerpoint/2010/main" val="1340585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40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43056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However, today’s market is more complex to navigate. The market now includes energy efficient heat pump water heaters, incentives, tax credits and customers motivated by the desire to limit their carbon footprint.</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157788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200"/>
              </a:spcBef>
              <a:spcAft>
                <a:spcPts val="400"/>
              </a:spcAft>
              <a:buClrTx/>
              <a:buSzTx/>
              <a:buFontTx/>
              <a:buNone/>
              <a:tabLst/>
              <a:defRPr/>
            </a:pPr>
            <a:r>
              <a:rPr lang="en-US" dirty="0">
                <a:hlinkClick r:id="rId3"/>
              </a:rPr>
              <a:t>https://www.youtube.com/watch?v=f7KeX8bse-0</a:t>
            </a:r>
            <a:br>
              <a:rPr lang="en-US" sz="1200" dirty="0">
                <a:effectLst/>
                <a:latin typeface="Calibri" panose="020F0502020204030204" pitchFamily="34" charset="0"/>
                <a:ea typeface="Calibri" panose="020F0502020204030204" pitchFamily="34" charset="0"/>
              </a:rPr>
            </a:br>
            <a:br>
              <a:rPr lang="en-US" sz="12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average household may already have multiple types of heat pumps. Refrigerators, freezers, central and window mount air conditioners all use the same basic technology as heat pumps. Simply put, heat pumps move heat energy from one place to another. In the case of air conditioners, the heat energy is moved from where it's not wanted (inside the house) to outside the house. In the case of refrigerators, heat energy is moved from the inside of the refrigerator to outside the refrigerator. Heat pump water heaters remove heat from the surrounding areas and move it to the water inside the tank. </a:t>
            </a:r>
          </a:p>
          <a:p>
            <a:pPr marL="0" marR="0" lvl="0" indent="0" algn="l" defTabSz="914400" rtl="0" eaLnBrk="1" fontAlgn="auto" latinLnBrk="0" hangingPunct="1">
              <a:lnSpc>
                <a:spcPct val="115000"/>
              </a:lnSpc>
              <a:spcBef>
                <a:spcPts val="1200"/>
              </a:spcBef>
              <a:spcAft>
                <a:spcPts val="4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48984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latin typeface="Calibri" panose="020F0502020204030204" pitchFamily="34" charset="0"/>
                <a:ea typeface="Calibri" panose="020F0502020204030204" pitchFamily="34" charset="0"/>
              </a:rPr>
              <a:t>Now let’s consider the different customer segments that are more likely to invest in higher-cost equipment. This changing marketplace presents a business opportunity for installers to increase their market share while maintaining the level of profit margin. Like any product, HPWHs are not the best product for every installation. This training will help those contractors wishing to diversify their water heater options identify when HPWHs are a good fit for homeowners AND the contractor’s bottom line.</a:t>
            </a:r>
          </a:p>
          <a:p>
            <a:pPr marL="0" marR="0">
              <a:lnSpc>
                <a:spcPct val="115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rPr>
              <a:t>The Northwest Energy Efficiency Alliance (NEEA), a utility-sponsored nonprofit organization, has been interviewing purchasers of HPWHs for the last 5 years to better understand consumer decision making behind their purchase of a heat pump water heater. At a high level, the top six reasons are: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Noto Sans Symbols"/>
                <a:ea typeface="Noto Sans Symbols"/>
                <a:cs typeface="Noto Sans Symbols"/>
              </a:rPr>
              <a:t>Customers motivated by environmentally minded reasons</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Noto Sans Symbols"/>
                <a:ea typeface="Noto Sans Symbols"/>
                <a:cs typeface="Noto Sans Symbols"/>
              </a:rPr>
              <a:t>Customers already having a heat pump for space conditioning in their home</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Noto Sans Symbols"/>
                <a:ea typeface="Noto Sans Symbols"/>
                <a:cs typeface="Noto Sans Symbols"/>
              </a:rPr>
              <a:t>Customers undergoing remodels and re-piping</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Noto Sans Symbols"/>
                <a:ea typeface="Noto Sans Symbols"/>
                <a:cs typeface="Noto Sans Symbols"/>
              </a:rPr>
              <a:t>Customers interested in long term savings</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Noto Sans Symbols"/>
                <a:ea typeface="Noto Sans Symbols"/>
                <a:cs typeface="Noto Sans Symbols"/>
              </a:rPr>
              <a:t>Customers interested in the availability of tax credits and utility incentives</a:t>
            </a: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Customers that seek out smart devices and are tech savvy </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423123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While installing HPWHs in sites that meet the volumetric requirements is very similar to installing other types of storage water heaters, there are some key differences that you’ll need to consider. The primary considerations include electrical requirements and condensate management. The next slides will go into detail on these topics. In addition, there are some more subtle differences to take into account in order to achieve high levels of customer satisfaction. Heat pump water heaters generate a low-level noise while operating, and they also exhaust cooler than room temperature air that can lead to comfort complaints if not dealt with properly.</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15970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394354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483833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November 26,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61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11/26/2024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hotwatersolutionsnw.org/partners/resources/heat-pump-water-heater-image-library"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hotwatersolutionsnw.org/partners/resources/heat-pump-water-heater-image-librar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hotwatersolutionsnw.org/partners/resources/heat-pump-water-heater-image-library"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hotwatersolutionsnw.org/partners/resources/heat-pump-water-heater-image-libra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otwatersolutionsnw.org/partners/resources/heat-pump-water-heater-image-librar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19january2021snapshot.epa.gov/watersense/guide-efficient-hot-water-delivery-systems_.html"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irs.gov/credits-deductions/home-energy-tax-credi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gminsights.com/industry-analysis/water-heater-market"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advancedwaterheatinginitiative.org/" TargetMode="External"/><Relationship Id="rId3" Type="http://schemas.openxmlformats.org/officeDocument/2006/relationships/slideLayout" Target="../slideLayouts/slideLayout3.xml"/><Relationship Id="rId7" Type="http://schemas.openxmlformats.org/officeDocument/2006/relationships/hyperlink" Target="https://www.rhainc.com/index.php/2023/09/05/hpwh-best-practices-field-guide/" TargetMode="External"/><Relationship Id="rId12" Type="http://schemas.openxmlformats.org/officeDocument/2006/relationships/hyperlink" Target="https://www.youtube.com/watch?v=aHhRZ4vpN7U&amp;ab_channel=HotWaterSolutions" TargetMode="External"/><Relationship Id="rId2" Type="http://schemas.openxmlformats.org/officeDocument/2006/relationships/video" Target="https://www.youtube.com/embed/aHhRZ4vpN7U?feature=oembed" TargetMode="External"/><Relationship Id="rId1" Type="http://schemas.openxmlformats.org/officeDocument/2006/relationships/video" Target="https://player.vimeo.com/video/277360429?app_id=122963" TargetMode="External"/><Relationship Id="rId6" Type="http://schemas.openxmlformats.org/officeDocument/2006/relationships/hyperlink" Target="http://www.energystar.gov/partner_resources/residential_new/educational_resources/sup_program_guidance/heat_pump_water_heater_guide" TargetMode="External"/><Relationship Id="rId11" Type="http://schemas.openxmlformats.org/officeDocument/2006/relationships/image" Target="../media/image40.jpeg"/><Relationship Id="rId5" Type="http://schemas.openxmlformats.org/officeDocument/2006/relationships/hyperlink" Target="https://hotwatersolutionsnw.org/" TargetMode="External"/><Relationship Id="rId10" Type="http://schemas.openxmlformats.org/officeDocument/2006/relationships/image" Target="../media/image39.jpeg"/><Relationship Id="rId4" Type="http://schemas.openxmlformats.org/officeDocument/2006/relationships/notesSlide" Target="../notesSlides/notesSlide29.xml"/><Relationship Id="rId9" Type="http://schemas.openxmlformats.org/officeDocument/2006/relationships/hyperlink" Target="https://vimeo.com/277360429"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neea.org/our-work/advanced-water-heating-specification" TargetMode="External"/><Relationship Id="rId5" Type="http://schemas.openxmlformats.org/officeDocument/2006/relationships/hyperlink" Target="https://www.rhainc.com/wp-content/uploads/2023/09/RHA-Best-Practices-for-the-Retrofit-Installation-of-Heat-Pump-Water-Heaters-2023.pdf" TargetMode="Externa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hotwatersolutionsnw.org/partners/resources/heat-pump-water-heater-image-libra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energystar.gov/about/federal-tax-credi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hyperlink" Target="https://www.energystar.gov/rebate-finder?scrollTo=0&amp;sort_by=utility&amp;sort_direction=asc&amp;page_number=0&amp;lastpage=0&amp;zip_code_filter=98672&amp;find_rebates=Find+Rebates&amp;product_types=Select+a+Product+Categor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bsesc.energy.gov/training-modules/heat-pump-water-heater-decision-guidance"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hotwatersolutionsnw.org/partners/on-demand-train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f7KeX8bse-0?feature=oembed" TargetMode="External"/><Relationship Id="rId6" Type="http://schemas.openxmlformats.org/officeDocument/2006/relationships/hyperlink" Target="https://hotwatersolutionsnw.org/partners/resources/heat-pump-water-heater-image-library" TargetMode="External"/><Relationship Id="rId5" Type="http://schemas.openxmlformats.org/officeDocument/2006/relationships/hyperlink" Target="https://www.youtube.com/watch?v=f7KeX8bse-0"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bpi.org/pages/photo-gallery/3/free-phot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hotwatersolutionsnw.org/partners/resources/heat-pump-water-heater-image-library"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hotwatersolutionsnw.org/partners/resources/heat-pump-water-heater-image-library"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hotwatersolutionsnw.org/partners/resources/heat-pump-water-heater-image-library" TargetMode="External"/><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599" y="2743200"/>
            <a:ext cx="4704735" cy="1828800"/>
          </a:xfrm>
        </p:spPr>
        <p:txBody>
          <a:bodyPr/>
          <a:lstStyle/>
          <a:p>
            <a:r>
              <a:rPr lang="en-US" dirty="0"/>
              <a:t>The Business Case for Heat Pump Water Heaters (HPWHs) </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p:txBody>
          <a:bodyPr/>
          <a:lstStyle/>
          <a:p>
            <a:endParaRPr lang="en-US" dirty="0"/>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FBF3E-24CC-41B6-BB36-936D2DD6736A}"/>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E61A79BE-9E8E-4B68-B412-CEBA91661A91}"/>
              </a:ext>
            </a:extLst>
          </p:cNvPr>
          <p:cNvSpPr>
            <a:spLocks noGrp="1"/>
          </p:cNvSpPr>
          <p:nvPr>
            <p:ph type="title"/>
          </p:nvPr>
        </p:nvSpPr>
        <p:spPr>
          <a:xfrm>
            <a:off x="1163013" y="270933"/>
            <a:ext cx="13010187" cy="1310979"/>
          </a:xfrm>
        </p:spPr>
        <p:txBody>
          <a:bodyPr/>
          <a:lstStyle/>
          <a:p>
            <a:r>
              <a:rPr lang="en-US" dirty="0"/>
              <a:t>Installation Scenarios</a:t>
            </a:r>
          </a:p>
        </p:txBody>
      </p:sp>
      <p:sp>
        <p:nvSpPr>
          <p:cNvPr id="9" name="Content Placeholder 3">
            <a:extLst>
              <a:ext uri="{FF2B5EF4-FFF2-40B4-BE49-F238E27FC236}">
                <a16:creationId xmlns:a16="http://schemas.microsoft.com/office/drawing/2014/main" id="{401BE876-AE62-E529-00B2-2046277F2A06}"/>
              </a:ext>
            </a:extLst>
          </p:cNvPr>
          <p:cNvSpPr txBox="1">
            <a:spLocks/>
          </p:cNvSpPr>
          <p:nvPr/>
        </p:nvSpPr>
        <p:spPr>
          <a:xfrm>
            <a:off x="1394459" y="2341474"/>
            <a:ext cx="4572000" cy="546055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7CFBB441-8097-4A2B-7B6B-B64737F1FCAF}"/>
              </a:ext>
            </a:extLst>
          </p:cNvPr>
          <p:cNvSpPr txBox="1">
            <a:spLocks/>
          </p:cNvSpPr>
          <p:nvPr/>
        </p:nvSpPr>
        <p:spPr>
          <a:xfrm>
            <a:off x="1163013" y="1794452"/>
            <a:ext cx="9778256" cy="6100917"/>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solidFill>
                <a:srgbClr val="7B8898"/>
              </a:solidFill>
              <a:latin typeface="Mercury SSm A"/>
            </a:endParaRPr>
          </a:p>
        </p:txBody>
      </p:sp>
      <p:sp>
        <p:nvSpPr>
          <p:cNvPr id="4" name="Text Placeholder 3">
            <a:extLst>
              <a:ext uri="{FF2B5EF4-FFF2-40B4-BE49-F238E27FC236}">
                <a16:creationId xmlns:a16="http://schemas.microsoft.com/office/drawing/2014/main" id="{DE27A0BF-5DBC-0F23-6BDE-29314FBF3640}"/>
              </a:ext>
            </a:extLst>
          </p:cNvPr>
          <p:cNvSpPr txBox="1">
            <a:spLocks/>
          </p:cNvSpPr>
          <p:nvPr/>
        </p:nvSpPr>
        <p:spPr>
          <a:xfrm>
            <a:off x="2790497" y="7497097"/>
            <a:ext cx="12044855"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graphicFrame>
        <p:nvGraphicFramePr>
          <p:cNvPr id="5" name="Diagram 4">
            <a:extLst>
              <a:ext uri="{FF2B5EF4-FFF2-40B4-BE49-F238E27FC236}">
                <a16:creationId xmlns:a16="http://schemas.microsoft.com/office/drawing/2014/main" id="{CF3EB699-B1D2-E13E-759E-CE1E3A5BD80A}"/>
              </a:ext>
            </a:extLst>
          </p:cNvPr>
          <p:cNvGraphicFramePr/>
          <p:nvPr>
            <p:extLst>
              <p:ext uri="{D42A27DB-BD31-4B8C-83A1-F6EECF244321}">
                <p14:modId xmlns:p14="http://schemas.microsoft.com/office/powerpoint/2010/main" val="2466349488"/>
              </p:ext>
            </p:extLst>
          </p:nvPr>
        </p:nvGraphicFramePr>
        <p:xfrm>
          <a:off x="2752340" y="1702954"/>
          <a:ext cx="9125720" cy="6100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516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a:xfrm>
            <a:off x="1795511" y="3316589"/>
            <a:ext cx="4170948" cy="2713790"/>
          </a:xfrm>
        </p:spPr>
        <p:txBody>
          <a:bodyPr/>
          <a:lstStyle/>
          <a:p>
            <a:r>
              <a:rPr lang="en-US" sz="2400" b="1" dirty="0"/>
              <a:t>Amperage </a:t>
            </a:r>
          </a:p>
          <a:p>
            <a:pPr lvl="1"/>
            <a:r>
              <a:rPr lang="en-US" sz="2000" dirty="0"/>
              <a:t>240-volt HPWHs require 25 or 30 amps</a:t>
            </a:r>
          </a:p>
          <a:p>
            <a:pPr lvl="1"/>
            <a:r>
              <a:rPr lang="en-US" sz="2000" dirty="0"/>
              <a:t>120-volt HPWHs typically require 15-amps</a:t>
            </a:r>
          </a:p>
          <a:p>
            <a:r>
              <a:rPr lang="en-US" sz="2400" b="1" dirty="0"/>
              <a:t>Smart solutions</a:t>
            </a:r>
          </a:p>
          <a:p>
            <a:r>
              <a:rPr lang="en-US" sz="2400" b="1" dirty="0"/>
              <a:t>Older homes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1381121"/>
            <a:ext cx="4572001" cy="1590675"/>
          </a:xfrm>
        </p:spPr>
        <p:txBody>
          <a:bodyPr/>
          <a:lstStyle/>
          <a:p>
            <a:r>
              <a:rPr lang="en-US" dirty="0"/>
              <a:t>Electrical Considerations</a:t>
            </a:r>
          </a:p>
        </p:txBody>
      </p:sp>
      <p:sp>
        <p:nvSpPr>
          <p:cNvPr id="9" name="Text Placeholder 3">
            <a:extLst>
              <a:ext uri="{FF2B5EF4-FFF2-40B4-BE49-F238E27FC236}">
                <a16:creationId xmlns:a16="http://schemas.microsoft.com/office/drawing/2014/main" id="{983C4AA2-4084-0A6E-93F4-E7D13F6DB7EA}"/>
              </a:ext>
            </a:extLst>
          </p:cNvPr>
          <p:cNvSpPr txBox="1">
            <a:spLocks/>
          </p:cNvSpPr>
          <p:nvPr/>
        </p:nvSpPr>
        <p:spPr>
          <a:xfrm>
            <a:off x="7157548" y="7497097"/>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1026" name="Picture 2">
            <a:extLst>
              <a:ext uri="{FF2B5EF4-FFF2-40B4-BE49-F238E27FC236}">
                <a16:creationId xmlns:a16="http://schemas.microsoft.com/office/drawing/2014/main" id="{8543C9D0-7D74-42B8-56B6-95BAE7EE81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57548" y="172212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457199"/>
            <a:ext cx="7772400"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Conversion Challenges</a:t>
            </a:r>
          </a:p>
          <a:p>
            <a:pPr marL="548640" lvl="1">
              <a:lnSpc>
                <a:spcPct val="115000"/>
              </a:lnSpc>
              <a:spcBef>
                <a:spcPts val="1200"/>
              </a:spcBef>
              <a:spcAft>
                <a:spcPts val="400"/>
              </a:spcAft>
            </a:pPr>
            <a:r>
              <a:rPr lang="en-US" sz="2000" dirty="0">
                <a:effectLst/>
                <a:latin typeface="+mj-lt"/>
                <a:ea typeface="Calibri" panose="020F0502020204030204" pitchFamily="34" charset="0"/>
              </a:rPr>
              <a:t>Electrical upgrades often delay immediate hot water availability.</a:t>
            </a:r>
          </a:p>
          <a:p>
            <a:pPr marL="0" marR="0">
              <a:lnSpc>
                <a:spcPct val="115000"/>
              </a:lnSpc>
              <a:spcBef>
                <a:spcPts val="1200"/>
              </a:spcBef>
              <a:spcAft>
                <a:spcPts val="400"/>
              </a:spcAft>
            </a:pPr>
            <a:r>
              <a:rPr lang="en-US" sz="2400" b="1" dirty="0">
                <a:effectLst/>
                <a:latin typeface="+mj-lt"/>
                <a:ea typeface="Calibri" panose="020F0502020204030204" pitchFamily="34" charset="0"/>
              </a:rPr>
              <a:t>Temporary Solutions</a:t>
            </a:r>
          </a:p>
          <a:p>
            <a:pPr marL="548640" lvl="1">
              <a:lnSpc>
                <a:spcPct val="115000"/>
              </a:lnSpc>
              <a:spcBef>
                <a:spcPts val="1200"/>
              </a:spcBef>
              <a:spcAft>
                <a:spcPts val="400"/>
              </a:spcAft>
            </a:pPr>
            <a:r>
              <a:rPr lang="en-US" sz="2000" dirty="0">
                <a:effectLst/>
                <a:latin typeface="+mj-lt"/>
                <a:ea typeface="Calibri" panose="020F0502020204030204" pitchFamily="34" charset="0"/>
              </a:rPr>
              <a:t>Loaner gas water heaters or 120-volt HPWHs can provide interim hot water solutions.</a:t>
            </a:r>
          </a:p>
          <a:p>
            <a:pPr marL="0" marR="0">
              <a:lnSpc>
                <a:spcPct val="115000"/>
              </a:lnSpc>
              <a:spcBef>
                <a:spcPts val="1200"/>
              </a:spcBef>
              <a:spcAft>
                <a:spcPts val="400"/>
              </a:spcAft>
            </a:pPr>
            <a:r>
              <a:rPr lang="en-US" sz="2400" b="1" dirty="0">
                <a:effectLst/>
                <a:latin typeface="+mj-lt"/>
                <a:ea typeface="Calibri" panose="020F0502020204030204" pitchFamily="34" charset="0"/>
              </a:rPr>
              <a:t>Permanent Solutions</a:t>
            </a:r>
          </a:p>
          <a:p>
            <a:pPr marL="548640" lvl="1">
              <a:lnSpc>
                <a:spcPct val="115000"/>
              </a:lnSpc>
              <a:spcBef>
                <a:spcPts val="1200"/>
              </a:spcBef>
              <a:spcAft>
                <a:spcPts val="400"/>
              </a:spcAft>
            </a:pPr>
            <a:r>
              <a:rPr lang="en-US" sz="2000" dirty="0">
                <a:effectLst/>
                <a:latin typeface="+mj-lt"/>
                <a:ea typeface="Calibri" panose="020F0502020204030204" pitchFamily="34" charset="0"/>
              </a:rPr>
              <a:t>Installing 120-volt HPWHs can avoid extensive electrical upgrades and streamline the conversion process.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907113"/>
            <a:ext cx="4572001" cy="1189703"/>
          </a:xfrm>
        </p:spPr>
        <p:txBody>
          <a:bodyPr/>
          <a:lstStyle/>
          <a:p>
            <a:r>
              <a:rPr lang="en-US" dirty="0"/>
              <a:t>Gas to Electric Conversions</a:t>
            </a:r>
          </a:p>
        </p:txBody>
      </p:sp>
      <p:sp>
        <p:nvSpPr>
          <p:cNvPr id="11" name="Text Placeholder 3">
            <a:extLst>
              <a:ext uri="{FF2B5EF4-FFF2-40B4-BE49-F238E27FC236}">
                <a16:creationId xmlns:a16="http://schemas.microsoft.com/office/drawing/2014/main" id="{51CBDB69-110B-B80C-822E-96C01BF463F0}"/>
              </a:ext>
            </a:extLst>
          </p:cNvPr>
          <p:cNvSpPr txBox="1">
            <a:spLocks/>
          </p:cNvSpPr>
          <p:nvPr/>
        </p:nvSpPr>
        <p:spPr>
          <a:xfrm>
            <a:off x="1371599" y="7322487"/>
            <a:ext cx="3200401" cy="89982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4" name="Picture 3">
            <a:extLst>
              <a:ext uri="{FF2B5EF4-FFF2-40B4-BE49-F238E27FC236}">
                <a16:creationId xmlns:a16="http://schemas.microsoft.com/office/drawing/2014/main" id="{49E09A02-CCB4-18F0-EC4E-1340FAAAE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7931" y="2241885"/>
            <a:ext cx="3947861" cy="5263815"/>
          </a:xfrm>
          <a:prstGeom prst="rect">
            <a:avLst/>
          </a:prstGeom>
        </p:spPr>
      </p:pic>
    </p:spTree>
    <p:extLst>
      <p:ext uri="{BB962C8B-B14F-4D97-AF65-F5344CB8AC3E}">
        <p14:creationId xmlns:p14="http://schemas.microsoft.com/office/powerpoint/2010/main" val="125457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457199"/>
            <a:ext cx="7772400"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Ideal for Gas Replacements</a:t>
            </a:r>
          </a:p>
          <a:p>
            <a:pPr marL="548640" lvl="1">
              <a:lnSpc>
                <a:spcPct val="115000"/>
              </a:lnSpc>
              <a:spcBef>
                <a:spcPts val="1200"/>
              </a:spcBef>
              <a:spcAft>
                <a:spcPts val="400"/>
              </a:spcAft>
            </a:pPr>
            <a:r>
              <a:rPr lang="en-US" sz="2000" dirty="0">
                <a:effectLst/>
                <a:latin typeface="+mj-lt"/>
                <a:ea typeface="Calibri" panose="020F0502020204030204" pitchFamily="34" charset="0"/>
              </a:rPr>
              <a:t>These models can replace gas water heaters without major electrical upgrades.</a:t>
            </a:r>
          </a:p>
          <a:p>
            <a:pPr marL="0" marR="0">
              <a:lnSpc>
                <a:spcPct val="115000"/>
              </a:lnSpc>
              <a:spcBef>
                <a:spcPts val="1200"/>
              </a:spcBef>
              <a:spcAft>
                <a:spcPts val="400"/>
              </a:spcAft>
            </a:pPr>
            <a:r>
              <a:rPr lang="en-US" sz="2400" b="1" dirty="0">
                <a:effectLst/>
                <a:latin typeface="+mj-lt"/>
                <a:ea typeface="Calibri" panose="020F0502020204030204" pitchFamily="34" charset="0"/>
              </a:rPr>
              <a:t>Plug Requirements</a:t>
            </a:r>
          </a:p>
          <a:p>
            <a:pPr marL="548640" lvl="1">
              <a:lnSpc>
                <a:spcPct val="115000"/>
              </a:lnSpc>
              <a:spcBef>
                <a:spcPts val="1200"/>
              </a:spcBef>
              <a:spcAft>
                <a:spcPts val="400"/>
              </a:spcAft>
            </a:pPr>
            <a:r>
              <a:rPr lang="en-US" sz="2000" dirty="0">
                <a:effectLst/>
                <a:latin typeface="+mj-lt"/>
                <a:ea typeface="Calibri" panose="020F0502020204030204" pitchFamily="34" charset="0"/>
              </a:rPr>
              <a:t>Must use a grounded, standard three-prong plug, and adhere to specific installation guidelines.</a:t>
            </a:r>
          </a:p>
          <a:p>
            <a:pPr marL="0" marR="0">
              <a:lnSpc>
                <a:spcPct val="115000"/>
              </a:lnSpc>
              <a:spcBef>
                <a:spcPts val="1200"/>
              </a:spcBef>
              <a:spcAft>
                <a:spcPts val="400"/>
              </a:spcAft>
            </a:pPr>
            <a:r>
              <a:rPr lang="en-US" sz="2400" b="1" dirty="0">
                <a:effectLst/>
                <a:latin typeface="+mj-lt"/>
                <a:ea typeface="Calibri" panose="020F0502020204030204" pitchFamily="34" charset="0"/>
              </a:rPr>
              <a:t>Installation Guidelines</a:t>
            </a:r>
          </a:p>
          <a:p>
            <a:pPr marL="548640" lvl="1">
              <a:lnSpc>
                <a:spcPct val="115000"/>
              </a:lnSpc>
              <a:spcBef>
                <a:spcPts val="1200"/>
              </a:spcBef>
              <a:spcAft>
                <a:spcPts val="400"/>
              </a:spcAft>
            </a:pPr>
            <a:r>
              <a:rPr lang="en-US" sz="2000" dirty="0">
                <a:effectLst/>
                <a:latin typeface="+mj-lt"/>
                <a:ea typeface="Calibri" panose="020F0502020204030204" pitchFamily="34" charset="0"/>
              </a:rPr>
              <a:t>No extension cords allowed; ensure proper grounding and circuit requirements.</a:t>
            </a:r>
          </a:p>
        </p:txBody>
      </p:sp>
      <p:sp>
        <p:nvSpPr>
          <p:cNvPr id="9" name="Title 4">
            <a:extLst>
              <a:ext uri="{FF2B5EF4-FFF2-40B4-BE49-F238E27FC236}">
                <a16:creationId xmlns:a16="http://schemas.microsoft.com/office/drawing/2014/main" id="{6BE48802-BE6F-66F7-B95C-E59E56944DC6}"/>
              </a:ext>
            </a:extLst>
          </p:cNvPr>
          <p:cNvSpPr txBox="1">
            <a:spLocks/>
          </p:cNvSpPr>
          <p:nvPr/>
        </p:nvSpPr>
        <p:spPr>
          <a:xfrm>
            <a:off x="1371599" y="907114"/>
            <a:ext cx="4572001" cy="811328"/>
          </a:xfrm>
          <a:prstGeom prst="rect">
            <a:avLst/>
          </a:prstGeom>
        </p:spPr>
        <p:txBody>
          <a:bodyPr lIns="0" anchor="b"/>
          <a:lstStyle>
            <a:lvl1pPr algn="l" defTabSz="1097280" rtl="0" eaLnBrk="1" latinLnBrk="0" hangingPunct="1">
              <a:lnSpc>
                <a:spcPct val="90000"/>
              </a:lnSpc>
              <a:spcBef>
                <a:spcPct val="0"/>
              </a:spcBef>
              <a:buNone/>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120-volt Models</a:t>
            </a:r>
          </a:p>
        </p:txBody>
      </p:sp>
      <p:sp>
        <p:nvSpPr>
          <p:cNvPr id="13" name="Text Placeholder 3">
            <a:extLst>
              <a:ext uri="{FF2B5EF4-FFF2-40B4-BE49-F238E27FC236}">
                <a16:creationId xmlns:a16="http://schemas.microsoft.com/office/drawing/2014/main" id="{EB979DCA-9C3C-FD26-A6F9-D94C02D30AB2}"/>
              </a:ext>
            </a:extLst>
          </p:cNvPr>
          <p:cNvSpPr txBox="1">
            <a:spLocks/>
          </p:cNvSpPr>
          <p:nvPr/>
        </p:nvSpPr>
        <p:spPr>
          <a:xfrm>
            <a:off x="1371599" y="7322487"/>
            <a:ext cx="3200401" cy="89982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2050" name="Picture 2" descr="Product image">
            <a:extLst>
              <a:ext uri="{FF2B5EF4-FFF2-40B4-BE49-F238E27FC236}">
                <a16:creationId xmlns:a16="http://schemas.microsoft.com/office/drawing/2014/main" id="{83F234E1-FB3B-245D-E681-D8E8FFCABB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8730" y="2415241"/>
            <a:ext cx="2411729" cy="45508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HEEM® INTRODUCES 120 VOLT PROTERRA® PLUG-IN HEAT PUMP WATER HEATERS - Digital News">
            <a:extLst>
              <a:ext uri="{FF2B5EF4-FFF2-40B4-BE49-F238E27FC236}">
                <a16:creationId xmlns:a16="http://schemas.microsoft.com/office/drawing/2014/main" id="{A86343E5-F80C-9B4A-7908-65BF445B5E5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647"/>
          <a:stretch/>
        </p:blipFill>
        <p:spPr bwMode="auto">
          <a:xfrm>
            <a:off x="3355185" y="2241069"/>
            <a:ext cx="29501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p:txBody>
          <a:bodyPr/>
          <a:lstStyle/>
          <a:p>
            <a:r>
              <a:rPr lang="en-US" dirty="0"/>
              <a:t>Drainage options</a:t>
            </a:r>
          </a:p>
          <a:p>
            <a:r>
              <a:rPr lang="en-US" dirty="0"/>
              <a:t>Non-acidic condensate</a:t>
            </a:r>
          </a:p>
          <a:p>
            <a:r>
              <a:rPr lang="en-US" dirty="0"/>
              <a:t>Gravity is your friend</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p:txBody>
          <a:bodyPr/>
          <a:lstStyle/>
          <a:p>
            <a:r>
              <a:rPr lang="en-US" dirty="0"/>
              <a:t>Condensate Management</a:t>
            </a:r>
          </a:p>
        </p:txBody>
      </p:sp>
      <p:sp>
        <p:nvSpPr>
          <p:cNvPr id="11" name="Text Placeholder 3">
            <a:extLst>
              <a:ext uri="{FF2B5EF4-FFF2-40B4-BE49-F238E27FC236}">
                <a16:creationId xmlns:a16="http://schemas.microsoft.com/office/drawing/2014/main" id="{9601B7EF-0283-A05A-FF62-D585E8DDE25D}"/>
              </a:ext>
            </a:extLst>
          </p:cNvPr>
          <p:cNvSpPr txBox="1">
            <a:spLocks/>
          </p:cNvSpPr>
          <p:nvPr/>
        </p:nvSpPr>
        <p:spPr>
          <a:xfrm>
            <a:off x="7062952" y="7497097"/>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3" name="Picture 2">
            <a:extLst>
              <a:ext uri="{FF2B5EF4-FFF2-40B4-BE49-F238E27FC236}">
                <a16:creationId xmlns:a16="http://schemas.microsoft.com/office/drawing/2014/main" id="{6F4575BC-79CC-D68C-280E-400AD31C1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5571" y="2866395"/>
            <a:ext cx="4201265" cy="2790546"/>
          </a:xfrm>
          <a:prstGeom prst="rect">
            <a:avLst/>
          </a:prstGeom>
        </p:spPr>
      </p:pic>
      <p:pic>
        <p:nvPicPr>
          <p:cNvPr id="7" name="Picture 6">
            <a:extLst>
              <a:ext uri="{FF2B5EF4-FFF2-40B4-BE49-F238E27FC236}">
                <a16:creationId xmlns:a16="http://schemas.microsoft.com/office/drawing/2014/main" id="{A5936D92-4BAC-A404-5EC0-EAE5ED47A1A8}"/>
              </a:ext>
            </a:extLst>
          </p:cNvPr>
          <p:cNvPicPr>
            <a:picLocks noChangeAspect="1"/>
          </p:cNvPicPr>
          <p:nvPr/>
        </p:nvPicPr>
        <p:blipFill>
          <a:blip r:embed="rId4"/>
          <a:stretch>
            <a:fillRect/>
          </a:stretch>
        </p:blipFill>
        <p:spPr>
          <a:xfrm>
            <a:off x="5985489" y="1721043"/>
            <a:ext cx="3981033" cy="5303980"/>
          </a:xfrm>
          <a:prstGeom prst="rect">
            <a:avLst/>
          </a:prstGeom>
        </p:spPr>
      </p:pic>
      <p:sp>
        <p:nvSpPr>
          <p:cNvPr id="8" name="Speech Bubble: Rectangle with Corners Rounded 7">
            <a:extLst>
              <a:ext uri="{FF2B5EF4-FFF2-40B4-BE49-F238E27FC236}">
                <a16:creationId xmlns:a16="http://schemas.microsoft.com/office/drawing/2014/main" id="{2D808E42-B078-C13E-86C2-24CE9B578C6D}"/>
              </a:ext>
            </a:extLst>
          </p:cNvPr>
          <p:cNvSpPr/>
          <p:nvPr/>
        </p:nvSpPr>
        <p:spPr>
          <a:xfrm>
            <a:off x="11454062" y="5967663"/>
            <a:ext cx="2540233" cy="997659"/>
          </a:xfrm>
          <a:prstGeom prst="wedgeRoundRectCallout">
            <a:avLst>
              <a:gd name="adj1" fmla="val -148919"/>
              <a:gd name="adj2" fmla="val -1093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Condensate drain on A.O. Smith model</a:t>
            </a:r>
          </a:p>
        </p:txBody>
      </p:sp>
      <p:sp>
        <p:nvSpPr>
          <p:cNvPr id="6" name="Text Placeholder 3">
            <a:extLst>
              <a:ext uri="{FF2B5EF4-FFF2-40B4-BE49-F238E27FC236}">
                <a16:creationId xmlns:a16="http://schemas.microsoft.com/office/drawing/2014/main" id="{F9AC45CF-5758-D265-A7DC-5C49048AE798}"/>
              </a:ext>
            </a:extLst>
          </p:cNvPr>
          <p:cNvSpPr txBox="1">
            <a:spLocks/>
          </p:cNvSpPr>
          <p:nvPr/>
        </p:nvSpPr>
        <p:spPr>
          <a:xfrm>
            <a:off x="5985489" y="6492702"/>
            <a:ext cx="3981033" cy="574848"/>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5">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29285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93619D-0856-496E-BD10-6B99DBEDF0B7}"/>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5" name="Title 4">
            <a:extLst>
              <a:ext uri="{FF2B5EF4-FFF2-40B4-BE49-F238E27FC236}">
                <a16:creationId xmlns:a16="http://schemas.microsoft.com/office/drawing/2014/main" id="{6CBB1E54-A3F7-4AEF-9556-A3F90D5378BE}"/>
              </a:ext>
            </a:extLst>
          </p:cNvPr>
          <p:cNvSpPr>
            <a:spLocks noGrp="1"/>
          </p:cNvSpPr>
          <p:nvPr>
            <p:ph type="title"/>
          </p:nvPr>
        </p:nvSpPr>
        <p:spPr/>
        <p:txBody>
          <a:bodyPr/>
          <a:lstStyle/>
          <a:p>
            <a:r>
              <a:rPr lang="en-US" dirty="0"/>
              <a:t>Section 2 – </a:t>
            </a:r>
            <a:br>
              <a:rPr lang="en-US" dirty="0"/>
            </a:br>
            <a:r>
              <a:rPr lang="en-US" dirty="0"/>
              <a:t>Apply </a:t>
            </a:r>
          </a:p>
        </p:txBody>
      </p:sp>
      <p:sp>
        <p:nvSpPr>
          <p:cNvPr id="6" name="Content Placeholder 5">
            <a:extLst>
              <a:ext uri="{FF2B5EF4-FFF2-40B4-BE49-F238E27FC236}">
                <a16:creationId xmlns:a16="http://schemas.microsoft.com/office/drawing/2014/main" id="{5896EFEB-60A6-4639-BF04-B8C1FF91FF62}"/>
              </a:ext>
            </a:extLst>
          </p:cNvPr>
          <p:cNvSpPr>
            <a:spLocks noGrp="1"/>
          </p:cNvSpPr>
          <p:nvPr>
            <p:ph sz="quarter" idx="21"/>
          </p:nvPr>
        </p:nvSpPr>
        <p:spPr/>
        <p:txBody>
          <a:bodyPr/>
          <a:lstStyle/>
          <a:p>
            <a:r>
              <a:rPr lang="en-US" dirty="0"/>
              <a:t>Apply specification and installation best practices</a:t>
            </a:r>
          </a:p>
          <a:p>
            <a:r>
              <a:rPr lang="en-US" dirty="0"/>
              <a:t>Incorporate into business models </a:t>
            </a:r>
          </a:p>
          <a:p>
            <a:r>
              <a:rPr lang="en-US" dirty="0"/>
              <a:t>Achieve customer satisfaction</a:t>
            </a:r>
          </a:p>
        </p:txBody>
      </p:sp>
      <p:pic>
        <p:nvPicPr>
          <p:cNvPr id="17" name="Picture 16">
            <a:extLst>
              <a:ext uri="{FF2B5EF4-FFF2-40B4-BE49-F238E27FC236}">
                <a16:creationId xmlns:a16="http://schemas.microsoft.com/office/drawing/2014/main" id="{E7430CBD-03E6-9AD0-F87D-851A2244CE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9088" y="1416992"/>
            <a:ext cx="6303279" cy="5932498"/>
          </a:xfrm>
          <a:prstGeom prst="rect">
            <a:avLst/>
          </a:prstGeom>
        </p:spPr>
      </p:pic>
      <p:sp>
        <p:nvSpPr>
          <p:cNvPr id="2" name="Text Placeholder 3">
            <a:extLst>
              <a:ext uri="{FF2B5EF4-FFF2-40B4-BE49-F238E27FC236}">
                <a16:creationId xmlns:a16="http://schemas.microsoft.com/office/drawing/2014/main" id="{DE1679C7-70E2-BA5C-7582-04CEA8121CA9}"/>
              </a:ext>
            </a:extLst>
          </p:cNvPr>
          <p:cNvSpPr txBox="1">
            <a:spLocks/>
          </p:cNvSpPr>
          <p:nvPr/>
        </p:nvSpPr>
        <p:spPr>
          <a:xfrm>
            <a:off x="6829088" y="6606540"/>
            <a:ext cx="6303279" cy="74295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3">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30841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1394459" y="3200397"/>
            <a:ext cx="7772400"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Customer Satisfaction</a:t>
            </a:r>
          </a:p>
          <a:p>
            <a:pPr marL="0" marR="0">
              <a:lnSpc>
                <a:spcPct val="115000"/>
              </a:lnSpc>
              <a:spcBef>
                <a:spcPts val="1200"/>
              </a:spcBef>
              <a:spcAft>
                <a:spcPts val="400"/>
              </a:spcAft>
            </a:pPr>
            <a:r>
              <a:rPr lang="en-US" sz="2400" dirty="0">
                <a:effectLst/>
                <a:latin typeface="+mj-lt"/>
                <a:ea typeface="Calibri" panose="020F0502020204030204" pitchFamily="34" charset="0"/>
              </a:rPr>
              <a:t>Tank Sizing</a:t>
            </a:r>
          </a:p>
          <a:p>
            <a:pPr marL="0" marR="0">
              <a:lnSpc>
                <a:spcPct val="115000"/>
              </a:lnSpc>
              <a:spcBef>
                <a:spcPts val="1200"/>
              </a:spcBef>
              <a:spcAft>
                <a:spcPts val="400"/>
              </a:spcAft>
            </a:pPr>
            <a:r>
              <a:rPr lang="en-US" sz="2400" dirty="0">
                <a:effectLst/>
                <a:latin typeface="+mj-lt"/>
                <a:ea typeface="Calibri" panose="020F0502020204030204" pitchFamily="34" charset="0"/>
              </a:rPr>
              <a:t>Tank Location</a:t>
            </a:r>
          </a:p>
          <a:p>
            <a:pPr marL="0" marR="0">
              <a:lnSpc>
                <a:spcPct val="115000"/>
              </a:lnSpc>
              <a:spcBef>
                <a:spcPts val="1200"/>
              </a:spcBef>
              <a:spcAft>
                <a:spcPts val="400"/>
              </a:spcAft>
            </a:pPr>
            <a:r>
              <a:rPr lang="en-US" sz="2400" dirty="0">
                <a:effectLst/>
                <a:latin typeface="+mj-lt"/>
                <a:ea typeface="Calibri" panose="020F0502020204030204" pitchFamily="34" charset="0"/>
              </a:rPr>
              <a:t>Noise Management</a:t>
            </a:r>
          </a:p>
          <a:p>
            <a:pPr marL="0" marR="0">
              <a:lnSpc>
                <a:spcPct val="115000"/>
              </a:lnSpc>
              <a:spcBef>
                <a:spcPts val="1200"/>
              </a:spcBef>
              <a:spcAft>
                <a:spcPts val="400"/>
              </a:spcAft>
            </a:pPr>
            <a:r>
              <a:rPr lang="en-US" sz="2400" dirty="0">
                <a:effectLst/>
                <a:latin typeface="+mj-lt"/>
                <a:ea typeface="Calibri" panose="020F0502020204030204" pitchFamily="34" charset="0"/>
              </a:rPr>
              <a:t>Recirculation Pumps</a:t>
            </a:r>
          </a:p>
          <a:p>
            <a:pPr marL="0" marR="0">
              <a:lnSpc>
                <a:spcPct val="115000"/>
              </a:lnSpc>
              <a:spcBef>
                <a:spcPts val="1200"/>
              </a:spcBef>
              <a:spcAft>
                <a:spcPts val="400"/>
              </a:spcAft>
            </a:pPr>
            <a:r>
              <a:rPr lang="en-US" sz="2400" dirty="0">
                <a:effectLst/>
                <a:latin typeface="+mj-lt"/>
                <a:ea typeface="Calibri" panose="020F0502020204030204" pitchFamily="34" charset="0"/>
              </a:rPr>
              <a:t>Model Selection</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252244"/>
            <a:ext cx="4572001" cy="2317531"/>
          </a:xfrm>
        </p:spPr>
        <p:txBody>
          <a:bodyPr/>
          <a:lstStyle/>
          <a:p>
            <a:r>
              <a:rPr lang="en-US" dirty="0"/>
              <a:t>Specification and Installation Best Practices</a:t>
            </a:r>
          </a:p>
        </p:txBody>
      </p:sp>
      <p:pic>
        <p:nvPicPr>
          <p:cNvPr id="4" name="Picture 3" descr="A group of people looking at a machine">
            <a:extLst>
              <a:ext uri="{FF2B5EF4-FFF2-40B4-BE49-F238E27FC236}">
                <a16:creationId xmlns:a16="http://schemas.microsoft.com/office/drawing/2014/main" id="{CB6B44FC-115B-F327-4E83-96415F4E12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5119" y="1809469"/>
            <a:ext cx="7140210" cy="4712262"/>
          </a:xfrm>
          <a:prstGeom prst="rect">
            <a:avLst/>
          </a:prstGeom>
        </p:spPr>
      </p:pic>
      <p:sp>
        <p:nvSpPr>
          <p:cNvPr id="7" name="Text Placeholder 3">
            <a:extLst>
              <a:ext uri="{FF2B5EF4-FFF2-40B4-BE49-F238E27FC236}">
                <a16:creationId xmlns:a16="http://schemas.microsoft.com/office/drawing/2014/main" id="{866C4660-BF12-A467-04B8-8F516164AF77}"/>
              </a:ext>
            </a:extLst>
          </p:cNvPr>
          <p:cNvSpPr txBox="1">
            <a:spLocks/>
          </p:cNvSpPr>
          <p:nvPr/>
        </p:nvSpPr>
        <p:spPr>
          <a:xfrm>
            <a:off x="6675119" y="5607331"/>
            <a:ext cx="714021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20427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98AFC93-5DEF-4D1B-BF6B-2C6FF1495039}"/>
              </a:ext>
            </a:extLst>
          </p:cNvPr>
          <p:cNvGraphicFramePr/>
          <p:nvPr>
            <p:extLst>
              <p:ext uri="{D42A27DB-BD31-4B8C-83A1-F6EECF244321}">
                <p14:modId xmlns:p14="http://schemas.microsoft.com/office/powerpoint/2010/main" val="235247090"/>
              </p:ext>
            </p:extLst>
          </p:nvPr>
        </p:nvGraphicFramePr>
        <p:xfrm>
          <a:off x="5913121" y="1068070"/>
          <a:ext cx="7307579" cy="678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75672A54-DAD4-8D2A-3196-4F39ABB2B491}"/>
              </a:ext>
            </a:extLst>
          </p:cNvPr>
          <p:cNvSpPr>
            <a:spLocks noGrp="1"/>
          </p:cNvSpPr>
          <p:nvPr>
            <p:ph type="title" idx="4294967295"/>
          </p:nvPr>
        </p:nvSpPr>
        <p:spPr>
          <a:xfrm>
            <a:off x="0" y="0"/>
            <a:ext cx="0" cy="0"/>
          </a:xfrm>
        </p:spPr>
        <p:txBody>
          <a:bodyPr/>
          <a:lstStyle/>
          <a:p>
            <a:r>
              <a:rPr lang="en-US" dirty="0"/>
              <a:t>        </a:t>
            </a:r>
            <a:r>
              <a:rPr lang="en-US" dirty="0">
                <a:solidFill>
                  <a:schemeClr val="bg1"/>
                </a:solidFill>
              </a:rPr>
              <a:t>_</a:t>
            </a:r>
          </a:p>
        </p:txBody>
      </p:sp>
      <p:sp>
        <p:nvSpPr>
          <p:cNvPr id="2" name="Title 4">
            <a:extLst>
              <a:ext uri="{FF2B5EF4-FFF2-40B4-BE49-F238E27FC236}">
                <a16:creationId xmlns:a16="http://schemas.microsoft.com/office/drawing/2014/main" id="{B83051F7-092F-40B4-2661-9BA4BDC78D73}"/>
              </a:ext>
            </a:extLst>
          </p:cNvPr>
          <p:cNvSpPr txBox="1">
            <a:spLocks/>
          </p:cNvSpPr>
          <p:nvPr/>
        </p:nvSpPr>
        <p:spPr>
          <a:xfrm>
            <a:off x="1371599" y="1402414"/>
            <a:ext cx="6553201" cy="811328"/>
          </a:xfrm>
          <a:prstGeom prst="rect">
            <a:avLst/>
          </a:prstGeom>
        </p:spPr>
        <p:txBody>
          <a:bodyPr lIns="0" anchor="b"/>
          <a:lstStyle>
            <a:lvl1pPr algn="l" defTabSz="1097280" rtl="0" eaLnBrk="1" latinLnBrk="0" hangingPunct="1">
              <a:lnSpc>
                <a:spcPct val="90000"/>
              </a:lnSpc>
              <a:spcBef>
                <a:spcPct val="0"/>
              </a:spcBef>
              <a:buNone/>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Tank Selection </a:t>
            </a:r>
            <a:br>
              <a:rPr lang="en-US" dirty="0"/>
            </a:br>
            <a:r>
              <a:rPr lang="en-US" dirty="0"/>
              <a:t>Criteria</a:t>
            </a:r>
          </a:p>
        </p:txBody>
      </p:sp>
    </p:spTree>
    <p:extLst>
      <p:ext uri="{BB962C8B-B14F-4D97-AF65-F5344CB8AC3E}">
        <p14:creationId xmlns:p14="http://schemas.microsoft.com/office/powerpoint/2010/main" val="11155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18</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1765737" y="1340069"/>
            <a:ext cx="5974167" cy="6711731"/>
          </a:xfrm>
        </p:spPr>
        <p:txBody>
          <a:bodyPr numCol="1"/>
          <a:lstStyle/>
          <a:p>
            <a:pPr marL="0" marR="0">
              <a:lnSpc>
                <a:spcPct val="100000"/>
              </a:lnSpc>
              <a:spcBef>
                <a:spcPts val="1200"/>
              </a:spcBef>
            </a:pPr>
            <a:r>
              <a:rPr lang="en-US" sz="2400" b="1" dirty="0">
                <a:effectLst/>
                <a:latin typeface="+mj-lt"/>
                <a:ea typeface="Calibri" panose="020F0502020204030204" pitchFamily="34" charset="0"/>
              </a:rPr>
              <a:t>Size Recommendations</a:t>
            </a:r>
          </a:p>
          <a:p>
            <a:pPr marL="548640" lvl="1">
              <a:lnSpc>
                <a:spcPct val="100000"/>
              </a:lnSpc>
            </a:pPr>
            <a:r>
              <a:rPr lang="en-US" sz="2000" dirty="0">
                <a:effectLst/>
                <a:latin typeface="+mj-lt"/>
                <a:ea typeface="Calibri" panose="020F0502020204030204" pitchFamily="34" charset="0"/>
              </a:rPr>
              <a:t>50-gallon tank for up to 2 adults or </a:t>
            </a:r>
            <a:br>
              <a:rPr lang="en-US" sz="2000" dirty="0">
                <a:effectLst/>
                <a:latin typeface="+mj-lt"/>
                <a:ea typeface="Calibri" panose="020F0502020204030204" pitchFamily="34" charset="0"/>
              </a:rPr>
            </a:br>
            <a:r>
              <a:rPr lang="en-US" sz="2000" dirty="0">
                <a:effectLst/>
                <a:latin typeface="+mj-lt"/>
                <a:ea typeface="Calibri" panose="020F0502020204030204" pitchFamily="34" charset="0"/>
              </a:rPr>
              <a:t>1 adult and 1 child</a:t>
            </a:r>
          </a:p>
          <a:p>
            <a:pPr marL="548640" lvl="1">
              <a:lnSpc>
                <a:spcPct val="100000"/>
              </a:lnSpc>
            </a:pPr>
            <a:r>
              <a:rPr lang="en-US" sz="2000" dirty="0">
                <a:effectLst/>
                <a:latin typeface="+mj-lt"/>
                <a:ea typeface="Calibri" panose="020F0502020204030204" pitchFamily="34" charset="0"/>
              </a:rPr>
              <a:t>65-gallon tank for 3 adults or </a:t>
            </a:r>
            <a:br>
              <a:rPr lang="en-US" sz="2000" dirty="0">
                <a:effectLst/>
                <a:latin typeface="+mj-lt"/>
                <a:ea typeface="Calibri" panose="020F0502020204030204" pitchFamily="34" charset="0"/>
              </a:rPr>
            </a:br>
            <a:r>
              <a:rPr lang="en-US" sz="2000" dirty="0">
                <a:effectLst/>
                <a:latin typeface="+mj-lt"/>
                <a:ea typeface="Calibri" panose="020F0502020204030204" pitchFamily="34" charset="0"/>
              </a:rPr>
              <a:t>2 adults and 2 children</a:t>
            </a:r>
          </a:p>
          <a:p>
            <a:pPr marL="548640" lvl="1">
              <a:lnSpc>
                <a:spcPct val="100000"/>
              </a:lnSpc>
            </a:pPr>
            <a:r>
              <a:rPr lang="en-US" sz="2000" dirty="0">
                <a:effectLst/>
                <a:latin typeface="+mj-lt"/>
                <a:ea typeface="Calibri" panose="020F0502020204030204" pitchFamily="34" charset="0"/>
              </a:rPr>
              <a:t>80-gallon tank for 4 or more adults or </a:t>
            </a:r>
            <a:br>
              <a:rPr lang="en-US" sz="2000" dirty="0">
                <a:effectLst/>
                <a:latin typeface="+mj-lt"/>
                <a:ea typeface="Calibri" panose="020F0502020204030204" pitchFamily="34" charset="0"/>
              </a:rPr>
            </a:br>
            <a:r>
              <a:rPr lang="en-US" sz="2000" dirty="0">
                <a:effectLst/>
                <a:latin typeface="+mj-lt"/>
                <a:ea typeface="Calibri" panose="020F0502020204030204" pitchFamily="34" charset="0"/>
              </a:rPr>
              <a:t>2 adults and 3 or more children</a:t>
            </a:r>
            <a:br>
              <a:rPr lang="en-US" sz="2000" dirty="0">
                <a:effectLst/>
                <a:latin typeface="+mj-lt"/>
                <a:ea typeface="Calibri" panose="020F0502020204030204" pitchFamily="34" charset="0"/>
              </a:rPr>
            </a:br>
            <a:endParaRPr lang="en-US" sz="2000" dirty="0">
              <a:effectLst/>
              <a:latin typeface="+mj-lt"/>
              <a:ea typeface="Calibri" panose="020F0502020204030204" pitchFamily="34" charset="0"/>
            </a:endParaRPr>
          </a:p>
          <a:p>
            <a:pPr marL="0" marR="0">
              <a:lnSpc>
                <a:spcPct val="100000"/>
              </a:lnSpc>
              <a:spcBef>
                <a:spcPts val="1200"/>
              </a:spcBef>
            </a:pPr>
            <a:r>
              <a:rPr lang="en-US" sz="2400" b="1" dirty="0">
                <a:effectLst/>
                <a:latin typeface="+mj-lt"/>
                <a:ea typeface="Calibri" panose="020F0502020204030204" pitchFamily="34" charset="0"/>
              </a:rPr>
              <a:t>Efficiency Improvement</a:t>
            </a:r>
          </a:p>
          <a:p>
            <a:pPr marL="548640" lvl="1">
              <a:lnSpc>
                <a:spcPct val="100000"/>
              </a:lnSpc>
              <a:spcBef>
                <a:spcPts val="1200"/>
              </a:spcBef>
            </a:pPr>
            <a:r>
              <a:rPr lang="en-US" sz="2000" dirty="0">
                <a:effectLst/>
                <a:latin typeface="+mj-lt"/>
                <a:ea typeface="Calibri" panose="020F0502020204030204" pitchFamily="34" charset="0"/>
              </a:rPr>
              <a:t>Upsizing the tank can increase capacity and efficiency.</a:t>
            </a:r>
            <a:br>
              <a:rPr lang="en-US" sz="2000" dirty="0">
                <a:effectLst/>
                <a:latin typeface="+mj-lt"/>
                <a:ea typeface="Calibri" panose="020F0502020204030204" pitchFamily="34" charset="0"/>
              </a:rPr>
            </a:br>
            <a:endParaRPr lang="en-US" sz="2000" dirty="0">
              <a:effectLst/>
              <a:latin typeface="+mj-lt"/>
              <a:ea typeface="Calibri" panose="020F0502020204030204" pitchFamily="34" charset="0"/>
            </a:endParaRPr>
          </a:p>
          <a:p>
            <a:pPr marL="0" marR="0">
              <a:lnSpc>
                <a:spcPct val="100000"/>
              </a:lnSpc>
              <a:spcBef>
                <a:spcPts val="1200"/>
              </a:spcBef>
            </a:pPr>
            <a:r>
              <a:rPr lang="en-US" sz="2400" b="1" dirty="0">
                <a:effectLst/>
                <a:latin typeface="+mj-lt"/>
                <a:ea typeface="Calibri" panose="020F0502020204030204" pitchFamily="34" charset="0"/>
              </a:rPr>
              <a:t>Thermostatic Mixing Valve</a:t>
            </a:r>
          </a:p>
          <a:p>
            <a:pPr marL="548640" lvl="1">
              <a:lnSpc>
                <a:spcPct val="100000"/>
              </a:lnSpc>
              <a:spcBef>
                <a:spcPts val="1200"/>
              </a:spcBef>
            </a:pPr>
            <a:r>
              <a:rPr lang="en-US" sz="2000" dirty="0">
                <a:effectLst/>
                <a:latin typeface="+mj-lt"/>
                <a:ea typeface="Calibri" panose="020F0502020204030204" pitchFamily="34" charset="0"/>
              </a:rPr>
              <a:t>Allows storing water at higher temperatures, effectively increasing capacity by 10 gallons for every 10°F rise.</a:t>
            </a:r>
          </a:p>
          <a:p>
            <a:pPr marL="548640" lvl="1">
              <a:lnSpc>
                <a:spcPct val="100000"/>
              </a:lnSpc>
              <a:spcBef>
                <a:spcPts val="1200"/>
              </a:spcBef>
            </a:pPr>
            <a:endParaRPr lang="en-US" sz="2000" dirty="0">
              <a:latin typeface="+mj-lt"/>
              <a:ea typeface="Calibri" panose="020F0502020204030204" pitchFamily="34" charset="0"/>
            </a:endParaRPr>
          </a:p>
          <a:p>
            <a:pPr marL="548640" lvl="1">
              <a:lnSpc>
                <a:spcPct val="100000"/>
              </a:lnSpc>
              <a:spcBef>
                <a:spcPts val="1200"/>
              </a:spcBef>
            </a:pPr>
            <a:endParaRPr lang="en-US" sz="2000" dirty="0">
              <a:effectLst/>
              <a:latin typeface="+mj-lt"/>
              <a:ea typeface="Calibri" panose="020F0502020204030204" pitchFamily="34" charset="0"/>
            </a:endParaRPr>
          </a:p>
          <a:p>
            <a:pPr marL="274320" lvl="1" indent="0">
              <a:lnSpc>
                <a:spcPct val="100000"/>
              </a:lnSpc>
              <a:spcBef>
                <a:spcPts val="1200"/>
              </a:spcBef>
              <a:buNone/>
            </a:pPr>
            <a:endParaRPr lang="en-US" sz="2000" dirty="0">
              <a:effectLst/>
              <a:latin typeface="+mj-lt"/>
              <a:ea typeface="Calibri" panose="020F0502020204030204" pitchFamily="34" charset="0"/>
            </a:endParaRPr>
          </a:p>
          <a:p>
            <a:pPr marL="274320" lvl="1" indent="0">
              <a:lnSpc>
                <a:spcPct val="100000"/>
              </a:lnSpc>
              <a:spcBef>
                <a:spcPts val="1200"/>
              </a:spcBef>
              <a:buNone/>
            </a:pPr>
            <a:endParaRPr lang="en-US" sz="2000" dirty="0">
              <a:effectLst/>
              <a:latin typeface="+mj-lt"/>
              <a:ea typeface="Calibri" panose="020F0502020204030204" pitchFamily="34" charset="0"/>
            </a:endParaRP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536026"/>
            <a:ext cx="4572001" cy="670034"/>
          </a:xfrm>
        </p:spPr>
        <p:txBody>
          <a:bodyPr/>
          <a:lstStyle/>
          <a:p>
            <a:r>
              <a:rPr lang="en-US" dirty="0"/>
              <a:t>Tank Sizing </a:t>
            </a:r>
          </a:p>
        </p:txBody>
      </p:sp>
      <p:pic>
        <p:nvPicPr>
          <p:cNvPr id="4" name="Picture 3">
            <a:extLst>
              <a:ext uri="{FF2B5EF4-FFF2-40B4-BE49-F238E27FC236}">
                <a16:creationId xmlns:a16="http://schemas.microsoft.com/office/drawing/2014/main" id="{126AA716-8FED-B488-1E4F-7A6C60CCEC2F}"/>
              </a:ext>
            </a:extLst>
          </p:cNvPr>
          <p:cNvPicPr>
            <a:picLocks noChangeAspect="1"/>
          </p:cNvPicPr>
          <p:nvPr/>
        </p:nvPicPr>
        <p:blipFill>
          <a:blip r:embed="rId3"/>
          <a:stretch>
            <a:fillRect/>
          </a:stretch>
        </p:blipFill>
        <p:spPr>
          <a:xfrm>
            <a:off x="7949277" y="871043"/>
            <a:ext cx="6498242" cy="5602306"/>
          </a:xfrm>
          <a:prstGeom prst="rect">
            <a:avLst/>
          </a:prstGeom>
        </p:spPr>
      </p:pic>
      <p:sp>
        <p:nvSpPr>
          <p:cNvPr id="6" name="Text Placeholder 3">
            <a:extLst>
              <a:ext uri="{FF2B5EF4-FFF2-40B4-BE49-F238E27FC236}">
                <a16:creationId xmlns:a16="http://schemas.microsoft.com/office/drawing/2014/main" id="{9FE4E59C-DC68-46C9-EEE3-25506B2A3B55}"/>
              </a:ext>
            </a:extLst>
          </p:cNvPr>
          <p:cNvSpPr txBox="1">
            <a:spLocks/>
          </p:cNvSpPr>
          <p:nvPr/>
        </p:nvSpPr>
        <p:spPr>
          <a:xfrm>
            <a:off x="8623300" y="6406057"/>
            <a:ext cx="52705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36746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19</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908800" y="457199"/>
            <a:ext cx="7294242"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Noise Management</a:t>
            </a:r>
          </a:p>
          <a:p>
            <a:pPr marL="548640" lvl="1">
              <a:lnSpc>
                <a:spcPct val="115000"/>
              </a:lnSpc>
              <a:spcBef>
                <a:spcPts val="1200"/>
              </a:spcBef>
              <a:spcAft>
                <a:spcPts val="400"/>
              </a:spcAft>
            </a:pPr>
            <a:r>
              <a:rPr lang="en-US" sz="2000" dirty="0">
                <a:effectLst/>
                <a:latin typeface="+mj-lt"/>
                <a:ea typeface="Calibri" panose="020F0502020204030204" pitchFamily="34" charset="0"/>
              </a:rPr>
              <a:t>HPWHs generate a low, soft humming sound similar to a dishwasher or refrigerator.</a:t>
            </a:r>
          </a:p>
          <a:p>
            <a:pPr marL="0" marR="0">
              <a:lnSpc>
                <a:spcPct val="115000"/>
              </a:lnSpc>
              <a:spcBef>
                <a:spcPts val="1200"/>
              </a:spcBef>
              <a:spcAft>
                <a:spcPts val="400"/>
              </a:spcAft>
            </a:pPr>
            <a:r>
              <a:rPr lang="en-US" sz="2400" b="1" dirty="0">
                <a:effectLst/>
                <a:latin typeface="+mj-lt"/>
                <a:ea typeface="Calibri" panose="020F0502020204030204" pitchFamily="34" charset="0"/>
              </a:rPr>
              <a:t>Noise Reduction Tips</a:t>
            </a:r>
          </a:p>
          <a:p>
            <a:pPr marL="548640" lvl="1">
              <a:lnSpc>
                <a:spcPct val="115000"/>
              </a:lnSpc>
              <a:spcBef>
                <a:spcPts val="1200"/>
              </a:spcBef>
              <a:spcAft>
                <a:spcPts val="400"/>
              </a:spcAft>
            </a:pPr>
            <a:r>
              <a:rPr lang="en-US" sz="2000" dirty="0">
                <a:effectLst/>
                <a:latin typeface="+mj-lt"/>
                <a:ea typeface="Calibri" panose="020F0502020204030204" pitchFamily="34" charset="0"/>
              </a:rPr>
              <a:t>Use iso pads between the tank and wall, and neoprene washers on securing bolts.</a:t>
            </a:r>
          </a:p>
          <a:p>
            <a:pPr marL="0" marR="0">
              <a:lnSpc>
                <a:spcPct val="115000"/>
              </a:lnSpc>
              <a:spcBef>
                <a:spcPts val="1200"/>
              </a:spcBef>
              <a:spcAft>
                <a:spcPts val="400"/>
              </a:spcAft>
            </a:pPr>
            <a:r>
              <a:rPr lang="en-US" sz="2400" b="1" dirty="0">
                <a:effectLst/>
                <a:latin typeface="+mj-lt"/>
                <a:ea typeface="Calibri" panose="020F0502020204030204" pitchFamily="34" charset="0"/>
              </a:rPr>
              <a:t>Ideal Locations</a:t>
            </a:r>
          </a:p>
          <a:p>
            <a:pPr marL="548640" lvl="1">
              <a:lnSpc>
                <a:spcPct val="115000"/>
              </a:lnSpc>
              <a:spcBef>
                <a:spcPts val="1200"/>
              </a:spcBef>
              <a:spcAft>
                <a:spcPts val="400"/>
              </a:spcAft>
            </a:pPr>
            <a:r>
              <a:rPr lang="en-US" sz="2000" dirty="0">
                <a:effectLst/>
                <a:latin typeface="+mj-lt"/>
                <a:ea typeface="Calibri" panose="020F0502020204030204" pitchFamily="34" charset="0"/>
              </a:rPr>
              <a:t>Basements or garages, away from living spaces and thermostats.</a:t>
            </a:r>
          </a:p>
        </p:txBody>
      </p:sp>
      <p:sp>
        <p:nvSpPr>
          <p:cNvPr id="11" name="Title 4">
            <a:extLst>
              <a:ext uri="{FF2B5EF4-FFF2-40B4-BE49-F238E27FC236}">
                <a16:creationId xmlns:a16="http://schemas.microsoft.com/office/drawing/2014/main" id="{BD7E7A78-EFD8-DC94-C859-A4B5F3594F2E}"/>
              </a:ext>
            </a:extLst>
          </p:cNvPr>
          <p:cNvSpPr>
            <a:spLocks noGrp="1"/>
          </p:cNvSpPr>
          <p:nvPr>
            <p:ph type="title"/>
          </p:nvPr>
        </p:nvSpPr>
        <p:spPr>
          <a:xfrm>
            <a:off x="1371599" y="1223464"/>
            <a:ext cx="4572001" cy="1590675"/>
          </a:xfrm>
        </p:spPr>
        <p:txBody>
          <a:bodyPr/>
          <a:lstStyle/>
          <a:p>
            <a:r>
              <a:rPr lang="en-US" dirty="0"/>
              <a:t>Tank Location: Minimizing Noise</a:t>
            </a:r>
            <a:br>
              <a:rPr lang="en-US" dirty="0"/>
            </a:br>
            <a:endParaRPr lang="en-US" dirty="0"/>
          </a:p>
        </p:txBody>
      </p:sp>
      <p:pic>
        <p:nvPicPr>
          <p:cNvPr id="4" name="Picture 4" descr="Mason Vibration Iso Pad, 3x3x3/4 In, PK2 2LVR5">
            <a:extLst>
              <a:ext uri="{FF2B5EF4-FFF2-40B4-BE49-F238E27FC236}">
                <a16:creationId xmlns:a16="http://schemas.microsoft.com/office/drawing/2014/main" id="{9A80DE8F-B5B4-EBA1-1EA2-E5EAA6AB92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80980" y="5080000"/>
            <a:ext cx="3454034" cy="269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ypical A-Weighted Sound Levels">
            <a:extLst>
              <a:ext uri="{FF2B5EF4-FFF2-40B4-BE49-F238E27FC236}">
                <a16:creationId xmlns:a16="http://schemas.microsoft.com/office/drawing/2014/main" id="{111081E9-09FC-3174-7F8A-4A132FF39C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1208251" y="2374192"/>
            <a:ext cx="4151378" cy="5398208"/>
          </a:xfrm>
          <a:prstGeom prst="rect">
            <a:avLst/>
          </a:prstGeom>
          <a:noFill/>
          <a:ln>
            <a:noFill/>
          </a:ln>
        </p:spPr>
      </p:pic>
      <p:sp>
        <p:nvSpPr>
          <p:cNvPr id="9" name="Speech Bubble: Oval 8">
            <a:extLst>
              <a:ext uri="{FF2B5EF4-FFF2-40B4-BE49-F238E27FC236}">
                <a16:creationId xmlns:a16="http://schemas.microsoft.com/office/drawing/2014/main" id="{5E292BBC-AB49-7CC6-9FED-DD4358449095}"/>
              </a:ext>
            </a:extLst>
          </p:cNvPr>
          <p:cNvSpPr/>
          <p:nvPr/>
        </p:nvSpPr>
        <p:spPr>
          <a:xfrm>
            <a:off x="4936269" y="3154615"/>
            <a:ext cx="1820803" cy="1071841"/>
          </a:xfrm>
          <a:prstGeom prst="wedgeEllipseCallout">
            <a:avLst>
              <a:gd name="adj1" fmla="val -208323"/>
              <a:gd name="adj2" fmla="val 209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j-lt"/>
                <a:ea typeface="Verdana" panose="020B0604030504040204" pitchFamily="34" charset="0"/>
                <a:cs typeface="Verdana" panose="020B0604030504040204" pitchFamily="34" charset="0"/>
              </a:rPr>
              <a:t>Average</a:t>
            </a:r>
            <a:r>
              <a:rPr kumimoji="0" lang="en-US" sz="1800" b="0" i="0" u="none" strike="noStrike" kern="1200" cap="none" spc="0" normalizeH="0" baseline="0" noProof="0" dirty="0">
                <a:ln>
                  <a:noFill/>
                </a:ln>
                <a:solidFill>
                  <a:prstClr val="white"/>
                </a:solidFill>
                <a:effectLst/>
                <a:uLnTx/>
                <a:uFillTx/>
                <a:latin typeface="+mj-lt"/>
                <a:ea typeface="+mn-ea"/>
                <a:cs typeface="+mn-cs"/>
              </a:rPr>
              <a:t> </a:t>
            </a:r>
            <a:r>
              <a:rPr kumimoji="0" lang="en-US" sz="1800" b="1" i="0" u="none" strike="noStrike" kern="1200" cap="none" spc="0" normalizeH="0" baseline="0" noProof="0" dirty="0">
                <a:ln>
                  <a:noFill/>
                </a:ln>
                <a:solidFill>
                  <a:prstClr val="white"/>
                </a:solidFill>
                <a:effectLst/>
                <a:uLnTx/>
                <a:uFillTx/>
                <a:latin typeface="+mj-lt"/>
                <a:ea typeface="Verdana" panose="020B0604030504040204" pitchFamily="34" charset="0"/>
                <a:cs typeface="+mn-cs"/>
              </a:rPr>
              <a:t>HPWH</a:t>
            </a:r>
            <a:r>
              <a:rPr kumimoji="0" lang="en-US" sz="1800" b="0" i="0" u="none" strike="noStrike" kern="1200" cap="none" spc="0" normalizeH="0" baseline="0" noProof="0" dirty="0">
                <a:ln>
                  <a:noFill/>
                </a:ln>
                <a:solidFill>
                  <a:prstClr val="white"/>
                </a:solidFill>
                <a:effectLst/>
                <a:uLnTx/>
                <a:uFillTx/>
                <a:latin typeface="+mj-lt"/>
                <a:ea typeface="+mn-ea"/>
                <a:cs typeface="+mn-cs"/>
              </a:rPr>
              <a:t> </a:t>
            </a:r>
          </a:p>
        </p:txBody>
      </p:sp>
      <p:sp>
        <p:nvSpPr>
          <p:cNvPr id="10" name="TextBox 9">
            <a:extLst>
              <a:ext uri="{FF2B5EF4-FFF2-40B4-BE49-F238E27FC236}">
                <a16:creationId xmlns:a16="http://schemas.microsoft.com/office/drawing/2014/main" id="{D44513D0-1394-8407-3247-BFC5CBDC4FF1}"/>
              </a:ext>
            </a:extLst>
          </p:cNvPr>
          <p:cNvSpPr txBox="1"/>
          <p:nvPr/>
        </p:nvSpPr>
        <p:spPr>
          <a:xfrm>
            <a:off x="8463337" y="7662232"/>
            <a:ext cx="4185167" cy="424732"/>
          </a:xfrm>
          <a:prstGeom prst="rect">
            <a:avLst/>
          </a:prstGeom>
          <a:noFill/>
        </p:spPr>
        <p:txBody>
          <a:bodyPr wrap="square" rtlCol="0">
            <a:spAutoFit/>
          </a:bodyPr>
          <a:lstStyle/>
          <a:p>
            <a:pPr algn="ctr"/>
            <a:r>
              <a:rPr lang="en-US" dirty="0"/>
              <a:t>Isolation (ISO) Pads</a:t>
            </a:r>
          </a:p>
        </p:txBody>
      </p:sp>
    </p:spTree>
    <p:extLst>
      <p:ext uri="{BB962C8B-B14F-4D97-AF65-F5344CB8AC3E}">
        <p14:creationId xmlns:p14="http://schemas.microsoft.com/office/powerpoint/2010/main" val="33535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93619D-0856-496E-BD10-6B99DBEDF0B7}"/>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5" name="Title 4">
            <a:extLst>
              <a:ext uri="{FF2B5EF4-FFF2-40B4-BE49-F238E27FC236}">
                <a16:creationId xmlns:a16="http://schemas.microsoft.com/office/drawing/2014/main" id="{6CBB1E54-A3F7-4AEF-9556-A3F90D5378BE}"/>
              </a:ext>
            </a:extLst>
          </p:cNvPr>
          <p:cNvSpPr>
            <a:spLocks noGrp="1"/>
          </p:cNvSpPr>
          <p:nvPr>
            <p:ph type="title"/>
          </p:nvPr>
        </p:nvSpPr>
        <p:spPr/>
        <p:txBody>
          <a:bodyPr/>
          <a:lstStyle/>
          <a:p>
            <a:r>
              <a:rPr lang="en-US" dirty="0"/>
              <a:t>Section 1 – </a:t>
            </a:r>
            <a:br>
              <a:rPr lang="en-US" dirty="0"/>
            </a:br>
            <a:r>
              <a:rPr lang="en-US" dirty="0"/>
              <a:t>Understand </a:t>
            </a:r>
          </a:p>
        </p:txBody>
      </p:sp>
      <p:sp>
        <p:nvSpPr>
          <p:cNvPr id="6" name="Content Placeholder 5">
            <a:extLst>
              <a:ext uri="{FF2B5EF4-FFF2-40B4-BE49-F238E27FC236}">
                <a16:creationId xmlns:a16="http://schemas.microsoft.com/office/drawing/2014/main" id="{5896EFEB-60A6-4639-BF04-B8C1FF91FF62}"/>
              </a:ext>
            </a:extLst>
          </p:cNvPr>
          <p:cNvSpPr>
            <a:spLocks noGrp="1"/>
          </p:cNvSpPr>
          <p:nvPr>
            <p:ph sz="quarter" idx="21"/>
          </p:nvPr>
        </p:nvSpPr>
        <p:spPr/>
        <p:txBody>
          <a:bodyPr/>
          <a:lstStyle/>
          <a:p>
            <a:r>
              <a:rPr lang="en-US" sz="2400" dirty="0"/>
              <a:t>Explain HPWH current trends, market potential, and customer segments</a:t>
            </a:r>
          </a:p>
          <a:p>
            <a:r>
              <a:rPr lang="en-US" sz="2400" dirty="0"/>
              <a:t>Identify installation scenarios and best practices</a:t>
            </a:r>
          </a:p>
        </p:txBody>
      </p:sp>
      <p:sp>
        <p:nvSpPr>
          <p:cNvPr id="2" name="Text Placeholder 3">
            <a:extLst>
              <a:ext uri="{FF2B5EF4-FFF2-40B4-BE49-F238E27FC236}">
                <a16:creationId xmlns:a16="http://schemas.microsoft.com/office/drawing/2014/main" id="{EDF41494-480D-DE94-FFEB-137EEA6D6BD1}"/>
              </a:ext>
            </a:extLst>
          </p:cNvPr>
          <p:cNvSpPr>
            <a:spLocks noGrp="1"/>
          </p:cNvSpPr>
          <p:nvPr>
            <p:ph type="body" sz="quarter" idx="14"/>
          </p:nvPr>
        </p:nvSpPr>
        <p:spPr>
          <a:xfrm>
            <a:off x="6400800" y="6858000"/>
            <a:ext cx="7772400" cy="914400"/>
          </a:xfrm>
        </p:spPr>
        <p:txBody>
          <a:bodyPr/>
          <a:lstStyle/>
          <a:p>
            <a:endParaRPr lang="en-US"/>
          </a:p>
        </p:txBody>
      </p:sp>
      <p:pic>
        <p:nvPicPr>
          <p:cNvPr id="4" name="Picture Placeholder 8" descr="A picture containing floor, bicycle&#10;&#10;Description automatically generated">
            <a:extLst>
              <a:ext uri="{FF2B5EF4-FFF2-40B4-BE49-F238E27FC236}">
                <a16:creationId xmlns:a16="http://schemas.microsoft.com/office/drawing/2014/main" id="{03DDD97B-CDB7-FA60-7BD8-0FC2072C34B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400800" y="457200"/>
            <a:ext cx="7772400" cy="7315200"/>
          </a:xfrm>
        </p:spPr>
      </p:pic>
      <p:sp>
        <p:nvSpPr>
          <p:cNvPr id="7" name="Text Placeholder 3">
            <a:extLst>
              <a:ext uri="{FF2B5EF4-FFF2-40B4-BE49-F238E27FC236}">
                <a16:creationId xmlns:a16="http://schemas.microsoft.com/office/drawing/2014/main" id="{B303F951-7818-A505-4D7D-27BCC5E77FAD}"/>
              </a:ext>
            </a:extLst>
          </p:cNvPr>
          <p:cNvSpPr txBox="1">
            <a:spLocks/>
          </p:cNvSpPr>
          <p:nvPr/>
        </p:nvSpPr>
        <p:spPr>
          <a:xfrm>
            <a:off x="6400800" y="70104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344881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20</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1" y="457199"/>
            <a:ext cx="6980559"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Exhaust Management</a:t>
            </a:r>
          </a:p>
          <a:p>
            <a:pPr marL="548640" lvl="1">
              <a:lnSpc>
                <a:spcPct val="115000"/>
              </a:lnSpc>
              <a:spcBef>
                <a:spcPts val="1200"/>
              </a:spcBef>
              <a:spcAft>
                <a:spcPts val="400"/>
              </a:spcAft>
            </a:pPr>
            <a:r>
              <a:rPr lang="en-US" sz="2000" dirty="0">
                <a:effectLst/>
                <a:latin typeface="+mj-lt"/>
                <a:ea typeface="Calibri" panose="020F0502020204030204" pitchFamily="34" charset="0"/>
              </a:rPr>
              <a:t>Ensure the exhaust air is at least 12 inches away from walls or other solid objects.</a:t>
            </a:r>
          </a:p>
          <a:p>
            <a:pPr marL="0" marR="0">
              <a:lnSpc>
                <a:spcPct val="115000"/>
              </a:lnSpc>
              <a:spcBef>
                <a:spcPts val="1200"/>
              </a:spcBef>
              <a:spcAft>
                <a:spcPts val="400"/>
              </a:spcAft>
            </a:pPr>
            <a:r>
              <a:rPr lang="en-US" sz="2400" b="1" dirty="0">
                <a:effectLst/>
                <a:latin typeface="+mj-lt"/>
                <a:ea typeface="Calibri" panose="020F0502020204030204" pitchFamily="34" charset="0"/>
              </a:rPr>
              <a:t>Comfort Complaints</a:t>
            </a:r>
          </a:p>
          <a:p>
            <a:pPr marL="548640" lvl="1">
              <a:lnSpc>
                <a:spcPct val="115000"/>
              </a:lnSpc>
              <a:spcBef>
                <a:spcPts val="1200"/>
              </a:spcBef>
              <a:spcAft>
                <a:spcPts val="400"/>
              </a:spcAft>
            </a:pPr>
            <a:r>
              <a:rPr lang="en-US" sz="2000" dirty="0">
                <a:effectLst/>
                <a:latin typeface="+mj-lt"/>
                <a:ea typeface="Calibri" panose="020F0502020204030204" pitchFamily="34" charset="0"/>
              </a:rPr>
              <a:t>Avoid directing cool air to areas where occupants spend a lot of time, especially during heating season.</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1223464"/>
            <a:ext cx="4572001" cy="1590675"/>
          </a:xfrm>
        </p:spPr>
        <p:txBody>
          <a:bodyPr/>
          <a:lstStyle/>
          <a:p>
            <a:r>
              <a:rPr lang="en-US" dirty="0"/>
              <a:t>Tank Location: Managing Cool Air Exhaust</a:t>
            </a:r>
          </a:p>
        </p:txBody>
      </p:sp>
      <p:pic>
        <p:nvPicPr>
          <p:cNvPr id="2050" name="Picture 2">
            <a:extLst>
              <a:ext uri="{FF2B5EF4-FFF2-40B4-BE49-F238E27FC236}">
                <a16:creationId xmlns:a16="http://schemas.microsoft.com/office/drawing/2014/main" id="{651D98D2-1590-5739-AA63-B16009B604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2400" y="2930525"/>
            <a:ext cx="3492500" cy="4714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9983BA1-AA61-AD18-E9EC-2C935D3A171A}"/>
              </a:ext>
            </a:extLst>
          </p:cNvPr>
          <p:cNvSpPr/>
          <p:nvPr/>
        </p:nvSpPr>
        <p:spPr>
          <a:xfrm>
            <a:off x="4673600" y="4000500"/>
            <a:ext cx="241300" cy="74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F73CD8-3F1D-A5BE-7FD3-3AFDD84A5690}"/>
              </a:ext>
            </a:extLst>
          </p:cNvPr>
          <p:cNvSpPr/>
          <p:nvPr/>
        </p:nvSpPr>
        <p:spPr>
          <a:xfrm>
            <a:off x="4673600" y="6390490"/>
            <a:ext cx="241300" cy="74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87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21</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7150100" y="457199"/>
            <a:ext cx="7052942"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Uncontrolled recirculation pumps </a:t>
            </a:r>
            <a:r>
              <a:rPr lang="en-US" sz="2400" dirty="0">
                <a:effectLst/>
                <a:latin typeface="+mj-lt"/>
                <a:ea typeface="Calibri" panose="020F0502020204030204" pitchFamily="34" charset="0"/>
              </a:rPr>
              <a:t>waste substantial energy and can disrupt HPWH predictive controls.</a:t>
            </a:r>
          </a:p>
          <a:p>
            <a:pPr marL="0" marR="0">
              <a:lnSpc>
                <a:spcPct val="115000"/>
              </a:lnSpc>
              <a:spcBef>
                <a:spcPts val="1200"/>
              </a:spcBef>
              <a:spcAft>
                <a:spcPts val="400"/>
              </a:spcAft>
            </a:pPr>
            <a:r>
              <a:rPr lang="en-US" sz="2400" dirty="0">
                <a:effectLst/>
                <a:latin typeface="+mj-lt"/>
                <a:ea typeface="Calibri" panose="020F0502020204030204" pitchFamily="34" charset="0"/>
              </a:rPr>
              <a:t>Use </a:t>
            </a:r>
            <a:r>
              <a:rPr lang="en-US" sz="2400" b="1" dirty="0">
                <a:effectLst/>
                <a:latin typeface="+mj-lt"/>
                <a:ea typeface="Calibri" panose="020F0502020204030204" pitchFamily="34" charset="0"/>
              </a:rPr>
              <a:t>on-demand controllers </a:t>
            </a:r>
            <a:r>
              <a:rPr lang="en-US" sz="2400" dirty="0">
                <a:effectLst/>
                <a:latin typeface="+mj-lt"/>
                <a:ea typeface="Calibri" panose="020F0502020204030204" pitchFamily="34" charset="0"/>
              </a:rPr>
              <a:t>to run recirculation pumps efficiently.</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677905"/>
            <a:ext cx="4572001" cy="1387367"/>
          </a:xfrm>
        </p:spPr>
        <p:txBody>
          <a:bodyPr/>
          <a:lstStyle/>
          <a:p>
            <a:r>
              <a:rPr lang="en-US" dirty="0"/>
              <a:t>Recirculation Pumps</a:t>
            </a:r>
          </a:p>
        </p:txBody>
      </p:sp>
      <p:pic>
        <p:nvPicPr>
          <p:cNvPr id="4" name="Picture 3" descr="Demand Based Hot Water Distribution System">
            <a:extLst>
              <a:ext uri="{FF2B5EF4-FFF2-40B4-BE49-F238E27FC236}">
                <a16:creationId xmlns:a16="http://schemas.microsoft.com/office/drawing/2014/main" id="{CD8D8832-2761-5743-DFAD-1CA4E58043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048274" y="2993924"/>
            <a:ext cx="5849831" cy="3425371"/>
          </a:xfrm>
          <a:prstGeom prst="rect">
            <a:avLst/>
          </a:prstGeom>
          <a:noFill/>
          <a:extLst>
            <a:ext uri="{53640926-AAD7-44D8-BBD7-CCE9431645EC}">
              <a14:shadowObscured xmlns:a14="http://schemas.microsoft.com/office/drawing/2010/main"/>
            </a:ext>
          </a:extLst>
        </p:spPr>
      </p:pic>
      <p:pic>
        <p:nvPicPr>
          <p:cNvPr id="7" name="Content Placeholder 9" descr="A white device with a round button&#10;&#10;Description automatically generated">
            <a:extLst>
              <a:ext uri="{FF2B5EF4-FFF2-40B4-BE49-F238E27FC236}">
                <a16:creationId xmlns:a16="http://schemas.microsoft.com/office/drawing/2014/main" id="{EA7C80FE-4ADE-8997-A3F0-71EE766038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0763264" y="3017772"/>
            <a:ext cx="1469362" cy="3015180"/>
          </a:xfrm>
          <a:prstGeom prst="rect">
            <a:avLst/>
          </a:prstGeom>
          <a:noFill/>
          <a:ln>
            <a:noFill/>
          </a:ln>
          <a:extLst>
            <a:ext uri="{53640926-AAD7-44D8-BBD7-CCE9431645EC}">
              <a14:shadowObscured xmlns:a14="http://schemas.microsoft.com/office/drawing/2010/main"/>
            </a:ext>
          </a:extLst>
        </p:spPr>
      </p:pic>
      <p:pic>
        <p:nvPicPr>
          <p:cNvPr id="8" name="Picture 7" descr="HWB-LED-S">
            <a:extLst>
              <a:ext uri="{FF2B5EF4-FFF2-40B4-BE49-F238E27FC236}">
                <a16:creationId xmlns:a16="http://schemas.microsoft.com/office/drawing/2014/main" id="{11AA55FB-AE84-DBCD-C28D-1DF147E16A2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600183" y="3378616"/>
            <a:ext cx="2163081" cy="2163081"/>
          </a:xfrm>
          <a:prstGeom prst="rect">
            <a:avLst/>
          </a:prstGeom>
          <a:noFill/>
          <a:ln>
            <a:noFill/>
          </a:ln>
        </p:spPr>
      </p:pic>
      <p:sp>
        <p:nvSpPr>
          <p:cNvPr id="11" name="TextBox 10">
            <a:extLst>
              <a:ext uri="{FF2B5EF4-FFF2-40B4-BE49-F238E27FC236}">
                <a16:creationId xmlns:a16="http://schemas.microsoft.com/office/drawing/2014/main" id="{87D3A048-96E9-F10A-E217-84FEF1246EA8}"/>
              </a:ext>
            </a:extLst>
          </p:cNvPr>
          <p:cNvSpPr txBox="1"/>
          <p:nvPr/>
        </p:nvSpPr>
        <p:spPr>
          <a:xfrm>
            <a:off x="7838348" y="5481673"/>
            <a:ext cx="5849831" cy="757130"/>
          </a:xfrm>
          <a:prstGeom prst="rect">
            <a:avLst/>
          </a:prstGeom>
          <a:noFill/>
        </p:spPr>
        <p:txBody>
          <a:bodyPr wrap="square" rtlCol="0">
            <a:spAutoFit/>
          </a:bodyPr>
          <a:lstStyle/>
          <a:p>
            <a:pPr algn="ctr"/>
            <a:r>
              <a:rPr lang="en-US" dirty="0"/>
              <a:t>Actuators for on-demand recirculation system </a:t>
            </a:r>
            <a:br>
              <a:rPr lang="en-US" dirty="0"/>
            </a:br>
            <a:r>
              <a:rPr lang="en-US" dirty="0"/>
              <a:t>(left: Hard Wired; right: Bluetooth)</a:t>
            </a:r>
          </a:p>
        </p:txBody>
      </p:sp>
      <p:sp>
        <p:nvSpPr>
          <p:cNvPr id="6" name="Text Placeholder 3">
            <a:extLst>
              <a:ext uri="{FF2B5EF4-FFF2-40B4-BE49-F238E27FC236}">
                <a16:creationId xmlns:a16="http://schemas.microsoft.com/office/drawing/2014/main" id="{D72326DC-6299-BF6F-BB89-6766D2931CA3}"/>
              </a:ext>
            </a:extLst>
          </p:cNvPr>
          <p:cNvSpPr txBox="1">
            <a:spLocks/>
          </p:cNvSpPr>
          <p:nvPr/>
        </p:nvSpPr>
        <p:spPr>
          <a:xfrm>
            <a:off x="1394458" y="6858000"/>
            <a:ext cx="5036183"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6">
                  <a:extLst>
                    <a:ext uri="{A12FA001-AC4F-418D-AE19-62706E023703}">
                      <ahyp:hlinkClr xmlns:ahyp="http://schemas.microsoft.com/office/drawing/2018/hyperlinkcolor" val="tx"/>
                    </a:ext>
                  </a:extLst>
                </a:hlinkClick>
              </a:rPr>
              <a:t>EPA WaterSense Guide for Efficient Hot Water Delivery Systems</a:t>
            </a:r>
            <a:endParaRPr lang="en-US" dirty="0"/>
          </a:p>
        </p:txBody>
      </p:sp>
    </p:spTree>
    <p:extLst>
      <p:ext uri="{BB962C8B-B14F-4D97-AF65-F5344CB8AC3E}">
        <p14:creationId xmlns:p14="http://schemas.microsoft.com/office/powerpoint/2010/main" val="8823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22</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1394459" y="2889858"/>
            <a:ext cx="7772400"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Physical Dimensions</a:t>
            </a:r>
          </a:p>
          <a:p>
            <a:pPr marL="0" marR="0">
              <a:lnSpc>
                <a:spcPct val="115000"/>
              </a:lnSpc>
              <a:spcBef>
                <a:spcPts val="1200"/>
              </a:spcBef>
              <a:spcAft>
                <a:spcPts val="400"/>
              </a:spcAft>
            </a:pPr>
            <a:r>
              <a:rPr lang="en-US" sz="2400" dirty="0">
                <a:effectLst/>
                <a:latin typeface="+mj-lt"/>
                <a:ea typeface="Calibri" panose="020F0502020204030204" pitchFamily="34" charset="0"/>
              </a:rPr>
              <a:t>Exhaust Air Discharge</a:t>
            </a:r>
          </a:p>
          <a:p>
            <a:pPr marL="0" marR="0">
              <a:lnSpc>
                <a:spcPct val="115000"/>
              </a:lnSpc>
              <a:spcBef>
                <a:spcPts val="1200"/>
              </a:spcBef>
              <a:spcAft>
                <a:spcPts val="400"/>
              </a:spcAft>
            </a:pPr>
            <a:r>
              <a:rPr lang="en-US" sz="2400" dirty="0">
                <a:effectLst/>
                <a:latin typeface="+mj-lt"/>
                <a:ea typeface="Calibri" panose="020F0502020204030204" pitchFamily="34" charset="0"/>
              </a:rPr>
              <a:t>Piping Connections</a:t>
            </a:r>
          </a:p>
          <a:p>
            <a:pPr marL="0" marR="0">
              <a:lnSpc>
                <a:spcPct val="115000"/>
              </a:lnSpc>
              <a:spcBef>
                <a:spcPts val="1200"/>
              </a:spcBef>
              <a:spcAft>
                <a:spcPts val="400"/>
              </a:spcAft>
            </a:pPr>
            <a:r>
              <a:rPr lang="en-US" sz="2400" dirty="0">
                <a:effectLst/>
                <a:latin typeface="+mj-lt"/>
                <a:ea typeface="Calibri" panose="020F0502020204030204" pitchFamily="34" charset="0"/>
              </a:rPr>
              <a:t>120-Volt Models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698609"/>
            <a:ext cx="10999368" cy="1590675"/>
          </a:xfrm>
        </p:spPr>
        <p:txBody>
          <a:bodyPr/>
          <a:lstStyle/>
          <a:p>
            <a:r>
              <a:rPr lang="en-US" dirty="0"/>
              <a:t>Selecting the Right Model for the Job</a:t>
            </a:r>
          </a:p>
        </p:txBody>
      </p:sp>
      <p:pic>
        <p:nvPicPr>
          <p:cNvPr id="4" name="Picture 3">
            <a:extLst>
              <a:ext uri="{FF2B5EF4-FFF2-40B4-BE49-F238E27FC236}">
                <a16:creationId xmlns:a16="http://schemas.microsoft.com/office/drawing/2014/main" id="{4B9D991E-AD1A-BDE0-0D74-94DEF75E2267}"/>
              </a:ext>
            </a:extLst>
          </p:cNvPr>
          <p:cNvPicPr>
            <a:picLocks noChangeAspect="1"/>
          </p:cNvPicPr>
          <p:nvPr/>
        </p:nvPicPr>
        <p:blipFill>
          <a:blip r:embed="rId3"/>
          <a:stretch>
            <a:fillRect/>
          </a:stretch>
        </p:blipFill>
        <p:spPr>
          <a:xfrm>
            <a:off x="5045714" y="2508434"/>
            <a:ext cx="9053345" cy="5096698"/>
          </a:xfrm>
          <a:prstGeom prst="rect">
            <a:avLst/>
          </a:prstGeom>
        </p:spPr>
      </p:pic>
      <p:sp>
        <p:nvSpPr>
          <p:cNvPr id="7" name="TextBox 6">
            <a:extLst>
              <a:ext uri="{FF2B5EF4-FFF2-40B4-BE49-F238E27FC236}">
                <a16:creationId xmlns:a16="http://schemas.microsoft.com/office/drawing/2014/main" id="{D73AF89A-9938-9B4A-93AE-1387B9FDF78D}"/>
              </a:ext>
            </a:extLst>
          </p:cNvPr>
          <p:cNvSpPr txBox="1"/>
          <p:nvPr/>
        </p:nvSpPr>
        <p:spPr>
          <a:xfrm>
            <a:off x="6598508" y="2551295"/>
            <a:ext cx="7395788" cy="1034129"/>
          </a:xfrm>
          <a:prstGeom prst="rect">
            <a:avLst/>
          </a:prstGeom>
          <a:solidFill>
            <a:srgbClr val="1995A3"/>
          </a:solidFill>
        </p:spPr>
        <p:txBody>
          <a:bodyPr wrap="square" rtlCol="0">
            <a:spAutoFit/>
          </a:bodyPr>
          <a:lstStyle/>
          <a:p>
            <a:pPr algn="ctr"/>
            <a:endParaRPr lang="en-US" dirty="0">
              <a:solidFill>
                <a:schemeClr val="bg1"/>
              </a:solidFill>
            </a:endParaRPr>
          </a:p>
          <a:p>
            <a:pPr algn="ctr"/>
            <a:r>
              <a:rPr lang="en-US" sz="1800" b="1" dirty="0">
                <a:solidFill>
                  <a:schemeClr val="bg1"/>
                </a:solidFill>
                <a:latin typeface="Abadi Extra Light" panose="020F0502020204030204" pitchFamily="34" charset="0"/>
              </a:rPr>
              <a:t>Tank 1             Tank 2               Tank 3              Tank 4             Tank 5</a:t>
            </a:r>
          </a:p>
          <a:p>
            <a:pPr algn="ctr"/>
            <a:endParaRPr lang="en-US" dirty="0"/>
          </a:p>
        </p:txBody>
      </p:sp>
    </p:spTree>
    <p:extLst>
      <p:ext uri="{BB962C8B-B14F-4D97-AF65-F5344CB8AC3E}">
        <p14:creationId xmlns:p14="http://schemas.microsoft.com/office/powerpoint/2010/main" val="5390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23</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8343900" y="457199"/>
            <a:ext cx="5859142" cy="6100917"/>
          </a:xfrm>
        </p:spPr>
        <p:txBody>
          <a:bodyPr/>
          <a:lstStyle/>
          <a:p>
            <a:pPr marL="0">
              <a:lnSpc>
                <a:spcPct val="115000"/>
              </a:lnSpc>
              <a:spcAft>
                <a:spcPts val="400"/>
              </a:spcAft>
            </a:pPr>
            <a:r>
              <a:rPr lang="en-US" sz="2400" dirty="0"/>
              <a:t>Ensure your entire team can speak to HPWH benefits (when applicable):</a:t>
            </a:r>
          </a:p>
          <a:p>
            <a:pPr marL="548640" lvl="1">
              <a:lnSpc>
                <a:spcPct val="115000"/>
              </a:lnSpc>
              <a:spcBef>
                <a:spcPts val="1200"/>
              </a:spcBef>
              <a:spcAft>
                <a:spcPts val="400"/>
              </a:spcAft>
            </a:pPr>
            <a:r>
              <a:rPr lang="en-US" sz="2000" dirty="0">
                <a:effectLst/>
                <a:latin typeface="+mj-lt"/>
                <a:ea typeface="Calibri" panose="020F0502020204030204" pitchFamily="34" charset="0"/>
              </a:rPr>
              <a:t>Overall Cost Efficiency</a:t>
            </a:r>
          </a:p>
          <a:p>
            <a:pPr marL="548640" lvl="1">
              <a:lnSpc>
                <a:spcPct val="115000"/>
              </a:lnSpc>
              <a:spcBef>
                <a:spcPts val="1200"/>
              </a:spcBef>
              <a:spcAft>
                <a:spcPts val="400"/>
              </a:spcAft>
            </a:pPr>
            <a:r>
              <a:rPr lang="en-US" sz="2000" dirty="0">
                <a:effectLst/>
                <a:latin typeface="+mj-lt"/>
                <a:ea typeface="Calibri" panose="020F0502020204030204" pitchFamily="34" charset="0"/>
              </a:rPr>
              <a:t>Low Operational Costs</a:t>
            </a:r>
          </a:p>
          <a:p>
            <a:pPr marL="548640" lvl="1">
              <a:lnSpc>
                <a:spcPct val="115000"/>
              </a:lnSpc>
              <a:spcBef>
                <a:spcPts val="1200"/>
              </a:spcBef>
              <a:spcAft>
                <a:spcPts val="400"/>
              </a:spcAft>
            </a:pPr>
            <a:r>
              <a:rPr lang="en-US" sz="2000" dirty="0">
                <a:effectLst/>
                <a:latin typeface="+mj-lt"/>
                <a:ea typeface="Calibri" panose="020F0502020204030204" pitchFamily="34" charset="0"/>
              </a:rPr>
              <a:t>Simplified Installation Process</a:t>
            </a:r>
          </a:p>
          <a:p>
            <a:pPr marL="548640" lvl="1">
              <a:lnSpc>
                <a:spcPct val="115000"/>
              </a:lnSpc>
              <a:spcBef>
                <a:spcPts val="1200"/>
              </a:spcBef>
              <a:spcAft>
                <a:spcPts val="400"/>
              </a:spcAft>
            </a:pPr>
            <a:r>
              <a:rPr lang="en-US" sz="2000" dirty="0">
                <a:effectLst/>
                <a:latin typeface="+mj-lt"/>
                <a:ea typeface="Calibri" panose="020F0502020204030204" pitchFamily="34" charset="0"/>
              </a:rPr>
              <a:t>Incentives and Financial Assistance</a:t>
            </a:r>
          </a:p>
          <a:p>
            <a:pPr marL="548640" lvl="1">
              <a:lnSpc>
                <a:spcPct val="115000"/>
              </a:lnSpc>
              <a:spcBef>
                <a:spcPts val="1200"/>
              </a:spcBef>
              <a:spcAft>
                <a:spcPts val="400"/>
              </a:spcAft>
            </a:pPr>
            <a:r>
              <a:rPr lang="en-US" sz="2000" dirty="0">
                <a:effectLst/>
                <a:latin typeface="+mj-lt"/>
                <a:ea typeface="Calibri" panose="020F0502020204030204" pitchFamily="34" charset="0"/>
              </a:rPr>
              <a:t>Quick Turnaround Time</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695325"/>
            <a:ext cx="4572001" cy="1590675"/>
          </a:xfrm>
        </p:spPr>
        <p:txBody>
          <a:bodyPr/>
          <a:lstStyle/>
          <a:p>
            <a:r>
              <a:rPr lang="en-US" dirty="0"/>
              <a:t>Sales Approaches </a:t>
            </a:r>
          </a:p>
        </p:txBody>
      </p:sp>
      <p:graphicFrame>
        <p:nvGraphicFramePr>
          <p:cNvPr id="4" name="Diagram 3">
            <a:extLst>
              <a:ext uri="{FF2B5EF4-FFF2-40B4-BE49-F238E27FC236}">
                <a16:creationId xmlns:a16="http://schemas.microsoft.com/office/drawing/2014/main" id="{4118F07B-370A-9120-2B25-84E08C21D54C}"/>
              </a:ext>
            </a:extLst>
          </p:cNvPr>
          <p:cNvGraphicFramePr/>
          <p:nvPr>
            <p:extLst>
              <p:ext uri="{D42A27DB-BD31-4B8C-83A1-F6EECF244321}">
                <p14:modId xmlns:p14="http://schemas.microsoft.com/office/powerpoint/2010/main" val="293362933"/>
              </p:ext>
            </p:extLst>
          </p:nvPr>
        </p:nvGraphicFramePr>
        <p:xfrm>
          <a:off x="1168401" y="2748578"/>
          <a:ext cx="5702300" cy="5023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8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24</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7605657" y="1778349"/>
            <a:ext cx="5023819"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Highlight </a:t>
            </a:r>
            <a:r>
              <a:rPr lang="en-US" sz="2400" b="1" dirty="0">
                <a:effectLst/>
                <a:latin typeface="+mj-lt"/>
                <a:ea typeface="Calibri" panose="020F0502020204030204" pitchFamily="34" charset="0"/>
              </a:rPr>
              <a:t>remote control </a:t>
            </a:r>
            <a:r>
              <a:rPr lang="en-US" sz="2400" dirty="0">
                <a:effectLst/>
                <a:latin typeface="+mj-lt"/>
                <a:ea typeface="Calibri" panose="020F0502020204030204" pitchFamily="34" charset="0"/>
              </a:rPr>
              <a:t>and </a:t>
            </a:r>
            <a:r>
              <a:rPr lang="en-US" sz="2400" b="1" dirty="0">
                <a:effectLst/>
                <a:latin typeface="+mj-lt"/>
                <a:ea typeface="Calibri" panose="020F0502020204030204" pitchFamily="34" charset="0"/>
              </a:rPr>
              <a:t>energy monitoring </a:t>
            </a:r>
            <a:r>
              <a:rPr lang="en-US" sz="2400" dirty="0">
                <a:effectLst/>
                <a:latin typeface="+mj-lt"/>
                <a:ea typeface="Calibri" panose="020F0502020204030204" pitchFamily="34" charset="0"/>
              </a:rPr>
              <a:t>via apps as attractive features.</a:t>
            </a:r>
          </a:p>
          <a:p>
            <a:pPr marL="0" marR="0">
              <a:lnSpc>
                <a:spcPct val="115000"/>
              </a:lnSpc>
              <a:spcBef>
                <a:spcPts val="1200"/>
              </a:spcBef>
              <a:spcAft>
                <a:spcPts val="400"/>
              </a:spcAft>
            </a:pPr>
            <a:r>
              <a:rPr lang="en-US" sz="2400" dirty="0">
                <a:effectLst/>
                <a:latin typeface="+mj-lt"/>
                <a:ea typeface="Calibri" panose="020F0502020204030204" pitchFamily="34" charset="0"/>
              </a:rPr>
              <a:t>Appeal to </a:t>
            </a:r>
            <a:r>
              <a:rPr lang="en-US" sz="2400" b="1" dirty="0">
                <a:effectLst/>
                <a:latin typeface="+mj-lt"/>
                <a:ea typeface="Calibri" panose="020F0502020204030204" pitchFamily="34" charset="0"/>
              </a:rPr>
              <a:t>environmentally conscious </a:t>
            </a:r>
            <a:r>
              <a:rPr lang="en-US" sz="2400" dirty="0">
                <a:effectLst/>
                <a:latin typeface="+mj-lt"/>
                <a:ea typeface="Calibri" panose="020F0502020204030204" pitchFamily="34" charset="0"/>
              </a:rPr>
              <a:t>and </a:t>
            </a:r>
            <a:r>
              <a:rPr lang="en-US" sz="2400" b="1" dirty="0">
                <a:effectLst/>
                <a:latin typeface="+mj-lt"/>
                <a:ea typeface="Calibri" panose="020F0502020204030204" pitchFamily="34" charset="0"/>
              </a:rPr>
              <a:t>tech-savvy </a:t>
            </a:r>
            <a:r>
              <a:rPr lang="en-US" sz="2400" dirty="0">
                <a:effectLst/>
                <a:latin typeface="+mj-lt"/>
                <a:ea typeface="Calibri" panose="020F0502020204030204" pitchFamily="34" charset="0"/>
              </a:rPr>
              <a:t>consumers with smart technology integration.</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78830"/>
            <a:ext cx="4572001" cy="1590675"/>
          </a:xfrm>
        </p:spPr>
        <p:txBody>
          <a:bodyPr/>
          <a:lstStyle/>
          <a:p>
            <a:r>
              <a:rPr lang="en-US" dirty="0"/>
              <a:t>Smart Technology </a:t>
            </a:r>
          </a:p>
        </p:txBody>
      </p:sp>
      <p:pic>
        <p:nvPicPr>
          <p:cNvPr id="6146" name="Picture 2" descr="How to Update App for Comfort and Savings - Water Heating Blog - Rheem Manufacturing Company">
            <a:extLst>
              <a:ext uri="{FF2B5EF4-FFF2-40B4-BE49-F238E27FC236}">
                <a16:creationId xmlns:a16="http://schemas.microsoft.com/office/drawing/2014/main" id="{1EDA770B-E406-2D3E-F7CC-A06AE46FAB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076" y="2108738"/>
            <a:ext cx="4270627" cy="53385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14AEB4-D885-B032-E377-4E7AD78F7D19}"/>
              </a:ext>
            </a:extLst>
          </p:cNvPr>
          <p:cNvSpPr/>
          <p:nvPr/>
        </p:nvSpPr>
        <p:spPr>
          <a:xfrm>
            <a:off x="2508422" y="2706130"/>
            <a:ext cx="1594021" cy="69197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Nova" panose="020B0504020202020204" pitchFamily="34" charset="0"/>
              </a:rPr>
              <a:t>Your HPWH</a:t>
            </a:r>
            <a:endParaRPr lang="en-US" sz="1600" dirty="0">
              <a:latin typeface="Arial Nova" panose="020B0504020202020204" pitchFamily="34" charset="0"/>
            </a:endParaRPr>
          </a:p>
        </p:txBody>
      </p:sp>
    </p:spTree>
    <p:extLst>
      <p:ext uri="{BB962C8B-B14F-4D97-AF65-F5344CB8AC3E}">
        <p14:creationId xmlns:p14="http://schemas.microsoft.com/office/powerpoint/2010/main" val="15794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25</a:t>
            </a:fld>
            <a:endParaRPr lang="en-US" dirty="0"/>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78830"/>
            <a:ext cx="4572001" cy="1590675"/>
          </a:xfrm>
        </p:spPr>
        <p:txBody>
          <a:bodyPr/>
          <a:lstStyle/>
          <a:p>
            <a:r>
              <a:rPr lang="en-US" dirty="0"/>
              <a:t>Smart Technology </a:t>
            </a:r>
          </a:p>
        </p:txBody>
      </p:sp>
      <p:sp>
        <p:nvSpPr>
          <p:cNvPr id="8" name="Text Placeholder 3">
            <a:extLst>
              <a:ext uri="{FF2B5EF4-FFF2-40B4-BE49-F238E27FC236}">
                <a16:creationId xmlns:a16="http://schemas.microsoft.com/office/drawing/2014/main" id="{311B9B32-100C-EF07-7D2E-1CA5F28794CD}"/>
              </a:ext>
            </a:extLst>
          </p:cNvPr>
          <p:cNvSpPr txBox="1">
            <a:spLocks/>
          </p:cNvSpPr>
          <p:nvPr/>
        </p:nvSpPr>
        <p:spPr>
          <a:xfrm>
            <a:off x="6667500" y="1041365"/>
            <a:ext cx="7780019" cy="6405914"/>
          </a:xfrm>
          <a:prstGeom prst="rect">
            <a:avLst/>
          </a:prstGeom>
        </p:spPr>
        <p:txBody>
          <a:bodyPr>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4000"/>
              </a:lnSpc>
              <a:spcAft>
                <a:spcPts val="400"/>
              </a:spcAft>
              <a:buFont typeface="Arial" panose="020B0604020202020204" pitchFamily="34" charset="0"/>
              <a:buNone/>
            </a:pPr>
            <a:r>
              <a:rPr lang="en-US" sz="2400" dirty="0"/>
              <a:t>According to Service Titan, the #1 way to grow your plumbing business is to </a:t>
            </a:r>
            <a:r>
              <a:rPr lang="en-US" sz="2400" b="1" dirty="0"/>
              <a:t>embrace smart technology</a:t>
            </a:r>
            <a:r>
              <a:rPr lang="en-US" sz="2400" dirty="0"/>
              <a:t>: </a:t>
            </a:r>
            <a:endParaRPr lang="en-US" sz="2400" b="1" dirty="0"/>
          </a:p>
          <a:p>
            <a:pPr>
              <a:lnSpc>
                <a:spcPct val="114000"/>
              </a:lnSpc>
              <a:spcAft>
                <a:spcPts val="400"/>
              </a:spcAft>
            </a:pPr>
            <a:r>
              <a:rPr lang="en-US" sz="2000" dirty="0"/>
              <a:t>“</a:t>
            </a:r>
            <a:r>
              <a:rPr lang="en-US" sz="2000" i="1" dirty="0"/>
              <a:t>Consumers utilize technology to control everything on their smartphones — from regulating their home’s indoor air temperature to creating a grocery list.</a:t>
            </a:r>
          </a:p>
          <a:p>
            <a:pPr>
              <a:lnSpc>
                <a:spcPct val="114000"/>
              </a:lnSpc>
              <a:spcAft>
                <a:spcPts val="400"/>
              </a:spcAft>
            </a:pPr>
            <a:r>
              <a:rPr lang="en-US" sz="2000" i="1" dirty="0"/>
              <a:t>Today’s homebuyers, many of whom grew up with smartphones, are not only extremely tech savvy, but also environmentally conscious.</a:t>
            </a:r>
          </a:p>
          <a:p>
            <a:pPr>
              <a:lnSpc>
                <a:spcPct val="114000"/>
              </a:lnSpc>
              <a:spcAft>
                <a:spcPts val="400"/>
              </a:spcAft>
            </a:pPr>
            <a:r>
              <a:rPr lang="en-US" sz="2000" i="1" dirty="0"/>
              <a:t>Consumers actively seek service providers who use high-tech solutions, such as water leak detection to prevent unexpected water damage.”</a:t>
            </a:r>
            <a:endParaRPr lang="en-US" i="1" dirty="0"/>
          </a:p>
        </p:txBody>
      </p:sp>
      <p:pic>
        <p:nvPicPr>
          <p:cNvPr id="9" name="Picture 8" descr="Logo&#10;&#10;Description automatically generated">
            <a:extLst>
              <a:ext uri="{FF2B5EF4-FFF2-40B4-BE49-F238E27FC236}">
                <a16:creationId xmlns:a16="http://schemas.microsoft.com/office/drawing/2014/main" id="{EE715FF5-F5AB-98F6-A461-9A776AEE5D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3640" y="2495084"/>
            <a:ext cx="3150818" cy="2402958"/>
          </a:xfrm>
          <a:prstGeom prst="rect">
            <a:avLst/>
          </a:prstGeom>
        </p:spPr>
      </p:pic>
    </p:spTree>
    <p:extLst>
      <p:ext uri="{BB962C8B-B14F-4D97-AF65-F5344CB8AC3E}">
        <p14:creationId xmlns:p14="http://schemas.microsoft.com/office/powerpoint/2010/main" val="38056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26</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1092191"/>
            <a:ext cx="7772400" cy="3657601"/>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Develop key partnerships </a:t>
            </a:r>
            <a:r>
              <a:rPr lang="en-US" sz="2400" dirty="0">
                <a:effectLst/>
                <a:latin typeface="+mj-lt"/>
                <a:ea typeface="Calibri" panose="020F0502020204030204" pitchFamily="34" charset="0"/>
              </a:rPr>
              <a:t>with solar PV installers, electricians, EV companies, home performance contractors, and green builders to expand market reach.</a:t>
            </a:r>
          </a:p>
          <a:p>
            <a:pPr marL="0" marR="0">
              <a:lnSpc>
                <a:spcPct val="115000"/>
              </a:lnSpc>
              <a:spcBef>
                <a:spcPts val="1200"/>
              </a:spcBef>
              <a:spcAft>
                <a:spcPts val="400"/>
              </a:spcAft>
            </a:pPr>
            <a:r>
              <a:rPr lang="en-US" sz="2400" dirty="0">
                <a:effectLst/>
                <a:latin typeface="+mj-lt"/>
                <a:ea typeface="Calibri" panose="020F0502020204030204" pitchFamily="34" charset="0"/>
              </a:rPr>
              <a:t>Position HPWHs as part of a comprehensive suite of energy solutions for </a:t>
            </a:r>
            <a:r>
              <a:rPr lang="en-US" sz="2400" b="1" dirty="0">
                <a:effectLst/>
                <a:latin typeface="+mj-lt"/>
                <a:ea typeface="Calibri" panose="020F0502020204030204" pitchFamily="34" charset="0"/>
              </a:rPr>
              <a:t>home electrification, new construction, or major renovations. </a:t>
            </a:r>
            <a:endParaRPr lang="en-US" sz="2400" dirty="0">
              <a:effectLst/>
              <a:latin typeface="+mj-lt"/>
              <a:ea typeface="Calibri" panose="020F0502020204030204" pitchFamily="34" charset="0"/>
            </a:endParaRPr>
          </a:p>
          <a:p>
            <a:pPr marL="0" marR="0">
              <a:lnSpc>
                <a:spcPct val="115000"/>
              </a:lnSpc>
              <a:spcBef>
                <a:spcPts val="1200"/>
              </a:spcBef>
              <a:spcAft>
                <a:spcPts val="400"/>
              </a:spcAft>
            </a:pPr>
            <a:r>
              <a:rPr lang="en-US" sz="2400" dirty="0">
                <a:effectLst/>
                <a:latin typeface="+mj-lt"/>
                <a:ea typeface="Calibri" panose="020F0502020204030204" pitchFamily="34" charset="0"/>
              </a:rPr>
              <a:t>Appeal to </a:t>
            </a:r>
            <a:r>
              <a:rPr lang="en-US" sz="2400" b="1" dirty="0">
                <a:effectLst/>
                <a:latin typeface="+mj-lt"/>
                <a:ea typeface="Calibri" panose="020F0502020204030204" pitchFamily="34" charset="0"/>
              </a:rPr>
              <a:t>eco-conscious consumers</a:t>
            </a:r>
            <a:r>
              <a:rPr lang="en-US" sz="2400" dirty="0">
                <a:effectLst/>
                <a:latin typeface="+mj-lt"/>
                <a:ea typeface="Calibri" panose="020F0502020204030204" pitchFamily="34" charset="0"/>
              </a:rPr>
              <a:t>. </a:t>
            </a:r>
          </a:p>
          <a:p>
            <a:pPr marL="0" marR="0">
              <a:lnSpc>
                <a:spcPct val="115000"/>
              </a:lnSpc>
              <a:spcBef>
                <a:spcPts val="1200"/>
              </a:spcBef>
              <a:spcAft>
                <a:spcPts val="400"/>
              </a:spcAft>
            </a:pPr>
            <a:r>
              <a:rPr lang="en-US" sz="2400" dirty="0">
                <a:effectLst/>
                <a:latin typeface="+mj-lt"/>
                <a:ea typeface="Calibri" panose="020F0502020204030204" pitchFamily="34" charset="0"/>
              </a:rPr>
              <a:t>Include </a:t>
            </a:r>
            <a:r>
              <a:rPr lang="en-US" sz="2400" b="1" dirty="0">
                <a:effectLst/>
                <a:latin typeface="+mj-lt"/>
                <a:ea typeface="Calibri" panose="020F0502020204030204" pitchFamily="34" charset="0"/>
              </a:rPr>
              <a:t>tax credits </a:t>
            </a:r>
            <a:r>
              <a:rPr lang="en-US" sz="2400" dirty="0">
                <a:effectLst/>
                <a:latin typeface="+mj-lt"/>
                <a:ea typeface="Calibri" panose="020F0502020204030204" pitchFamily="34" charset="0"/>
              </a:rPr>
              <a:t>and </a:t>
            </a:r>
            <a:r>
              <a:rPr lang="en-US" sz="2400" b="1" dirty="0">
                <a:effectLst/>
                <a:latin typeface="+mj-lt"/>
                <a:ea typeface="Calibri" panose="020F0502020204030204" pitchFamily="34" charset="0"/>
              </a:rPr>
              <a:t>utility incentives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1906193"/>
            <a:ext cx="4572001" cy="1590675"/>
          </a:xfrm>
        </p:spPr>
        <p:txBody>
          <a:bodyPr/>
          <a:lstStyle/>
          <a:p>
            <a:r>
              <a:rPr lang="en-US" dirty="0"/>
              <a:t>Strategic Partnerships</a:t>
            </a:r>
          </a:p>
        </p:txBody>
      </p:sp>
      <p:pic>
        <p:nvPicPr>
          <p:cNvPr id="12290" name="Picture 2" descr="IRS Logo and symbol, meaning, history, PNG, brand">
            <a:extLst>
              <a:ext uri="{FF2B5EF4-FFF2-40B4-BE49-F238E27FC236}">
                <a16:creationId xmlns:a16="http://schemas.microsoft.com/office/drawing/2014/main" id="{CF9FF8AD-0CE6-E9A3-BF11-092AC8D2BC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3739" y="5243513"/>
            <a:ext cx="4222036" cy="2374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BEF750-EDD2-F69B-8E92-215FD2BFE873}"/>
              </a:ext>
            </a:extLst>
          </p:cNvPr>
          <p:cNvSpPr txBox="1"/>
          <p:nvPr/>
        </p:nvSpPr>
        <p:spPr>
          <a:xfrm>
            <a:off x="7873680" y="7137409"/>
            <a:ext cx="4222036" cy="757130"/>
          </a:xfrm>
          <a:prstGeom prst="rect">
            <a:avLst/>
          </a:prstGeom>
          <a:noFill/>
        </p:spPr>
        <p:txBody>
          <a:bodyPr wrap="square">
            <a:spAutoFit/>
          </a:bodyPr>
          <a:lstStyle/>
          <a:p>
            <a:r>
              <a:rPr lang="en-US" dirty="0">
                <a:hlinkClick r:id="rId4"/>
              </a:rPr>
              <a:t>Internal Revenue Service | </a:t>
            </a:r>
            <a:br>
              <a:rPr lang="en-US" dirty="0"/>
            </a:br>
            <a:r>
              <a:rPr lang="en-US" dirty="0">
                <a:hlinkClick r:id="rId4"/>
              </a:rPr>
              <a:t>Home energy tax credits (irs.gov)</a:t>
            </a:r>
            <a:endParaRPr lang="en-US" dirty="0"/>
          </a:p>
        </p:txBody>
      </p:sp>
    </p:spTree>
    <p:extLst>
      <p:ext uri="{BB962C8B-B14F-4D97-AF65-F5344CB8AC3E}">
        <p14:creationId xmlns:p14="http://schemas.microsoft.com/office/powerpoint/2010/main" val="21055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27</a:t>
            </a:fld>
            <a:endParaRPr lang="en-US" dirty="0"/>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a:xfrm>
            <a:off x="1394459" y="4273017"/>
            <a:ext cx="4572000" cy="3429000"/>
          </a:xfrm>
        </p:spPr>
        <p:txBody>
          <a:bodyPr/>
          <a:lstStyle/>
          <a:p>
            <a:r>
              <a:rPr lang="en-US" dirty="0"/>
              <a:t>Multiple Options</a:t>
            </a:r>
          </a:p>
          <a:p>
            <a:r>
              <a:rPr lang="en-US" dirty="0"/>
              <a:t>Financing Solutions</a:t>
            </a:r>
          </a:p>
          <a:p>
            <a:r>
              <a:rPr lang="en-US" dirty="0"/>
              <a:t>Bundle Upgrades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p:txBody>
          <a:bodyPr/>
          <a:lstStyle/>
          <a:p>
            <a:r>
              <a:rPr lang="en-US" dirty="0"/>
              <a:t>Cost Options &amp; Financing</a:t>
            </a:r>
          </a:p>
        </p:txBody>
      </p:sp>
      <p:pic>
        <p:nvPicPr>
          <p:cNvPr id="8" name="Picture 7" descr="A large black cylinder with white pipes&#10;&#10;Description automatically generated with medium confidence">
            <a:extLst>
              <a:ext uri="{FF2B5EF4-FFF2-40B4-BE49-F238E27FC236}">
                <a16:creationId xmlns:a16="http://schemas.microsoft.com/office/drawing/2014/main" id="{A4B05F86-1077-E528-B104-9A6EFA2AD1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5727" y="500062"/>
            <a:ext cx="4819650" cy="7229475"/>
          </a:xfrm>
          <a:prstGeom prst="rect">
            <a:avLst/>
          </a:prstGeom>
        </p:spPr>
      </p:pic>
      <p:pic>
        <p:nvPicPr>
          <p:cNvPr id="10242" name="Picture 2" descr="112,515 Bronze Silver Gold Royalty-Free Images, Stock Photos ...">
            <a:extLst>
              <a:ext uri="{FF2B5EF4-FFF2-40B4-BE49-F238E27FC236}">
                <a16:creationId xmlns:a16="http://schemas.microsoft.com/office/drawing/2014/main" id="{051CA4C2-D056-74F4-5CB7-B4AA6632CD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528762" y="5995987"/>
            <a:ext cx="4010025" cy="200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5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28</a:t>
            </a:fld>
            <a:endParaRPr lang="en-US" dirty="0"/>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a:xfrm>
            <a:off x="1394459" y="4373033"/>
            <a:ext cx="4977766" cy="3429000"/>
          </a:xfrm>
        </p:spPr>
        <p:txBody>
          <a:bodyPr/>
          <a:lstStyle/>
          <a:p>
            <a:r>
              <a:rPr lang="en-US" dirty="0"/>
              <a:t>Maintain Profit Margin </a:t>
            </a:r>
          </a:p>
          <a:p>
            <a:r>
              <a:rPr lang="en-US" dirty="0"/>
              <a:t>Ensure Comprehensive Bids</a:t>
            </a:r>
          </a:p>
          <a:p>
            <a:r>
              <a:rPr lang="en-US" dirty="0"/>
              <a:t>Additional Labor Hours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p:txBody>
          <a:bodyPr/>
          <a:lstStyle/>
          <a:p>
            <a:r>
              <a:rPr lang="en-US" dirty="0"/>
              <a:t>Pricing Considerations</a:t>
            </a:r>
          </a:p>
        </p:txBody>
      </p:sp>
      <p:graphicFrame>
        <p:nvGraphicFramePr>
          <p:cNvPr id="10" name="Diagram 9">
            <a:extLst>
              <a:ext uri="{FF2B5EF4-FFF2-40B4-BE49-F238E27FC236}">
                <a16:creationId xmlns:a16="http://schemas.microsoft.com/office/drawing/2014/main" id="{E657DAB2-B188-CD3A-4B02-F8C344C1A256}"/>
              </a:ext>
            </a:extLst>
          </p:cNvPr>
          <p:cNvGraphicFramePr/>
          <p:nvPr>
            <p:extLst>
              <p:ext uri="{D42A27DB-BD31-4B8C-83A1-F6EECF244321}">
                <p14:modId xmlns:p14="http://schemas.microsoft.com/office/powerpoint/2010/main" val="4258888984"/>
              </p:ext>
            </p:extLst>
          </p:nvPr>
        </p:nvGraphicFramePr>
        <p:xfrm>
          <a:off x="7079146" y="734508"/>
          <a:ext cx="691515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5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29</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1469058" y="2815388"/>
            <a:ext cx="5588967" cy="6100917"/>
          </a:xfrm>
        </p:spPr>
        <p:txBody>
          <a:bodyPr/>
          <a:lstStyle/>
          <a:p>
            <a:pPr marL="0" marR="0">
              <a:lnSpc>
                <a:spcPct val="115000"/>
              </a:lnSpc>
              <a:spcBef>
                <a:spcPts val="1200"/>
              </a:spcBef>
              <a:spcAft>
                <a:spcPts val="400"/>
              </a:spcAft>
            </a:pPr>
            <a:r>
              <a:rPr lang="en-US" sz="2400" b="1" dirty="0">
                <a:effectLst/>
                <a:latin typeface="+mj-lt"/>
                <a:ea typeface="Calibri" panose="020F0502020204030204" pitchFamily="34" charset="0"/>
              </a:rPr>
              <a:t>Collect photos and videos </a:t>
            </a:r>
            <a:r>
              <a:rPr lang="en-US" sz="2400" dirty="0">
                <a:effectLst/>
                <a:latin typeface="+mj-lt"/>
                <a:ea typeface="Calibri" panose="020F0502020204030204" pitchFamily="34" charset="0"/>
              </a:rPr>
              <a:t>of volumetric space, name plates, recirculation pumps, and drains.</a:t>
            </a:r>
          </a:p>
          <a:p>
            <a:pPr marL="0" marR="0">
              <a:lnSpc>
                <a:spcPct val="115000"/>
              </a:lnSpc>
              <a:spcBef>
                <a:spcPts val="1200"/>
              </a:spcBef>
              <a:spcAft>
                <a:spcPts val="400"/>
              </a:spcAft>
            </a:pPr>
            <a:r>
              <a:rPr lang="en-US" sz="2400" b="1" dirty="0">
                <a:effectLst/>
                <a:latin typeface="+mj-lt"/>
                <a:ea typeface="Calibri" panose="020F0502020204030204" pitchFamily="34" charset="0"/>
              </a:rPr>
              <a:t>Perform a quick household </a:t>
            </a:r>
            <a:r>
              <a:rPr lang="en-US" sz="2400" b="1" dirty="0">
                <a:latin typeface="+mj-lt"/>
                <a:ea typeface="Calibri" panose="020F0502020204030204" pitchFamily="34" charset="0"/>
              </a:rPr>
              <a:t>s</a:t>
            </a:r>
            <a:r>
              <a:rPr lang="en-US" sz="2400" b="1" dirty="0">
                <a:effectLst/>
                <a:latin typeface="+mj-lt"/>
                <a:ea typeface="Calibri" panose="020F0502020204030204" pitchFamily="34" charset="0"/>
              </a:rPr>
              <a:t>urvey </a:t>
            </a:r>
            <a:r>
              <a:rPr lang="en-US" sz="2400" dirty="0">
                <a:effectLst/>
                <a:latin typeface="+mj-lt"/>
                <a:ea typeface="Calibri" panose="020F0502020204030204" pitchFamily="34" charset="0"/>
              </a:rPr>
              <a:t>to ask about # of </a:t>
            </a:r>
            <a:r>
              <a:rPr lang="en-US" sz="2400" dirty="0">
                <a:latin typeface="+mj-lt"/>
                <a:ea typeface="Calibri" panose="020F0502020204030204" pitchFamily="34" charset="0"/>
              </a:rPr>
              <a:t>occupants and </a:t>
            </a:r>
            <a:r>
              <a:rPr lang="en-US" sz="2400" dirty="0">
                <a:effectLst/>
                <a:latin typeface="+mj-lt"/>
                <a:ea typeface="Calibri" panose="020F0502020204030204" pitchFamily="34" charset="0"/>
              </a:rPr>
              <a:t>extra hot water loads to recommend the right tank size.</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586359"/>
            <a:ext cx="4572001" cy="1590675"/>
          </a:xfrm>
        </p:spPr>
        <p:txBody>
          <a:bodyPr/>
          <a:lstStyle/>
          <a:p>
            <a:r>
              <a:rPr lang="en-US" dirty="0"/>
              <a:t>Over-the-Phone Bidding</a:t>
            </a:r>
          </a:p>
        </p:txBody>
      </p:sp>
      <p:pic>
        <p:nvPicPr>
          <p:cNvPr id="7" name="Picture 6" descr="A cell phone with a screen on&#10;&#10;Description automatically generated">
            <a:extLst>
              <a:ext uri="{FF2B5EF4-FFF2-40B4-BE49-F238E27FC236}">
                <a16:creationId xmlns:a16="http://schemas.microsoft.com/office/drawing/2014/main" id="{3E98346A-6110-BF60-76CF-B97000584F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296383" y="2165986"/>
            <a:ext cx="7315070" cy="3897627"/>
          </a:xfrm>
          <a:prstGeom prst="rect">
            <a:avLst/>
          </a:prstGeom>
        </p:spPr>
      </p:pic>
    </p:spTree>
    <p:extLst>
      <p:ext uri="{BB962C8B-B14F-4D97-AF65-F5344CB8AC3E}">
        <p14:creationId xmlns:p14="http://schemas.microsoft.com/office/powerpoint/2010/main" val="265190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FBF3E-24CC-41B6-BB36-936D2DD6736A}"/>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E61A79BE-9E8E-4B68-B412-CEBA91661A91}"/>
              </a:ext>
            </a:extLst>
          </p:cNvPr>
          <p:cNvSpPr>
            <a:spLocks noGrp="1"/>
          </p:cNvSpPr>
          <p:nvPr>
            <p:ph type="title"/>
          </p:nvPr>
        </p:nvSpPr>
        <p:spPr>
          <a:xfrm>
            <a:off x="1163013" y="270933"/>
            <a:ext cx="13010187" cy="1310979"/>
          </a:xfrm>
        </p:spPr>
        <p:txBody>
          <a:bodyPr/>
          <a:lstStyle/>
          <a:p>
            <a:r>
              <a:rPr lang="en-US" dirty="0"/>
              <a:t>Growing Market Potential</a:t>
            </a:r>
          </a:p>
        </p:txBody>
      </p:sp>
      <p:sp>
        <p:nvSpPr>
          <p:cNvPr id="9" name="Content Placeholder 3">
            <a:extLst>
              <a:ext uri="{FF2B5EF4-FFF2-40B4-BE49-F238E27FC236}">
                <a16:creationId xmlns:a16="http://schemas.microsoft.com/office/drawing/2014/main" id="{401BE876-AE62-E529-00B2-2046277F2A06}"/>
              </a:ext>
            </a:extLst>
          </p:cNvPr>
          <p:cNvSpPr txBox="1">
            <a:spLocks/>
          </p:cNvSpPr>
          <p:nvPr/>
        </p:nvSpPr>
        <p:spPr>
          <a:xfrm>
            <a:off x="1394459" y="2341474"/>
            <a:ext cx="4572000" cy="546055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p>
        </p:txBody>
      </p:sp>
      <p:sp>
        <p:nvSpPr>
          <p:cNvPr id="15" name="Text Placeholder 3">
            <a:extLst>
              <a:ext uri="{FF2B5EF4-FFF2-40B4-BE49-F238E27FC236}">
                <a16:creationId xmlns:a16="http://schemas.microsoft.com/office/drawing/2014/main" id="{C85F84B5-58AC-3239-86DC-02C8F3E9260B}"/>
              </a:ext>
            </a:extLst>
          </p:cNvPr>
          <p:cNvSpPr txBox="1">
            <a:spLocks/>
          </p:cNvSpPr>
          <p:nvPr/>
        </p:nvSpPr>
        <p:spPr>
          <a:xfrm>
            <a:off x="2554014" y="7591990"/>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12" name="Picture 11">
            <a:extLst>
              <a:ext uri="{FF2B5EF4-FFF2-40B4-BE49-F238E27FC236}">
                <a16:creationId xmlns:a16="http://schemas.microsoft.com/office/drawing/2014/main" id="{A2A364AC-3F2A-6443-84BC-B48349C6795F}"/>
              </a:ext>
            </a:extLst>
          </p:cNvPr>
          <p:cNvPicPr>
            <a:picLocks noChangeAspect="1"/>
          </p:cNvPicPr>
          <p:nvPr/>
        </p:nvPicPr>
        <p:blipFill>
          <a:blip r:embed="rId3"/>
          <a:stretch>
            <a:fillRect/>
          </a:stretch>
        </p:blipFill>
        <p:spPr>
          <a:xfrm>
            <a:off x="1605132" y="1657473"/>
            <a:ext cx="11862256" cy="6227684"/>
          </a:xfrm>
          <a:prstGeom prst="rect">
            <a:avLst/>
          </a:prstGeom>
        </p:spPr>
      </p:pic>
      <p:sp>
        <p:nvSpPr>
          <p:cNvPr id="6" name="Rectangle 5">
            <a:extLst>
              <a:ext uri="{FF2B5EF4-FFF2-40B4-BE49-F238E27FC236}">
                <a16:creationId xmlns:a16="http://schemas.microsoft.com/office/drawing/2014/main" id="{A4A99676-B7E8-9E55-B5A5-CB043F541273}"/>
              </a:ext>
            </a:extLst>
          </p:cNvPr>
          <p:cNvSpPr/>
          <p:nvPr/>
        </p:nvSpPr>
        <p:spPr>
          <a:xfrm>
            <a:off x="9482667" y="6130875"/>
            <a:ext cx="2246489" cy="364805"/>
          </a:xfrm>
          <a:prstGeom prst="rect">
            <a:avLst/>
          </a:prstGeom>
          <a:solidFill>
            <a:srgbClr val="000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5269B7B-A8A5-D3D7-CA2D-3E24BADED73D}"/>
              </a:ext>
            </a:extLst>
          </p:cNvPr>
          <p:cNvSpPr txBox="1">
            <a:spLocks/>
          </p:cNvSpPr>
          <p:nvPr/>
        </p:nvSpPr>
        <p:spPr>
          <a:xfrm>
            <a:off x="1605132" y="7473656"/>
            <a:ext cx="11862256" cy="755944"/>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US" dirty="0">
                <a:hlinkClick r:id="rId4">
                  <a:extLst>
                    <a:ext uri="{A12FA001-AC4F-418D-AE19-62706E023703}">
                      <ahyp:hlinkClr xmlns:ahyp="http://schemas.microsoft.com/office/drawing/2018/hyperlinkcolor" val="tx"/>
                    </a:ext>
                  </a:extLst>
                </a:hlinkClick>
              </a:rPr>
              <a:t>Global Market Insights</a:t>
            </a:r>
            <a:endParaRPr lang="en-US" dirty="0"/>
          </a:p>
        </p:txBody>
      </p:sp>
    </p:spTree>
    <p:extLst>
      <p:ext uri="{BB962C8B-B14F-4D97-AF65-F5344CB8AC3E}">
        <p14:creationId xmlns:p14="http://schemas.microsoft.com/office/powerpoint/2010/main" val="212514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30</a:t>
            </a:fld>
            <a:endParaRPr lang="en-US" dirty="0"/>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a:xfrm>
            <a:off x="1394459" y="2077304"/>
            <a:ext cx="5773302" cy="3429000"/>
          </a:xfrm>
        </p:spPr>
        <p:txBody>
          <a:bodyPr/>
          <a:lstStyle/>
          <a:p>
            <a:r>
              <a:rPr lang="en-US" dirty="0"/>
              <a:t>Informational Materials</a:t>
            </a:r>
          </a:p>
          <a:p>
            <a:pPr lvl="1"/>
            <a:r>
              <a:rPr lang="en-US" dirty="0"/>
              <a:t>Flyer or Brochure</a:t>
            </a:r>
          </a:p>
          <a:p>
            <a:pPr lvl="1"/>
            <a:r>
              <a:rPr lang="en-US" dirty="0"/>
              <a:t>Team Member Script</a:t>
            </a:r>
          </a:p>
          <a:p>
            <a:r>
              <a:rPr lang="en-US" dirty="0">
                <a:latin typeface="+mj-lt"/>
              </a:rPr>
              <a:t>Pre-Education Resources</a:t>
            </a:r>
          </a:p>
          <a:p>
            <a:pPr lvl="1" fontAlgn="base">
              <a:buFont typeface="Arial" panose="020B0604020202020204" pitchFamily="34" charset="0"/>
              <a:buChar char="•"/>
            </a:pPr>
            <a:r>
              <a:rPr lang="en-US" b="0" i="0" dirty="0">
                <a:effectLst/>
                <a:latin typeface="+mj-lt"/>
                <a:hlinkClick r:id="rId5"/>
              </a:rPr>
              <a:t>Northwest Energy Efficiency Alliance (NEEA)</a:t>
            </a:r>
            <a:r>
              <a:rPr lang="en-US" b="0" i="0" dirty="0">
                <a:effectLst/>
                <a:latin typeface="+mj-lt"/>
              </a:rPr>
              <a:t>  </a:t>
            </a:r>
          </a:p>
          <a:p>
            <a:pPr lvl="1" fontAlgn="base">
              <a:buFont typeface="Arial" panose="020B0604020202020204" pitchFamily="34" charset="0"/>
              <a:buChar char="•"/>
            </a:pPr>
            <a:r>
              <a:rPr lang="en-US" b="0" i="0" dirty="0">
                <a:effectLst/>
                <a:latin typeface="+mj-lt"/>
                <a:hlinkClick r:id="rId6"/>
              </a:rPr>
              <a:t>ENERGY STAR</a:t>
            </a:r>
            <a:endParaRPr lang="en-US" b="0" i="0" dirty="0">
              <a:effectLst/>
              <a:latin typeface="+mj-lt"/>
            </a:endParaRPr>
          </a:p>
          <a:p>
            <a:pPr lvl="1" fontAlgn="base">
              <a:buFont typeface="Arial" panose="020B0604020202020204" pitchFamily="34" charset="0"/>
              <a:buChar char="•"/>
            </a:pPr>
            <a:r>
              <a:rPr lang="en-US" b="0" i="0" dirty="0">
                <a:effectLst/>
                <a:latin typeface="+mj-lt"/>
                <a:hlinkClick r:id="rId7"/>
              </a:rPr>
              <a:t>Richard Heath and Associates</a:t>
            </a:r>
            <a:r>
              <a:rPr lang="en-US" b="0" i="0" dirty="0">
                <a:effectLst/>
                <a:latin typeface="+mj-lt"/>
              </a:rPr>
              <a:t>   </a:t>
            </a:r>
          </a:p>
          <a:p>
            <a:pPr lvl="1" fontAlgn="base">
              <a:buFont typeface="Arial" panose="020B0604020202020204" pitchFamily="34" charset="0"/>
              <a:buChar char="•"/>
            </a:pPr>
            <a:r>
              <a:rPr lang="en-US" b="0" i="0" dirty="0">
                <a:effectLst/>
                <a:latin typeface="+mj-lt"/>
                <a:hlinkClick r:id="rId8"/>
              </a:rPr>
              <a:t>Advanced Water Heating Initiative </a:t>
            </a:r>
            <a:r>
              <a:rPr lang="en-US" b="0" i="0" dirty="0">
                <a:effectLst/>
                <a:latin typeface="+mj-lt"/>
              </a:rPr>
              <a:t> </a:t>
            </a:r>
          </a:p>
          <a:p>
            <a:pPr lvl="1"/>
            <a:endParaRPr lang="en-US" dirty="0"/>
          </a:p>
          <a:p>
            <a:pPr lvl="1"/>
            <a:endParaRPr lang="en-US" dirty="0"/>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204"/>
            <a:ext cx="4572001" cy="1590675"/>
          </a:xfrm>
        </p:spPr>
        <p:txBody>
          <a:bodyPr/>
          <a:lstStyle/>
          <a:p>
            <a:r>
              <a:rPr lang="en-US" dirty="0"/>
              <a:t>Customer Education and Messaging</a:t>
            </a:r>
          </a:p>
        </p:txBody>
      </p:sp>
      <p:sp>
        <p:nvSpPr>
          <p:cNvPr id="11" name="TextBox 10">
            <a:extLst>
              <a:ext uri="{FF2B5EF4-FFF2-40B4-BE49-F238E27FC236}">
                <a16:creationId xmlns:a16="http://schemas.microsoft.com/office/drawing/2014/main" id="{A5583302-91B5-2A0E-2EDB-76B7196F78EA}"/>
              </a:ext>
            </a:extLst>
          </p:cNvPr>
          <p:cNvSpPr txBox="1"/>
          <p:nvPr/>
        </p:nvSpPr>
        <p:spPr>
          <a:xfrm>
            <a:off x="7461931" y="7540405"/>
            <a:ext cx="6543675" cy="646331"/>
          </a:xfrm>
          <a:prstGeom prst="rect">
            <a:avLst/>
          </a:prstGeom>
          <a:noFill/>
        </p:spPr>
        <p:txBody>
          <a:bodyPr wrap="square">
            <a:spAutoFit/>
          </a:bodyPr>
          <a:lstStyle/>
          <a:p>
            <a:pPr algn="ctr"/>
            <a:r>
              <a:rPr lang="en-US" sz="1800" dirty="0">
                <a:hlinkClick r:id="rId9"/>
              </a:rPr>
              <a:t>How To Install a Heat Pump Water Heater: Consumer Version (Hot Water Solutions)</a:t>
            </a:r>
            <a:r>
              <a:rPr lang="en-US" sz="1800" dirty="0"/>
              <a:t> </a:t>
            </a:r>
          </a:p>
        </p:txBody>
      </p:sp>
      <p:pic>
        <p:nvPicPr>
          <p:cNvPr id="12" name="Online Media 11" title="How To Install a Heat Pump Water Heater: Consumer Version">
            <a:hlinkClick r:id="" action="ppaction://media"/>
            <a:extLst>
              <a:ext uri="{FF2B5EF4-FFF2-40B4-BE49-F238E27FC236}">
                <a16:creationId xmlns:a16="http://schemas.microsoft.com/office/drawing/2014/main" id="{5151862A-3406-5CF8-DE05-B9908D97DECB}"/>
              </a:ext>
            </a:extLst>
          </p:cNvPr>
          <p:cNvPicPr>
            <a:picLocks noRot="1" noChangeAspect="1"/>
          </p:cNvPicPr>
          <p:nvPr>
            <a:videoFile r:link="rId1"/>
          </p:nvPr>
        </p:nvPicPr>
        <p:blipFill>
          <a:blip r:embed="rId10"/>
          <a:stretch>
            <a:fillRect/>
          </a:stretch>
        </p:blipFill>
        <p:spPr>
          <a:xfrm>
            <a:off x="7685769" y="4084623"/>
            <a:ext cx="6096000" cy="3429000"/>
          </a:xfrm>
          <a:prstGeom prst="rect">
            <a:avLst/>
          </a:prstGeom>
          <a:ln>
            <a:solidFill>
              <a:schemeClr val="tx1">
                <a:lumMod val="50000"/>
              </a:schemeClr>
            </a:solidFill>
          </a:ln>
          <a:effectLst>
            <a:outerShdw blurRad="50800" dist="38100" dir="2700000" algn="tl" rotWithShape="0">
              <a:prstClr val="black">
                <a:alpha val="40000"/>
              </a:prstClr>
            </a:outerShdw>
          </a:effectLst>
        </p:spPr>
      </p:pic>
      <p:pic>
        <p:nvPicPr>
          <p:cNvPr id="13" name="Online Media 12" title="Appliance Family Meeting">
            <a:hlinkClick r:id="" action="ppaction://media"/>
            <a:extLst>
              <a:ext uri="{FF2B5EF4-FFF2-40B4-BE49-F238E27FC236}">
                <a16:creationId xmlns:a16="http://schemas.microsoft.com/office/drawing/2014/main" id="{03119371-C55F-3CDF-7447-9AA0A7DD6EDE}"/>
              </a:ext>
            </a:extLst>
          </p:cNvPr>
          <p:cNvPicPr>
            <a:picLocks noRot="1" noChangeAspect="1"/>
          </p:cNvPicPr>
          <p:nvPr>
            <a:videoFile r:link="rId2"/>
          </p:nvPr>
        </p:nvPicPr>
        <p:blipFill>
          <a:blip r:embed="rId11"/>
          <a:stretch>
            <a:fillRect/>
          </a:stretch>
        </p:blipFill>
        <p:spPr>
          <a:xfrm>
            <a:off x="7657193" y="136819"/>
            <a:ext cx="6096000" cy="3444323"/>
          </a:xfrm>
          <a:prstGeom prst="rect">
            <a:avLst/>
          </a:prstGeom>
          <a:ln>
            <a:solidFill>
              <a:schemeClr val="tx1">
                <a:lumMod val="50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C166B9FA-4B29-AE6D-391F-F5F5D5C985CF}"/>
              </a:ext>
            </a:extLst>
          </p:cNvPr>
          <p:cNvSpPr txBox="1"/>
          <p:nvPr/>
        </p:nvSpPr>
        <p:spPr>
          <a:xfrm>
            <a:off x="7433355" y="3574228"/>
            <a:ext cx="6543675" cy="369332"/>
          </a:xfrm>
          <a:prstGeom prst="rect">
            <a:avLst/>
          </a:prstGeom>
          <a:noFill/>
        </p:spPr>
        <p:txBody>
          <a:bodyPr wrap="square">
            <a:spAutoFit/>
          </a:bodyPr>
          <a:lstStyle/>
          <a:p>
            <a:pPr algn="ctr"/>
            <a:r>
              <a:rPr lang="en-US" sz="1800" dirty="0">
                <a:hlinkClick r:id="rId12"/>
              </a:rPr>
              <a:t>Appliance Family Meeting (Hot Water Solutions)</a:t>
            </a:r>
            <a:endParaRPr lang="en-US" sz="1800" dirty="0">
              <a:hlinkClick r:id="rId9"/>
            </a:endParaRPr>
          </a:p>
        </p:txBody>
      </p:sp>
    </p:spTree>
    <p:extLst>
      <p:ext uri="{BB962C8B-B14F-4D97-AF65-F5344CB8AC3E}">
        <p14:creationId xmlns:p14="http://schemas.microsoft.com/office/powerpoint/2010/main" val="377475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2"/>
                </p:tgtEl>
              </p:cMediaNode>
            </p:video>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2"/>
                                        </p:tgtEl>
                                      </p:cBhvr>
                                    </p:cmd>
                                  </p:childTnLst>
                                </p:cTn>
                              </p:par>
                            </p:childTnLst>
                          </p:cTn>
                        </p:par>
                      </p:childTnLst>
                    </p:cTn>
                  </p:par>
                </p:childTnLst>
              </p:cTn>
              <p:nextCondLst>
                <p:cond evt="onClick" delay="0">
                  <p:tgtEl>
                    <p:spTgt spid="12"/>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31</a:t>
            </a:fld>
            <a:endParaRPr lang="en-US" dirty="0"/>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27051"/>
            <a:ext cx="9358314" cy="1590675"/>
          </a:xfrm>
        </p:spPr>
        <p:txBody>
          <a:bodyPr/>
          <a:lstStyle/>
          <a:p>
            <a:r>
              <a:rPr lang="en-US" dirty="0"/>
              <a:t>Customer Communication Strategies</a:t>
            </a:r>
          </a:p>
        </p:txBody>
      </p:sp>
      <p:sp>
        <p:nvSpPr>
          <p:cNvPr id="3" name="Content Placeholder 2">
            <a:extLst>
              <a:ext uri="{FF2B5EF4-FFF2-40B4-BE49-F238E27FC236}">
                <a16:creationId xmlns:a16="http://schemas.microsoft.com/office/drawing/2014/main" id="{B6BA0BC5-7D51-D148-ADC4-83EA10A6C93C}"/>
              </a:ext>
            </a:extLst>
          </p:cNvPr>
          <p:cNvSpPr>
            <a:spLocks noGrp="1"/>
          </p:cNvSpPr>
          <p:nvPr>
            <p:ph sz="quarter" idx="20"/>
          </p:nvPr>
        </p:nvSpPr>
        <p:spPr>
          <a:xfrm>
            <a:off x="1371599" y="1700784"/>
            <a:ext cx="13075920" cy="6217920"/>
          </a:xfrm>
        </p:spPr>
        <p:txBody>
          <a:bodyPr numCol="1" spcCol="274320"/>
          <a:lstStyle/>
          <a:p>
            <a:pPr marL="0" marR="0">
              <a:lnSpc>
                <a:spcPct val="100000"/>
              </a:lnSpc>
              <a:spcBef>
                <a:spcPts val="1800"/>
              </a:spcBef>
              <a:spcAft>
                <a:spcPts val="400"/>
              </a:spcAft>
            </a:pPr>
            <a:r>
              <a:rPr lang="en-US" b="1" dirty="0">
                <a:effectLst/>
                <a:latin typeface="+mj-lt"/>
                <a:ea typeface="Calibri" panose="020F0502020204030204" pitchFamily="34" charset="0"/>
              </a:rPr>
              <a:t>Clear Explanation of Benefits:</a:t>
            </a:r>
          </a:p>
          <a:p>
            <a:pPr marL="548640" lvl="1">
              <a:lnSpc>
                <a:spcPct val="100000"/>
              </a:lnSpc>
              <a:spcBef>
                <a:spcPts val="0"/>
              </a:spcBef>
              <a:spcAft>
                <a:spcPts val="400"/>
              </a:spcAft>
            </a:pPr>
            <a:r>
              <a:rPr lang="en-US" dirty="0">
                <a:effectLst/>
                <a:latin typeface="+mj-lt"/>
                <a:ea typeface="Calibri" panose="020F0502020204030204" pitchFamily="34" charset="0"/>
              </a:rPr>
              <a:t>Emphasize the efficiency of HPWHs by explaining that they are </a:t>
            </a:r>
            <a:r>
              <a:rPr lang="en-US" dirty="0">
                <a:latin typeface="+mj-lt"/>
                <a:ea typeface="Calibri" panose="020F0502020204030204" pitchFamily="34" charset="0"/>
              </a:rPr>
              <a:t>3 </a:t>
            </a:r>
            <a:r>
              <a:rPr lang="en-US" dirty="0">
                <a:effectLst/>
                <a:latin typeface="+mj-lt"/>
                <a:ea typeface="Calibri" panose="020F0502020204030204" pitchFamily="34" charset="0"/>
              </a:rPr>
              <a:t>times more efficient than traditional water heaters.</a:t>
            </a:r>
          </a:p>
          <a:p>
            <a:pPr marL="548640" lvl="1">
              <a:lnSpc>
                <a:spcPct val="100000"/>
              </a:lnSpc>
              <a:spcBef>
                <a:spcPts val="0"/>
              </a:spcBef>
              <a:spcAft>
                <a:spcPts val="400"/>
              </a:spcAft>
            </a:pPr>
            <a:r>
              <a:rPr lang="en-US" dirty="0">
                <a:effectLst/>
                <a:latin typeface="+mj-lt"/>
                <a:ea typeface="Calibri" panose="020F0502020204030204" pitchFamily="34" charset="0"/>
              </a:rPr>
              <a:t>Highlight potential cost savings over time due to lower energy consumption.</a:t>
            </a:r>
          </a:p>
          <a:p>
            <a:pPr marL="548640" lvl="1">
              <a:lnSpc>
                <a:spcPct val="100000"/>
              </a:lnSpc>
              <a:spcBef>
                <a:spcPts val="0"/>
              </a:spcBef>
              <a:spcAft>
                <a:spcPts val="400"/>
              </a:spcAft>
            </a:pPr>
            <a:r>
              <a:rPr lang="en-US" dirty="0">
                <a:effectLst/>
                <a:latin typeface="+mj-lt"/>
                <a:ea typeface="Calibri" panose="020F0502020204030204" pitchFamily="34" charset="0"/>
              </a:rPr>
              <a:t>Mention available tax credits and rebates to reduce the initial investment.</a:t>
            </a:r>
          </a:p>
          <a:p>
            <a:pPr marL="0" marR="0">
              <a:lnSpc>
                <a:spcPct val="100000"/>
              </a:lnSpc>
              <a:spcBef>
                <a:spcPts val="1800"/>
              </a:spcBef>
              <a:spcAft>
                <a:spcPts val="400"/>
              </a:spcAft>
            </a:pPr>
            <a:r>
              <a:rPr lang="en-US" b="1" dirty="0">
                <a:effectLst/>
                <a:latin typeface="+mj-lt"/>
                <a:ea typeface="Calibri" panose="020F0502020204030204" pitchFamily="34" charset="0"/>
              </a:rPr>
              <a:t>Addressing Objections: </a:t>
            </a:r>
          </a:p>
          <a:p>
            <a:pPr marL="548640" lvl="1">
              <a:lnSpc>
                <a:spcPct val="100000"/>
              </a:lnSpc>
              <a:spcBef>
                <a:spcPts val="0"/>
              </a:spcBef>
              <a:spcAft>
                <a:spcPts val="400"/>
              </a:spcAft>
            </a:pPr>
            <a:r>
              <a:rPr lang="en-US" dirty="0">
                <a:effectLst/>
                <a:latin typeface="+mj-lt"/>
                <a:ea typeface="Calibri" panose="020F0502020204030204" pitchFamily="34" charset="0"/>
              </a:rPr>
              <a:t>Prepare for common objections such as higher upfront cost and unfamiliar technology.</a:t>
            </a:r>
          </a:p>
          <a:p>
            <a:pPr marL="548640" lvl="1">
              <a:lnSpc>
                <a:spcPct val="100000"/>
              </a:lnSpc>
              <a:spcBef>
                <a:spcPts val="0"/>
              </a:spcBef>
              <a:spcAft>
                <a:spcPts val="400"/>
              </a:spcAft>
            </a:pPr>
            <a:r>
              <a:rPr lang="en-US" dirty="0">
                <a:effectLst/>
                <a:latin typeface="+mj-lt"/>
                <a:ea typeface="Calibri" panose="020F0502020204030204" pitchFamily="34" charset="0"/>
              </a:rPr>
              <a:t>Counter these by explaining the long-term savings and environmental benefits.</a:t>
            </a:r>
          </a:p>
          <a:p>
            <a:pPr marL="548640" lvl="1">
              <a:lnSpc>
                <a:spcPct val="100000"/>
              </a:lnSpc>
              <a:spcBef>
                <a:spcPts val="0"/>
              </a:spcBef>
              <a:spcAft>
                <a:spcPts val="400"/>
              </a:spcAft>
            </a:pPr>
            <a:r>
              <a:rPr lang="en-US" dirty="0">
                <a:effectLst/>
                <a:latin typeface="+mj-lt"/>
                <a:ea typeface="Calibri" panose="020F0502020204030204" pitchFamily="34" charset="0"/>
              </a:rPr>
              <a:t>Use real-world examples and testimonials to build credibility.</a:t>
            </a:r>
          </a:p>
          <a:p>
            <a:pPr marL="0" marR="0">
              <a:lnSpc>
                <a:spcPct val="100000"/>
              </a:lnSpc>
              <a:spcBef>
                <a:spcPts val="1800"/>
              </a:spcBef>
              <a:spcAft>
                <a:spcPts val="400"/>
              </a:spcAft>
            </a:pPr>
            <a:r>
              <a:rPr lang="en-US" b="1" dirty="0">
                <a:effectLst/>
                <a:latin typeface="+mj-lt"/>
                <a:ea typeface="Calibri" panose="020F0502020204030204" pitchFamily="34" charset="0"/>
              </a:rPr>
              <a:t>Highlight Key Selling Points:</a:t>
            </a:r>
          </a:p>
          <a:p>
            <a:pPr marL="548640" lvl="1">
              <a:lnSpc>
                <a:spcPct val="100000"/>
              </a:lnSpc>
              <a:spcBef>
                <a:spcPts val="0"/>
              </a:spcBef>
              <a:spcAft>
                <a:spcPts val="400"/>
              </a:spcAft>
            </a:pPr>
            <a:r>
              <a:rPr lang="en-US" dirty="0">
                <a:effectLst/>
                <a:latin typeface="+mj-lt"/>
                <a:ea typeface="Calibri" panose="020F0502020204030204" pitchFamily="34" charset="0"/>
              </a:rPr>
              <a:t>Point out the significant reduction in monthly energy bills.</a:t>
            </a:r>
          </a:p>
          <a:p>
            <a:pPr marL="548640" lvl="1">
              <a:lnSpc>
                <a:spcPct val="100000"/>
              </a:lnSpc>
              <a:spcBef>
                <a:spcPts val="0"/>
              </a:spcBef>
              <a:spcAft>
                <a:spcPts val="400"/>
              </a:spcAft>
            </a:pPr>
            <a:r>
              <a:rPr lang="en-US" dirty="0">
                <a:effectLst/>
                <a:latin typeface="+mj-lt"/>
                <a:ea typeface="Calibri" panose="020F0502020204030204" pitchFamily="34" charset="0"/>
              </a:rPr>
              <a:t>Discuss the convenience of features like remote monitoring and control via the app.</a:t>
            </a:r>
          </a:p>
          <a:p>
            <a:pPr marL="548640" lvl="1">
              <a:lnSpc>
                <a:spcPct val="100000"/>
              </a:lnSpc>
              <a:spcBef>
                <a:spcPts val="0"/>
              </a:spcBef>
              <a:spcAft>
                <a:spcPts val="400"/>
              </a:spcAft>
            </a:pPr>
            <a:r>
              <a:rPr lang="en-US" dirty="0">
                <a:effectLst/>
                <a:latin typeface="+mj-lt"/>
                <a:ea typeface="Calibri" panose="020F0502020204030204" pitchFamily="34" charset="0"/>
              </a:rPr>
              <a:t>Stress the environmental benefits, including reduced carbon emissions.</a:t>
            </a:r>
          </a:p>
        </p:txBody>
      </p:sp>
    </p:spTree>
    <p:extLst>
      <p:ext uri="{BB962C8B-B14F-4D97-AF65-F5344CB8AC3E}">
        <p14:creationId xmlns:p14="http://schemas.microsoft.com/office/powerpoint/2010/main" val="210874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32</a:t>
            </a:fld>
            <a:endParaRPr lang="en-US" dirty="0"/>
          </a:p>
        </p:txBody>
      </p:sp>
      <p:sp>
        <p:nvSpPr>
          <p:cNvPr id="3" name="Content Placeholder 2">
            <a:extLst>
              <a:ext uri="{FF2B5EF4-FFF2-40B4-BE49-F238E27FC236}">
                <a16:creationId xmlns:a16="http://schemas.microsoft.com/office/drawing/2014/main" id="{B6BA0BC5-7D51-D148-ADC4-83EA10A6C93C}"/>
              </a:ext>
            </a:extLst>
          </p:cNvPr>
          <p:cNvSpPr>
            <a:spLocks noGrp="1"/>
          </p:cNvSpPr>
          <p:nvPr>
            <p:ph sz="quarter" idx="20"/>
          </p:nvPr>
        </p:nvSpPr>
        <p:spPr>
          <a:xfrm>
            <a:off x="1371599" y="1729355"/>
            <a:ext cx="13075920" cy="6217920"/>
          </a:xfrm>
        </p:spPr>
        <p:txBody>
          <a:bodyPr numCol="1" spcCol="274320"/>
          <a:lstStyle/>
          <a:p>
            <a:pPr marL="0" marR="0">
              <a:lnSpc>
                <a:spcPct val="100000"/>
              </a:lnSpc>
              <a:spcBef>
                <a:spcPts val="0"/>
              </a:spcBef>
              <a:spcAft>
                <a:spcPts val="400"/>
              </a:spcAft>
            </a:pPr>
            <a:r>
              <a:rPr lang="en-US" b="1" dirty="0">
                <a:effectLst/>
                <a:latin typeface="+mj-lt"/>
                <a:ea typeface="Calibri" panose="020F0502020204030204" pitchFamily="34" charset="0"/>
              </a:rPr>
              <a:t>Use of Visual Aids:</a:t>
            </a:r>
          </a:p>
          <a:p>
            <a:pPr marL="548640" lvl="1">
              <a:lnSpc>
                <a:spcPct val="100000"/>
              </a:lnSpc>
              <a:spcBef>
                <a:spcPts val="0"/>
              </a:spcBef>
              <a:spcAft>
                <a:spcPts val="400"/>
              </a:spcAft>
            </a:pPr>
            <a:r>
              <a:rPr lang="en-US" dirty="0">
                <a:effectLst/>
                <a:latin typeface="+mj-lt"/>
                <a:ea typeface="Calibri" panose="020F0502020204030204" pitchFamily="34" charset="0"/>
              </a:rPr>
              <a:t>Show brochures and visual materials that illustrate the benefits and features of HPWHs.</a:t>
            </a:r>
          </a:p>
          <a:p>
            <a:pPr marL="548640" lvl="1">
              <a:lnSpc>
                <a:spcPct val="100000"/>
              </a:lnSpc>
              <a:spcBef>
                <a:spcPts val="0"/>
              </a:spcBef>
              <a:spcAft>
                <a:spcPts val="400"/>
              </a:spcAft>
            </a:pPr>
            <a:r>
              <a:rPr lang="en-US" dirty="0">
                <a:effectLst/>
                <a:latin typeface="+mj-lt"/>
                <a:ea typeface="Calibri" panose="020F0502020204030204" pitchFamily="34" charset="0"/>
              </a:rPr>
              <a:t>Demonstrate the HPWH app, highlighting its user-friendly interface and functionality.</a:t>
            </a:r>
          </a:p>
          <a:p>
            <a:pPr marL="548640" lvl="1">
              <a:lnSpc>
                <a:spcPct val="100000"/>
              </a:lnSpc>
              <a:spcBef>
                <a:spcPts val="0"/>
              </a:spcBef>
              <a:spcAft>
                <a:spcPts val="400"/>
              </a:spcAft>
            </a:pPr>
            <a:r>
              <a:rPr lang="en-US" dirty="0">
                <a:latin typeface="+mj-lt"/>
                <a:ea typeface="Calibri" panose="020F0502020204030204" pitchFamily="34" charset="0"/>
              </a:rPr>
              <a:t>Demonstrate filter cleaning procedure.</a:t>
            </a:r>
            <a:endParaRPr lang="en-US" dirty="0">
              <a:effectLst/>
              <a:latin typeface="+mj-lt"/>
              <a:ea typeface="Calibri" panose="020F0502020204030204" pitchFamily="34" charset="0"/>
            </a:endParaRPr>
          </a:p>
          <a:p>
            <a:pPr marL="0" marR="0">
              <a:lnSpc>
                <a:spcPct val="100000"/>
              </a:lnSpc>
              <a:spcBef>
                <a:spcPts val="1800"/>
              </a:spcBef>
              <a:spcAft>
                <a:spcPts val="400"/>
              </a:spcAft>
            </a:pPr>
            <a:r>
              <a:rPr lang="en-US" b="1" dirty="0">
                <a:effectLst/>
                <a:latin typeface="+mj-lt"/>
                <a:ea typeface="Calibri" panose="020F0502020204030204" pitchFamily="34" charset="0"/>
              </a:rPr>
              <a:t>Personalized Recommendations:</a:t>
            </a:r>
          </a:p>
          <a:p>
            <a:pPr marL="548640" lvl="1">
              <a:lnSpc>
                <a:spcPct val="100000"/>
              </a:lnSpc>
              <a:spcBef>
                <a:spcPts val="0"/>
              </a:spcBef>
              <a:spcAft>
                <a:spcPts val="400"/>
              </a:spcAft>
            </a:pPr>
            <a:r>
              <a:rPr lang="en-US" dirty="0">
                <a:effectLst/>
                <a:latin typeface="+mj-lt"/>
                <a:ea typeface="Calibri" panose="020F0502020204030204" pitchFamily="34" charset="0"/>
              </a:rPr>
              <a:t>Ask about the customer's specific needs, household size, and energy usage patterns.</a:t>
            </a:r>
          </a:p>
          <a:p>
            <a:pPr marL="548640" lvl="1">
              <a:lnSpc>
                <a:spcPct val="100000"/>
              </a:lnSpc>
              <a:spcBef>
                <a:spcPts val="0"/>
              </a:spcBef>
              <a:spcAft>
                <a:spcPts val="400"/>
              </a:spcAft>
            </a:pPr>
            <a:r>
              <a:rPr lang="en-US" dirty="0">
                <a:effectLst/>
                <a:latin typeface="+mj-lt"/>
                <a:ea typeface="Calibri" panose="020F0502020204030204" pitchFamily="34" charset="0"/>
              </a:rPr>
              <a:t>Recommend the most suitable HPWH model and size based on their individual situation.</a:t>
            </a:r>
          </a:p>
          <a:p>
            <a:pPr marL="0">
              <a:lnSpc>
                <a:spcPct val="100000"/>
              </a:lnSpc>
              <a:spcBef>
                <a:spcPts val="1800"/>
              </a:spcBef>
              <a:spcAft>
                <a:spcPts val="400"/>
              </a:spcAft>
            </a:pPr>
            <a:r>
              <a:rPr lang="en-US" b="1" dirty="0">
                <a:effectLst/>
                <a:latin typeface="+mj-lt"/>
                <a:ea typeface="Calibri" panose="020F0502020204030204" pitchFamily="34" charset="0"/>
              </a:rPr>
              <a:t>Setting Expectations</a:t>
            </a:r>
          </a:p>
          <a:p>
            <a:pPr marL="548640" lvl="1">
              <a:lnSpc>
                <a:spcPct val="100000"/>
              </a:lnSpc>
              <a:spcBef>
                <a:spcPts val="0"/>
              </a:spcBef>
              <a:spcAft>
                <a:spcPts val="400"/>
              </a:spcAft>
            </a:pPr>
            <a:r>
              <a:rPr lang="en-US" dirty="0">
                <a:effectLst/>
                <a:latin typeface="+mj-lt"/>
                <a:ea typeface="Calibri" panose="020F0502020204030204" pitchFamily="34" charset="0"/>
              </a:rPr>
              <a:t>Explain that the installation of HPWHs may require additional space and electrical modifications, and that proper condensate management is essential.</a:t>
            </a:r>
          </a:p>
          <a:p>
            <a:pPr marL="548640" lvl="1">
              <a:lnSpc>
                <a:spcPct val="100000"/>
              </a:lnSpc>
              <a:spcBef>
                <a:spcPts val="0"/>
              </a:spcBef>
              <a:spcAft>
                <a:spcPts val="400"/>
              </a:spcAft>
            </a:pPr>
            <a:r>
              <a:rPr lang="en-US" dirty="0">
                <a:effectLst/>
                <a:latin typeface="+mj-lt"/>
                <a:ea typeface="Calibri" panose="020F0502020204030204" pitchFamily="34" charset="0"/>
              </a:rPr>
              <a:t>Inform customers about the routine maintenance required, such as filter cleaning and periodic checks to ensure optimal performance.</a:t>
            </a:r>
          </a:p>
          <a:p>
            <a:pPr marL="548640" lvl="1">
              <a:lnSpc>
                <a:spcPct val="100000"/>
              </a:lnSpc>
              <a:spcBef>
                <a:spcPts val="0"/>
              </a:spcBef>
              <a:spcAft>
                <a:spcPts val="400"/>
              </a:spcAft>
            </a:pPr>
            <a:r>
              <a:rPr lang="en-US" dirty="0">
                <a:effectLst/>
                <a:latin typeface="+mj-lt"/>
                <a:ea typeface="Calibri" panose="020F0502020204030204" pitchFamily="34" charset="0"/>
              </a:rPr>
              <a:t>Highlight the differences in operation, such as the cool air discharge and potential noise levels, and how these can be managed to ensure comfort.</a:t>
            </a:r>
          </a:p>
        </p:txBody>
      </p:sp>
      <p:sp>
        <p:nvSpPr>
          <p:cNvPr id="7" name="Title 4">
            <a:extLst>
              <a:ext uri="{FF2B5EF4-FFF2-40B4-BE49-F238E27FC236}">
                <a16:creationId xmlns:a16="http://schemas.microsoft.com/office/drawing/2014/main" id="{06C0B272-D367-B281-3CC8-C44AAA03844C}"/>
              </a:ext>
            </a:extLst>
          </p:cNvPr>
          <p:cNvSpPr>
            <a:spLocks noGrp="1"/>
          </p:cNvSpPr>
          <p:nvPr>
            <p:ph type="title"/>
          </p:nvPr>
        </p:nvSpPr>
        <p:spPr>
          <a:xfrm>
            <a:off x="1371599" y="-27051"/>
            <a:ext cx="9358314" cy="1590675"/>
          </a:xfrm>
        </p:spPr>
        <p:txBody>
          <a:bodyPr/>
          <a:lstStyle/>
          <a:p>
            <a:r>
              <a:rPr lang="en-US" dirty="0"/>
              <a:t>Customer Communication Strategies</a:t>
            </a:r>
          </a:p>
        </p:txBody>
      </p:sp>
    </p:spTree>
    <p:extLst>
      <p:ext uri="{BB962C8B-B14F-4D97-AF65-F5344CB8AC3E}">
        <p14:creationId xmlns:p14="http://schemas.microsoft.com/office/powerpoint/2010/main" val="35678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33</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7495708" y="457199"/>
            <a:ext cx="6707333" cy="6100917"/>
          </a:xfrm>
        </p:spPr>
        <p:txBody>
          <a:bodyPr/>
          <a:lstStyle/>
          <a:p>
            <a:pPr marL="0" marR="0">
              <a:lnSpc>
                <a:spcPct val="115000"/>
              </a:lnSpc>
              <a:spcBef>
                <a:spcPts val="1200"/>
              </a:spcBef>
              <a:spcAft>
                <a:spcPts val="400"/>
              </a:spcAft>
            </a:pPr>
            <a:r>
              <a:rPr lang="en-US" b="1" dirty="0">
                <a:effectLst/>
                <a:latin typeface="+mj-lt"/>
                <a:ea typeface="Calibri" panose="020F0502020204030204" pitchFamily="34" charset="0"/>
              </a:rPr>
              <a:t>Educate all staff </a:t>
            </a:r>
            <a:r>
              <a:rPr lang="en-US" dirty="0">
                <a:effectLst/>
                <a:latin typeface="+mj-lt"/>
                <a:ea typeface="Calibri" panose="020F0502020204030204" pitchFamily="34" charset="0"/>
              </a:rPr>
              <a:t>to explain HPWH efficiency, cost savings, and available incentives.</a:t>
            </a:r>
          </a:p>
          <a:p>
            <a:pPr marL="0" marR="0">
              <a:lnSpc>
                <a:spcPct val="115000"/>
              </a:lnSpc>
              <a:spcBef>
                <a:spcPts val="1200"/>
              </a:spcBef>
              <a:spcAft>
                <a:spcPts val="400"/>
              </a:spcAft>
            </a:pPr>
            <a:r>
              <a:rPr lang="en-US" dirty="0">
                <a:effectLst/>
                <a:latin typeface="+mj-lt"/>
                <a:ea typeface="Calibri" panose="020F0502020204030204" pitchFamily="34" charset="0"/>
              </a:rPr>
              <a:t>Emphasize </a:t>
            </a:r>
            <a:r>
              <a:rPr lang="en-US" b="1" dirty="0">
                <a:effectLst/>
                <a:latin typeface="+mj-lt"/>
                <a:ea typeface="Calibri" panose="020F0502020204030204" pitchFamily="34" charset="0"/>
              </a:rPr>
              <a:t>filter maintenance </a:t>
            </a:r>
            <a:r>
              <a:rPr lang="en-US" dirty="0">
                <a:effectLst/>
                <a:latin typeface="+mj-lt"/>
                <a:ea typeface="Calibri" panose="020F0502020204030204" pitchFamily="34" charset="0"/>
              </a:rPr>
              <a:t>and familiarize with the </a:t>
            </a:r>
            <a:r>
              <a:rPr lang="en-US" b="1" dirty="0">
                <a:effectLst/>
                <a:latin typeface="+mj-lt"/>
                <a:ea typeface="Calibri" panose="020F0502020204030204" pitchFamily="34" charset="0"/>
              </a:rPr>
              <a:t>four modes of operation </a:t>
            </a:r>
            <a:r>
              <a:rPr lang="en-US" dirty="0">
                <a:effectLst/>
                <a:latin typeface="+mj-lt"/>
                <a:ea typeface="Calibri" panose="020F0502020204030204" pitchFamily="34" charset="0"/>
              </a:rPr>
              <a:t>(Heat Pump Only, Hybrid, High Demand, Vacation).</a:t>
            </a:r>
          </a:p>
          <a:p>
            <a:pPr marL="0" marR="0">
              <a:lnSpc>
                <a:spcPct val="115000"/>
              </a:lnSpc>
              <a:spcBef>
                <a:spcPts val="1200"/>
              </a:spcBef>
              <a:spcAft>
                <a:spcPts val="400"/>
              </a:spcAft>
            </a:pPr>
            <a:r>
              <a:rPr lang="en-US" dirty="0">
                <a:effectLst/>
                <a:latin typeface="+mj-lt"/>
                <a:ea typeface="Calibri" panose="020F0502020204030204" pitchFamily="34" charset="0"/>
              </a:rPr>
              <a:t>Train on downloading and </a:t>
            </a:r>
            <a:r>
              <a:rPr lang="en-US" b="1" dirty="0">
                <a:effectLst/>
                <a:latin typeface="+mj-lt"/>
                <a:ea typeface="Calibri" panose="020F0502020204030204" pitchFamily="34" charset="0"/>
              </a:rPr>
              <a:t>using the app </a:t>
            </a:r>
            <a:r>
              <a:rPr lang="en-US" dirty="0">
                <a:effectLst/>
                <a:latin typeface="+mj-lt"/>
                <a:ea typeface="Calibri" panose="020F0502020204030204" pitchFamily="34" charset="0"/>
              </a:rPr>
              <a:t>for remote monitoring and control.</a:t>
            </a:r>
          </a:p>
          <a:p>
            <a:pPr marL="0" marR="0">
              <a:lnSpc>
                <a:spcPct val="115000"/>
              </a:lnSpc>
              <a:spcBef>
                <a:spcPts val="1200"/>
              </a:spcBef>
              <a:spcAft>
                <a:spcPts val="400"/>
              </a:spcAft>
            </a:pPr>
            <a:r>
              <a:rPr lang="en-US" dirty="0">
                <a:effectLst/>
                <a:latin typeface="+mj-lt"/>
                <a:ea typeface="Calibri" panose="020F0502020204030204" pitchFamily="34" charset="0"/>
              </a:rPr>
              <a:t>Highlight </a:t>
            </a:r>
            <a:r>
              <a:rPr lang="en-US" b="1" dirty="0">
                <a:effectLst/>
                <a:latin typeface="+mj-lt"/>
                <a:ea typeface="Calibri" panose="020F0502020204030204" pitchFamily="34" charset="0"/>
              </a:rPr>
              <a:t>environmental advantages</a:t>
            </a:r>
            <a:r>
              <a:rPr lang="en-US" dirty="0">
                <a:effectLst/>
                <a:latin typeface="+mj-lt"/>
                <a:ea typeface="Calibri" panose="020F0502020204030204" pitchFamily="34" charset="0"/>
              </a:rPr>
              <a:t>, such as reduced carbon emissions.</a:t>
            </a:r>
          </a:p>
        </p:txBody>
      </p:sp>
      <p:pic>
        <p:nvPicPr>
          <p:cNvPr id="3074" name="Picture 2">
            <a:extLst>
              <a:ext uri="{FF2B5EF4-FFF2-40B4-BE49-F238E27FC236}">
                <a16:creationId xmlns:a16="http://schemas.microsoft.com/office/drawing/2014/main" id="{377F7DE1-5AF4-6021-AD00-2D780FEE86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71600" y="1826848"/>
            <a:ext cx="5616988" cy="42167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BD74994E-7CBA-862C-092C-C43FF41653B8}"/>
              </a:ext>
            </a:extLst>
          </p:cNvPr>
          <p:cNvSpPr>
            <a:spLocks noGrp="1"/>
          </p:cNvSpPr>
          <p:nvPr>
            <p:ph type="title"/>
          </p:nvPr>
        </p:nvSpPr>
        <p:spPr>
          <a:xfrm>
            <a:off x="1371599" y="26633"/>
            <a:ext cx="5943601" cy="1590675"/>
          </a:xfrm>
        </p:spPr>
        <p:txBody>
          <a:bodyPr/>
          <a:lstStyle/>
          <a:p>
            <a:r>
              <a:rPr lang="en-US" dirty="0"/>
              <a:t>Staff training on HPWHs</a:t>
            </a:r>
          </a:p>
        </p:txBody>
      </p:sp>
    </p:spTree>
    <p:extLst>
      <p:ext uri="{BB962C8B-B14F-4D97-AF65-F5344CB8AC3E}">
        <p14:creationId xmlns:p14="http://schemas.microsoft.com/office/powerpoint/2010/main" val="325729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a:xfrm>
            <a:off x="14009044" y="7772400"/>
            <a:ext cx="453223" cy="457200"/>
          </a:xfrm>
        </p:spPr>
        <p:txBody>
          <a:bodyPr/>
          <a:lstStyle/>
          <a:p>
            <a:fld id="{FE7A4BB3-E848-5A44-82DF-322201952CD8}" type="slidenum">
              <a:rPr lang="en-US" smtClean="0"/>
              <a:pPr/>
              <a:t>34</a:t>
            </a:fld>
            <a:endParaRPr lang="en-US" dirty="0"/>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26633"/>
            <a:ext cx="5943601" cy="1590675"/>
          </a:xfrm>
        </p:spPr>
        <p:txBody>
          <a:bodyPr/>
          <a:lstStyle/>
          <a:p>
            <a:r>
              <a:rPr lang="en-US" dirty="0"/>
              <a:t>Staff training on HPWHs</a:t>
            </a:r>
          </a:p>
        </p:txBody>
      </p:sp>
      <p:pic>
        <p:nvPicPr>
          <p:cNvPr id="6" name="Picture 5">
            <a:extLst>
              <a:ext uri="{FF2B5EF4-FFF2-40B4-BE49-F238E27FC236}">
                <a16:creationId xmlns:a16="http://schemas.microsoft.com/office/drawing/2014/main" id="{5DECD2AE-ED5D-8657-B6EF-37D9FA9B1350}"/>
              </a:ext>
            </a:extLst>
          </p:cNvPr>
          <p:cNvPicPr>
            <a:picLocks noChangeAspect="1"/>
          </p:cNvPicPr>
          <p:nvPr/>
        </p:nvPicPr>
        <p:blipFill>
          <a:blip r:embed="rId3"/>
          <a:stretch>
            <a:fillRect/>
          </a:stretch>
        </p:blipFill>
        <p:spPr>
          <a:xfrm>
            <a:off x="2227002" y="1719386"/>
            <a:ext cx="4483893" cy="5802291"/>
          </a:xfrm>
          <a:prstGeom prst="rect">
            <a:avLst/>
          </a:prstGeom>
          <a:ln>
            <a:solidFill>
              <a:schemeClr val="bg2">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2C2AD27-4339-6314-075C-6DF58CB7E26C}"/>
              </a:ext>
            </a:extLst>
          </p:cNvPr>
          <p:cNvPicPr>
            <a:picLocks noChangeAspect="1"/>
          </p:cNvPicPr>
          <p:nvPr/>
        </p:nvPicPr>
        <p:blipFill>
          <a:blip r:embed="rId4"/>
          <a:stretch>
            <a:fillRect/>
          </a:stretch>
        </p:blipFill>
        <p:spPr>
          <a:xfrm>
            <a:off x="8114593" y="1719386"/>
            <a:ext cx="4460465" cy="5802291"/>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2F764AF-2B34-1841-3DC9-1CD726FFD7C1}"/>
              </a:ext>
            </a:extLst>
          </p:cNvPr>
          <p:cNvSpPr txBox="1"/>
          <p:nvPr/>
        </p:nvSpPr>
        <p:spPr>
          <a:xfrm>
            <a:off x="1728788" y="7521677"/>
            <a:ext cx="5414962" cy="584775"/>
          </a:xfrm>
          <a:prstGeom prst="rect">
            <a:avLst/>
          </a:prstGeom>
          <a:noFill/>
        </p:spPr>
        <p:txBody>
          <a:bodyPr wrap="square">
            <a:spAutoFit/>
          </a:bodyPr>
          <a:lstStyle/>
          <a:p>
            <a:pPr algn="ctr"/>
            <a:r>
              <a:rPr lang="en-US" sz="1600" dirty="0">
                <a:hlinkClick r:id="rId5"/>
              </a:rPr>
              <a:t>Richard Heath &amp; Associates with TECH Clean California | </a:t>
            </a:r>
            <a:br>
              <a:rPr lang="en-US" sz="1600" dirty="0">
                <a:hlinkClick r:id="rId5"/>
              </a:rPr>
            </a:br>
            <a:r>
              <a:rPr lang="en-US" sz="1600" dirty="0">
                <a:hlinkClick r:id="rId5"/>
              </a:rPr>
              <a:t>Best Practices for the Retrofit Installation of HPWHs</a:t>
            </a:r>
            <a:endParaRPr lang="en-US" sz="1600" dirty="0"/>
          </a:p>
        </p:txBody>
      </p:sp>
      <p:sp>
        <p:nvSpPr>
          <p:cNvPr id="9" name="TextBox 8">
            <a:extLst>
              <a:ext uri="{FF2B5EF4-FFF2-40B4-BE49-F238E27FC236}">
                <a16:creationId xmlns:a16="http://schemas.microsoft.com/office/drawing/2014/main" id="{0ACCC37A-26AC-2062-DFD8-EE6318C9286D}"/>
              </a:ext>
            </a:extLst>
          </p:cNvPr>
          <p:cNvSpPr txBox="1"/>
          <p:nvPr/>
        </p:nvSpPr>
        <p:spPr>
          <a:xfrm>
            <a:off x="8114593" y="7521677"/>
            <a:ext cx="4483893" cy="584775"/>
          </a:xfrm>
          <a:prstGeom prst="rect">
            <a:avLst/>
          </a:prstGeom>
          <a:noFill/>
        </p:spPr>
        <p:txBody>
          <a:bodyPr wrap="square">
            <a:spAutoFit/>
          </a:bodyPr>
          <a:lstStyle/>
          <a:p>
            <a:pPr algn="ctr"/>
            <a:r>
              <a:rPr lang="en-US" sz="1600" dirty="0">
                <a:hlinkClick r:id="rId6"/>
              </a:rPr>
              <a:t>Northwest Energy Efficiency Alliance (NEEA) | </a:t>
            </a:r>
            <a:br>
              <a:rPr lang="en-US" sz="1600" dirty="0">
                <a:hlinkClick r:id="rId6"/>
              </a:rPr>
            </a:br>
            <a:r>
              <a:rPr lang="en-US" sz="1600" dirty="0">
                <a:hlinkClick r:id="rId6"/>
              </a:rPr>
              <a:t>Advanced Water Heating Specification</a:t>
            </a:r>
            <a:endParaRPr lang="en-US" sz="1600" dirty="0"/>
          </a:p>
        </p:txBody>
      </p:sp>
    </p:spTree>
    <p:extLst>
      <p:ext uri="{BB962C8B-B14F-4D97-AF65-F5344CB8AC3E}">
        <p14:creationId xmlns:p14="http://schemas.microsoft.com/office/powerpoint/2010/main" val="1474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35</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457199"/>
            <a:ext cx="7772400" cy="6100917"/>
          </a:xfrm>
        </p:spPr>
        <p:txBody>
          <a:bodyPr/>
          <a:lstStyle/>
          <a:p>
            <a:pPr marL="0" marR="0">
              <a:lnSpc>
                <a:spcPct val="115000"/>
              </a:lnSpc>
              <a:spcBef>
                <a:spcPts val="1200"/>
              </a:spcBef>
              <a:spcAft>
                <a:spcPts val="400"/>
              </a:spcAft>
            </a:pPr>
            <a:r>
              <a:rPr lang="en-US" dirty="0">
                <a:effectLst/>
                <a:latin typeface="+mj-lt"/>
                <a:ea typeface="Calibri" panose="020F0502020204030204" pitchFamily="34" charset="0"/>
              </a:rPr>
              <a:t>HPWHs work efficiently in conditioned or semi-conditioned spaces in colder regions</a:t>
            </a:r>
          </a:p>
          <a:p>
            <a:pPr marL="0" marR="0">
              <a:lnSpc>
                <a:spcPct val="115000"/>
              </a:lnSpc>
              <a:spcBef>
                <a:spcPts val="1200"/>
              </a:spcBef>
              <a:spcAft>
                <a:spcPts val="400"/>
              </a:spcAft>
            </a:pPr>
            <a:r>
              <a:rPr lang="en-US" dirty="0">
                <a:effectLst/>
                <a:latin typeface="+mj-lt"/>
                <a:ea typeface="Calibri" panose="020F0502020204030204" pitchFamily="34" charset="0"/>
              </a:rPr>
              <a:t>Minimal impact on heating </a:t>
            </a:r>
            <a:r>
              <a:rPr lang="en-US" dirty="0">
                <a:latin typeface="+mj-lt"/>
                <a:ea typeface="Calibri" panose="020F0502020204030204" pitchFamily="34" charset="0"/>
              </a:rPr>
              <a:t>b</a:t>
            </a:r>
            <a:r>
              <a:rPr lang="en-US" dirty="0">
                <a:effectLst/>
                <a:latin typeface="+mj-lt"/>
                <a:ea typeface="Calibri" panose="020F0502020204030204" pitchFamily="34" charset="0"/>
              </a:rPr>
              <a:t>ill (none when installed in basement or garage)</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94459" y="539876"/>
            <a:ext cx="4572001" cy="1590675"/>
          </a:xfrm>
        </p:spPr>
        <p:txBody>
          <a:bodyPr/>
          <a:lstStyle/>
          <a:p>
            <a:r>
              <a:rPr lang="en-US" dirty="0"/>
              <a:t>Navigating Common Misconceptions</a:t>
            </a:r>
          </a:p>
        </p:txBody>
      </p:sp>
      <p:pic>
        <p:nvPicPr>
          <p:cNvPr id="7" name="Picture 6">
            <a:extLst>
              <a:ext uri="{FF2B5EF4-FFF2-40B4-BE49-F238E27FC236}">
                <a16:creationId xmlns:a16="http://schemas.microsoft.com/office/drawing/2014/main" id="{2E9595FC-E31B-4C6F-F106-3AD77A3469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678"/>
          <a:stretch/>
        </p:blipFill>
        <p:spPr>
          <a:xfrm>
            <a:off x="2801049" y="3094177"/>
            <a:ext cx="8788883" cy="4030531"/>
          </a:xfrm>
          <a:prstGeom prst="rect">
            <a:avLst/>
          </a:prstGeom>
        </p:spPr>
      </p:pic>
      <p:sp>
        <p:nvSpPr>
          <p:cNvPr id="4" name="Text Placeholder 3">
            <a:extLst>
              <a:ext uri="{FF2B5EF4-FFF2-40B4-BE49-F238E27FC236}">
                <a16:creationId xmlns:a16="http://schemas.microsoft.com/office/drawing/2014/main" id="{21FCDE6B-46A6-274D-A1D4-601C3F37F485}"/>
              </a:ext>
            </a:extLst>
          </p:cNvPr>
          <p:cNvSpPr txBox="1">
            <a:spLocks/>
          </p:cNvSpPr>
          <p:nvPr/>
        </p:nvSpPr>
        <p:spPr>
          <a:xfrm>
            <a:off x="3143249" y="6779499"/>
            <a:ext cx="7929563"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30536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36</a:t>
            </a:fld>
            <a:endParaRPr lang="en-US" dirty="0"/>
          </a:p>
        </p:txBody>
      </p:sp>
      <p:sp>
        <p:nvSpPr>
          <p:cNvPr id="5" name="Title 4">
            <a:extLst>
              <a:ext uri="{FF2B5EF4-FFF2-40B4-BE49-F238E27FC236}">
                <a16:creationId xmlns:a16="http://schemas.microsoft.com/office/drawing/2014/main" id="{13EBD5E1-7BE3-488C-A60E-BFB9377BA665}"/>
              </a:ext>
            </a:extLst>
          </p:cNvPr>
          <p:cNvSpPr>
            <a:spLocks noGrp="1"/>
          </p:cNvSpPr>
          <p:nvPr>
            <p:ph type="title" idx="4294967295"/>
          </p:nvPr>
        </p:nvSpPr>
        <p:spPr>
          <a:xfrm>
            <a:off x="1274781" y="2819635"/>
            <a:ext cx="4907336" cy="1590675"/>
          </a:xfrm>
          <a:prstGeom prst="rect">
            <a:avLst/>
          </a:prstGeom>
        </p:spPr>
        <p:txBody>
          <a:bodyPr/>
          <a:lstStyle/>
          <a:p>
            <a:r>
              <a:rPr lang="en-US" sz="3600" b="1" dirty="0">
                <a:solidFill>
                  <a:schemeClr val="tx2"/>
                </a:solidFill>
              </a:rPr>
              <a:t>Incorporating </a:t>
            </a:r>
            <a:br>
              <a:rPr lang="en-US" sz="3600" b="1" dirty="0">
                <a:solidFill>
                  <a:schemeClr val="tx2"/>
                </a:solidFill>
              </a:rPr>
            </a:br>
            <a:r>
              <a:rPr lang="en-US" sz="3600" b="1" dirty="0">
                <a:solidFill>
                  <a:schemeClr val="tx2"/>
                </a:solidFill>
              </a:rPr>
              <a:t>“After Sales Service”</a:t>
            </a:r>
          </a:p>
        </p:txBody>
      </p:sp>
      <p:pic>
        <p:nvPicPr>
          <p:cNvPr id="3" name="Picture 2">
            <a:extLst>
              <a:ext uri="{FF2B5EF4-FFF2-40B4-BE49-F238E27FC236}">
                <a16:creationId xmlns:a16="http://schemas.microsoft.com/office/drawing/2014/main" id="{905263F2-17BE-925C-258A-8CD9F18DD489}"/>
              </a:ext>
            </a:extLst>
          </p:cNvPr>
          <p:cNvPicPr>
            <a:picLocks noChangeAspect="1"/>
          </p:cNvPicPr>
          <p:nvPr/>
        </p:nvPicPr>
        <p:blipFill>
          <a:blip r:embed="rId3"/>
          <a:stretch>
            <a:fillRect/>
          </a:stretch>
        </p:blipFill>
        <p:spPr>
          <a:xfrm>
            <a:off x="5460876" y="856205"/>
            <a:ext cx="9754445" cy="6517189"/>
          </a:xfrm>
          <a:prstGeom prst="rect">
            <a:avLst/>
          </a:prstGeom>
        </p:spPr>
      </p:pic>
      <p:sp>
        <p:nvSpPr>
          <p:cNvPr id="7" name="Content Placeholder 3">
            <a:extLst>
              <a:ext uri="{FF2B5EF4-FFF2-40B4-BE49-F238E27FC236}">
                <a16:creationId xmlns:a16="http://schemas.microsoft.com/office/drawing/2014/main" id="{94FBC772-1590-28AB-6387-94CD780E9F9F}"/>
              </a:ext>
            </a:extLst>
          </p:cNvPr>
          <p:cNvSpPr txBox="1">
            <a:spLocks/>
          </p:cNvSpPr>
          <p:nvPr/>
        </p:nvSpPr>
        <p:spPr>
          <a:xfrm>
            <a:off x="1274781" y="4087299"/>
            <a:ext cx="4572000" cy="342900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Maintenance Contracts</a:t>
            </a:r>
          </a:p>
        </p:txBody>
      </p:sp>
    </p:spTree>
    <p:extLst>
      <p:ext uri="{BB962C8B-B14F-4D97-AF65-F5344CB8AC3E}">
        <p14:creationId xmlns:p14="http://schemas.microsoft.com/office/powerpoint/2010/main" val="28398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37</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457199"/>
            <a:ext cx="7772400"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Organize technical and manufacturer training</a:t>
            </a:r>
          </a:p>
          <a:p>
            <a:pPr marL="0" marR="0">
              <a:lnSpc>
                <a:spcPct val="115000"/>
              </a:lnSpc>
              <a:spcBef>
                <a:spcPts val="1200"/>
              </a:spcBef>
              <a:spcAft>
                <a:spcPts val="400"/>
              </a:spcAft>
            </a:pPr>
            <a:r>
              <a:rPr lang="en-US" sz="2400" dirty="0">
                <a:effectLst/>
                <a:latin typeface="+mj-lt"/>
                <a:ea typeface="Calibri" panose="020F0502020204030204" pitchFamily="34" charset="0"/>
              </a:rPr>
              <a:t>Know your pricing</a:t>
            </a:r>
          </a:p>
          <a:p>
            <a:pPr marL="0" marR="0">
              <a:lnSpc>
                <a:spcPct val="115000"/>
              </a:lnSpc>
              <a:spcBef>
                <a:spcPts val="1200"/>
              </a:spcBef>
              <a:spcAft>
                <a:spcPts val="400"/>
              </a:spcAft>
            </a:pPr>
            <a:r>
              <a:rPr lang="en-US" sz="2400" dirty="0">
                <a:effectLst/>
                <a:latin typeface="+mj-lt"/>
                <a:ea typeface="Calibri" panose="020F0502020204030204" pitchFamily="34" charset="0"/>
              </a:rPr>
              <a:t>Educate your entire staff on HPWHs</a:t>
            </a:r>
          </a:p>
          <a:p>
            <a:pPr marL="0" marR="0">
              <a:lnSpc>
                <a:spcPct val="115000"/>
              </a:lnSpc>
              <a:spcBef>
                <a:spcPts val="1200"/>
              </a:spcBef>
              <a:spcAft>
                <a:spcPts val="400"/>
              </a:spcAft>
            </a:pPr>
            <a:r>
              <a:rPr lang="en-US" sz="2400" dirty="0">
                <a:effectLst/>
                <a:latin typeface="+mj-lt"/>
                <a:ea typeface="Calibri" panose="020F0502020204030204" pitchFamily="34" charset="0"/>
              </a:rPr>
              <a:t>Make connections with other trades to support their installs</a:t>
            </a:r>
          </a:p>
          <a:p>
            <a:pPr marL="0" marR="0">
              <a:lnSpc>
                <a:spcPct val="115000"/>
              </a:lnSpc>
              <a:spcBef>
                <a:spcPts val="1200"/>
              </a:spcBef>
              <a:spcAft>
                <a:spcPts val="400"/>
              </a:spcAft>
            </a:pPr>
            <a:r>
              <a:rPr lang="en-US" sz="2400" dirty="0">
                <a:effectLst/>
                <a:latin typeface="+mj-lt"/>
                <a:ea typeface="Calibri" panose="020F0502020204030204" pitchFamily="34" charset="0"/>
              </a:rPr>
              <a:t>Identify how to select the best tank for the job</a:t>
            </a:r>
          </a:p>
          <a:p>
            <a:pPr marL="0" marR="0">
              <a:lnSpc>
                <a:spcPct val="115000"/>
              </a:lnSpc>
              <a:spcBef>
                <a:spcPts val="1200"/>
              </a:spcBef>
              <a:spcAft>
                <a:spcPts val="400"/>
              </a:spcAft>
            </a:pPr>
            <a:r>
              <a:rPr lang="en-US" sz="2400" dirty="0">
                <a:effectLst/>
                <a:latin typeface="+mj-lt"/>
                <a:ea typeface="Calibri" panose="020F0502020204030204" pitchFamily="34" charset="0"/>
              </a:rPr>
              <a:t>Understand and be willing to aid customers in receiving any incentives or tax credits</a:t>
            </a:r>
          </a:p>
          <a:p>
            <a:pPr marL="0" marR="0">
              <a:lnSpc>
                <a:spcPct val="115000"/>
              </a:lnSpc>
              <a:spcBef>
                <a:spcPts val="1200"/>
              </a:spcBef>
              <a:spcAft>
                <a:spcPts val="400"/>
              </a:spcAft>
            </a:pPr>
            <a:r>
              <a:rPr lang="en-US" sz="2400" dirty="0">
                <a:effectLst/>
                <a:latin typeface="+mj-lt"/>
                <a:ea typeface="Calibri" panose="020F0502020204030204" pitchFamily="34" charset="0"/>
              </a:rPr>
              <a:t>Pre-educate your customers as to what to expect from their HPWH</a:t>
            </a:r>
          </a:p>
          <a:p>
            <a:pPr marL="0" marR="0">
              <a:lnSpc>
                <a:spcPct val="115000"/>
              </a:lnSpc>
              <a:spcBef>
                <a:spcPts val="1200"/>
              </a:spcBef>
              <a:spcAft>
                <a:spcPts val="400"/>
              </a:spcAft>
            </a:pPr>
            <a:r>
              <a:rPr lang="en-US" sz="2400" dirty="0">
                <a:effectLst/>
                <a:latin typeface="+mj-lt"/>
                <a:ea typeface="Calibri" panose="020F0502020204030204" pitchFamily="34" charset="0"/>
              </a:rPr>
              <a:t>Consider offering annual maintenance agreements</a:t>
            </a:r>
          </a:p>
        </p:txBody>
      </p:sp>
      <p:sp>
        <p:nvSpPr>
          <p:cNvPr id="4" name="Content Placeholder 3">
            <a:extLst>
              <a:ext uri="{FF2B5EF4-FFF2-40B4-BE49-F238E27FC236}">
                <a16:creationId xmlns:a16="http://schemas.microsoft.com/office/drawing/2014/main" id="{5B1C4B98-D58A-4D97-870A-A8834955DF24}"/>
              </a:ext>
            </a:extLst>
          </p:cNvPr>
          <p:cNvSpPr>
            <a:spLocks noGrp="1"/>
          </p:cNvSpPr>
          <p:nvPr>
            <p:ph sz="quarter" idx="21"/>
          </p:nvPr>
        </p:nvSpPr>
        <p:spPr>
          <a:xfrm>
            <a:off x="1274781" y="2658533"/>
            <a:ext cx="4572000" cy="3429000"/>
          </a:xfrm>
        </p:spPr>
        <p:txBody>
          <a:bodyPr/>
          <a:lstStyle/>
          <a:p>
            <a:r>
              <a:rPr lang="en-US" dirty="0"/>
              <a:t>If new to incorporating a HPWH offering, focus at the outset on standard installs that do not require venting or ducting</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274780" y="886273"/>
            <a:ext cx="4572001" cy="1590675"/>
          </a:xfrm>
        </p:spPr>
        <p:txBody>
          <a:bodyPr/>
          <a:lstStyle/>
          <a:p>
            <a:r>
              <a:rPr lang="en-US" dirty="0"/>
              <a:t>Next Steps to Offering HPWHs</a:t>
            </a:r>
          </a:p>
        </p:txBody>
      </p:sp>
    </p:spTree>
    <p:extLst>
      <p:ext uri="{BB962C8B-B14F-4D97-AF65-F5344CB8AC3E}">
        <p14:creationId xmlns:p14="http://schemas.microsoft.com/office/powerpoint/2010/main" val="62186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38</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1721793"/>
            <a:ext cx="7772400"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Useful link explaining federal tax credits:</a:t>
            </a:r>
          </a:p>
          <a:p>
            <a:pPr marL="548640" lvl="1">
              <a:lnSpc>
                <a:spcPct val="115000"/>
              </a:lnSpc>
              <a:spcBef>
                <a:spcPts val="1200"/>
              </a:spcBef>
              <a:spcAft>
                <a:spcPts val="400"/>
              </a:spcAft>
            </a:pPr>
            <a:r>
              <a:rPr lang="en-US" sz="2000" dirty="0">
                <a:effectLst/>
                <a:latin typeface="+mj-lt"/>
                <a:ea typeface="Calibri" panose="020F0502020204030204" pitchFamily="34" charset="0"/>
                <a:hlinkClick r:id="rId3"/>
              </a:rPr>
              <a:t>ENERGY STAR - Federal Tax Credits for Energy Efficiency</a:t>
            </a:r>
          </a:p>
          <a:p>
            <a:pPr marL="0" marR="0">
              <a:lnSpc>
                <a:spcPct val="115000"/>
              </a:lnSpc>
              <a:spcBef>
                <a:spcPts val="1200"/>
              </a:spcBef>
              <a:spcAft>
                <a:spcPts val="400"/>
              </a:spcAft>
            </a:pPr>
            <a:endParaRPr lang="en-US" sz="2400" dirty="0">
              <a:effectLst/>
              <a:latin typeface="+mj-lt"/>
              <a:ea typeface="Calibri" panose="020F0502020204030204" pitchFamily="34" charset="0"/>
            </a:endParaRPr>
          </a:p>
          <a:p>
            <a:pPr marL="0" marR="0">
              <a:lnSpc>
                <a:spcPct val="115000"/>
              </a:lnSpc>
              <a:spcBef>
                <a:spcPts val="1200"/>
              </a:spcBef>
              <a:spcAft>
                <a:spcPts val="400"/>
              </a:spcAft>
            </a:pPr>
            <a:r>
              <a:rPr lang="en-US" sz="2400" dirty="0">
                <a:effectLst/>
                <a:latin typeface="+mj-lt"/>
                <a:ea typeface="Calibri" panose="020F0502020204030204" pitchFamily="34" charset="0"/>
              </a:rPr>
              <a:t>Useful link for various local rebates:</a:t>
            </a:r>
          </a:p>
          <a:p>
            <a:pPr marL="548640" lvl="1">
              <a:lnSpc>
                <a:spcPct val="115000"/>
              </a:lnSpc>
              <a:spcBef>
                <a:spcPts val="1200"/>
              </a:spcBef>
              <a:spcAft>
                <a:spcPts val="400"/>
              </a:spcAft>
            </a:pPr>
            <a:r>
              <a:rPr lang="en-US" sz="2000" dirty="0">
                <a:effectLst/>
                <a:latin typeface="+mj-lt"/>
                <a:ea typeface="Calibri" panose="020F0502020204030204" pitchFamily="34" charset="0"/>
                <a:hlinkClick r:id="rId4"/>
              </a:rPr>
              <a:t>ENERGY STAR - Rebate Finder</a:t>
            </a:r>
            <a:endParaRPr lang="en-US" sz="2000" dirty="0">
              <a:effectLst/>
              <a:latin typeface="+mj-lt"/>
              <a:ea typeface="Calibri" panose="020F0502020204030204" pitchFamily="34" charset="0"/>
            </a:endParaRPr>
          </a:p>
          <a:p>
            <a:pPr marL="548640" lvl="1">
              <a:lnSpc>
                <a:spcPct val="115000"/>
              </a:lnSpc>
              <a:spcBef>
                <a:spcPts val="1200"/>
              </a:spcBef>
              <a:spcAft>
                <a:spcPts val="400"/>
              </a:spcAft>
            </a:pPr>
            <a:endParaRPr lang="en-US" sz="2000" dirty="0">
              <a:effectLst/>
              <a:latin typeface="+mj-lt"/>
              <a:ea typeface="Calibri" panose="020F0502020204030204" pitchFamily="34" charset="0"/>
            </a:endParaRPr>
          </a:p>
          <a:p>
            <a:pPr marL="274320" lvl="1" indent="0">
              <a:lnSpc>
                <a:spcPct val="115000"/>
              </a:lnSpc>
              <a:spcBef>
                <a:spcPts val="1200"/>
              </a:spcBef>
              <a:spcAft>
                <a:spcPts val="400"/>
              </a:spcAft>
              <a:buNone/>
            </a:pPr>
            <a:r>
              <a:rPr lang="en-US" sz="2000" i="1" dirty="0">
                <a:latin typeface="+mj-lt"/>
                <a:ea typeface="Calibri" panose="020F0502020204030204" pitchFamily="34" charset="0"/>
              </a:rPr>
              <a:t>*Note the above resources are not exhaustive, and contractors should investigate and confirm locally available programs. </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274780" y="886273"/>
            <a:ext cx="4572001" cy="1590675"/>
          </a:xfrm>
        </p:spPr>
        <p:txBody>
          <a:bodyPr/>
          <a:lstStyle/>
          <a:p>
            <a:r>
              <a:rPr lang="en-US" dirty="0"/>
              <a:t>Tax Credits &amp; Rebates</a:t>
            </a:r>
          </a:p>
        </p:txBody>
      </p:sp>
      <p:pic>
        <p:nvPicPr>
          <p:cNvPr id="1026" name="Picture 2" descr="Energy Star - Wikipedia">
            <a:extLst>
              <a:ext uri="{FF2B5EF4-FFF2-40B4-BE49-F238E27FC236}">
                <a16:creationId xmlns:a16="http://schemas.microsoft.com/office/drawing/2014/main" id="{A84E1BB8-A668-DC9B-0DE2-462A74752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531" y="2798662"/>
            <a:ext cx="3843356" cy="393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0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39</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6430642" y="1142994"/>
            <a:ext cx="7772400" cy="6100917"/>
          </a:xfrm>
        </p:spPr>
        <p:txBody>
          <a:bodyPr/>
          <a:lstStyle/>
          <a:p>
            <a:pPr>
              <a:lnSpc>
                <a:spcPct val="115000"/>
              </a:lnSpc>
              <a:spcAft>
                <a:spcPts val="400"/>
              </a:spcAft>
            </a:pPr>
            <a:r>
              <a:rPr lang="en-US" sz="2400" dirty="0">
                <a:effectLst/>
                <a:latin typeface="+mj-lt"/>
                <a:ea typeface="Calibri" panose="020F0502020204030204" pitchFamily="34" charset="0"/>
              </a:rPr>
              <a:t>For more info on how HPWHs operate: </a:t>
            </a:r>
          </a:p>
          <a:p>
            <a:pPr lvl="1">
              <a:lnSpc>
                <a:spcPct val="115000"/>
              </a:lnSpc>
              <a:spcAft>
                <a:spcPts val="400"/>
              </a:spcAft>
            </a:pPr>
            <a:r>
              <a:rPr lang="en-US" sz="2000" i="1" dirty="0">
                <a:effectLst/>
                <a:latin typeface="+mj-lt"/>
                <a:ea typeface="Calibri" panose="020F0502020204030204" pitchFamily="34" charset="0"/>
              </a:rPr>
              <a:t>Heat Pump Water Heater - Introduction</a:t>
            </a:r>
            <a:br>
              <a:rPr lang="en-US" sz="2000" i="1" dirty="0">
                <a:effectLst/>
                <a:latin typeface="+mj-lt"/>
                <a:ea typeface="Calibri" panose="020F0502020204030204" pitchFamily="34" charset="0"/>
              </a:rPr>
            </a:br>
            <a:r>
              <a:rPr lang="en-US" sz="2400" dirty="0">
                <a:effectLst/>
                <a:latin typeface="+mj-lt"/>
                <a:ea typeface="Calibri" panose="020F0502020204030204" pitchFamily="34" charset="0"/>
              </a:rPr>
              <a:t>For more info and guidance on unit selection: </a:t>
            </a:r>
          </a:p>
          <a:p>
            <a:pPr lvl="1">
              <a:lnSpc>
                <a:spcPct val="115000"/>
              </a:lnSpc>
              <a:spcAft>
                <a:spcPts val="400"/>
              </a:spcAft>
            </a:pPr>
            <a:r>
              <a:rPr lang="en-US" sz="2000" i="1" dirty="0">
                <a:effectLst/>
                <a:latin typeface="+mj-lt"/>
                <a:ea typeface="Calibri" panose="020F0502020204030204" pitchFamily="34" charset="0"/>
              </a:rPr>
              <a:t>Heat Pump Water Heater - Decision Guidance</a:t>
            </a:r>
            <a:br>
              <a:rPr lang="en-US" sz="2000" i="1" dirty="0">
                <a:effectLst/>
                <a:latin typeface="+mj-lt"/>
                <a:ea typeface="Calibri" panose="020F0502020204030204" pitchFamily="34" charset="0"/>
              </a:rPr>
            </a:br>
            <a:r>
              <a:rPr lang="en-US" sz="2000" u="sng" dirty="0">
                <a:solidFill>
                  <a:srgbClr val="1155CC"/>
                </a:solidFill>
                <a:effectLst/>
                <a:latin typeface="+mj-lt"/>
                <a:ea typeface="Calibri" panose="020F0502020204030204" pitchFamily="34" charset="0"/>
                <a:hlinkClick r:id="rId3"/>
              </a:rPr>
              <a:t>https://bsesc.energy.gov/training-modules/heat-pump-water-heater-decision-guidance</a:t>
            </a:r>
            <a:br>
              <a:rPr lang="en-US" sz="2000" u="sng" dirty="0">
                <a:solidFill>
                  <a:srgbClr val="1155CC"/>
                </a:solidFill>
                <a:effectLst/>
                <a:latin typeface="+mj-lt"/>
                <a:ea typeface="Calibri" panose="020F0502020204030204" pitchFamily="34" charset="0"/>
              </a:rPr>
            </a:br>
            <a:endParaRPr lang="en-US" sz="2000" u="sng" dirty="0">
              <a:solidFill>
                <a:srgbClr val="1155CC"/>
              </a:solidFill>
              <a:effectLst/>
              <a:latin typeface="+mj-lt"/>
              <a:ea typeface="Calibri" panose="020F0502020204030204" pitchFamily="34" charset="0"/>
            </a:endParaRPr>
          </a:p>
          <a:p>
            <a:pPr>
              <a:lnSpc>
                <a:spcPct val="115000"/>
              </a:lnSpc>
              <a:spcAft>
                <a:spcPts val="400"/>
              </a:spcAft>
            </a:pPr>
            <a:r>
              <a:rPr lang="en-US" sz="2400" dirty="0">
                <a:effectLst/>
                <a:latin typeface="+mj-lt"/>
                <a:ea typeface="Calibri" panose="020F0502020204030204" pitchFamily="34" charset="0"/>
              </a:rPr>
              <a:t>For more info on installs that may require ducting and or venting:</a:t>
            </a:r>
            <a:endParaRPr lang="en-US" sz="2400" i="1" dirty="0">
              <a:effectLst/>
              <a:latin typeface="+mj-lt"/>
              <a:ea typeface="Calibri" panose="020F0502020204030204" pitchFamily="34" charset="0"/>
            </a:endParaRPr>
          </a:p>
          <a:p>
            <a:pPr lvl="1">
              <a:lnSpc>
                <a:spcPct val="115000"/>
              </a:lnSpc>
              <a:spcAft>
                <a:spcPts val="400"/>
              </a:spcAft>
            </a:pPr>
            <a:r>
              <a:rPr lang="en-US" sz="2000" i="1" dirty="0">
                <a:effectLst/>
                <a:latin typeface="+mj-lt"/>
                <a:ea typeface="Calibri" panose="020F0502020204030204" pitchFamily="34" charset="0"/>
              </a:rPr>
              <a:t>Hot Water Solutions On-Demand </a:t>
            </a:r>
            <a:r>
              <a:rPr lang="en-US" sz="2000" i="1" dirty="0">
                <a:latin typeface="+mj-lt"/>
                <a:ea typeface="Calibri" panose="020F0502020204030204" pitchFamily="34" charset="0"/>
              </a:rPr>
              <a:t>T</a:t>
            </a:r>
            <a:r>
              <a:rPr lang="en-US" sz="2000" i="1" dirty="0">
                <a:effectLst/>
                <a:latin typeface="+mj-lt"/>
                <a:ea typeface="Calibri" panose="020F0502020204030204" pitchFamily="34" charset="0"/>
              </a:rPr>
              <a:t>raining</a:t>
            </a:r>
            <a:br>
              <a:rPr lang="en-US" sz="2000" i="1" dirty="0">
                <a:effectLst/>
                <a:latin typeface="+mj-lt"/>
                <a:ea typeface="Calibri" panose="020F0502020204030204" pitchFamily="34" charset="0"/>
              </a:rPr>
            </a:br>
            <a:r>
              <a:rPr lang="en-US" sz="2000" u="sng" dirty="0">
                <a:solidFill>
                  <a:srgbClr val="1155CC"/>
                </a:solidFill>
                <a:effectLst/>
                <a:latin typeface="+mj-lt"/>
                <a:ea typeface="Calibri" panose="020F0502020204030204" pitchFamily="34" charset="0"/>
                <a:hlinkClick r:id="rId4"/>
              </a:rPr>
              <a:t>https://hotwatersolutionsnw.org/partners/on-demand-trainings</a:t>
            </a:r>
            <a:endParaRPr lang="en-US" sz="2000" dirty="0">
              <a:effectLst/>
              <a:latin typeface="+mj-lt"/>
              <a:ea typeface="Calibri" panose="020F0502020204030204" pitchFamily="34" charset="0"/>
            </a:endParaRPr>
          </a:p>
          <a:p>
            <a:pPr marL="0" indent="0">
              <a:lnSpc>
                <a:spcPct val="115000"/>
              </a:lnSpc>
              <a:spcAft>
                <a:spcPts val="400"/>
              </a:spcAft>
              <a:buNone/>
            </a:pPr>
            <a:endParaRPr lang="en-US" sz="2400" dirty="0">
              <a:effectLst/>
              <a:latin typeface="+mj-lt"/>
              <a:ea typeface="Calibri" panose="020F0502020204030204" pitchFamily="34" charset="0"/>
            </a:endParaRPr>
          </a:p>
          <a:p>
            <a:pPr marL="0" marR="0" indent="0">
              <a:lnSpc>
                <a:spcPct val="115000"/>
              </a:lnSpc>
              <a:spcBef>
                <a:spcPts val="1200"/>
              </a:spcBef>
              <a:spcAft>
                <a:spcPts val="400"/>
              </a:spcAft>
              <a:buNone/>
            </a:pPr>
            <a:endParaRPr lang="en-US" sz="2400" dirty="0">
              <a:effectLst/>
              <a:latin typeface="+mj-lt"/>
              <a:ea typeface="Calibri" panose="020F0502020204030204" pitchFamily="34" charset="0"/>
            </a:endParaRP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1307973"/>
            <a:ext cx="4572001" cy="1590675"/>
          </a:xfrm>
        </p:spPr>
        <p:txBody>
          <a:bodyPr/>
          <a:lstStyle/>
          <a:p>
            <a:r>
              <a:rPr lang="en-US" dirty="0"/>
              <a:t>Additional Training &amp; Resources</a:t>
            </a:r>
          </a:p>
        </p:txBody>
      </p:sp>
    </p:spTree>
    <p:extLst>
      <p:ext uri="{BB962C8B-B14F-4D97-AF65-F5344CB8AC3E}">
        <p14:creationId xmlns:p14="http://schemas.microsoft.com/office/powerpoint/2010/main" val="311628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FBF3E-24CC-41B6-BB36-936D2DD6736A}"/>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E61A79BE-9E8E-4B68-B412-CEBA91661A91}"/>
              </a:ext>
            </a:extLst>
          </p:cNvPr>
          <p:cNvSpPr>
            <a:spLocks noGrp="1"/>
          </p:cNvSpPr>
          <p:nvPr>
            <p:ph type="title"/>
          </p:nvPr>
        </p:nvSpPr>
        <p:spPr>
          <a:xfrm>
            <a:off x="1163013" y="270933"/>
            <a:ext cx="13010187" cy="1310979"/>
          </a:xfrm>
        </p:spPr>
        <p:txBody>
          <a:bodyPr/>
          <a:lstStyle/>
          <a:p>
            <a:r>
              <a:rPr lang="en-US" dirty="0"/>
              <a:t>Growing Market Potential</a:t>
            </a:r>
          </a:p>
        </p:txBody>
      </p:sp>
      <p:sp>
        <p:nvSpPr>
          <p:cNvPr id="9" name="Content Placeholder 3">
            <a:extLst>
              <a:ext uri="{FF2B5EF4-FFF2-40B4-BE49-F238E27FC236}">
                <a16:creationId xmlns:a16="http://schemas.microsoft.com/office/drawing/2014/main" id="{401BE876-AE62-E529-00B2-2046277F2A06}"/>
              </a:ext>
            </a:extLst>
          </p:cNvPr>
          <p:cNvSpPr txBox="1">
            <a:spLocks/>
          </p:cNvSpPr>
          <p:nvPr/>
        </p:nvSpPr>
        <p:spPr>
          <a:xfrm>
            <a:off x="1394459" y="2341474"/>
            <a:ext cx="4572000" cy="5460559"/>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p>
        </p:txBody>
      </p:sp>
      <p:sp>
        <p:nvSpPr>
          <p:cNvPr id="15" name="Text Placeholder 3">
            <a:extLst>
              <a:ext uri="{FF2B5EF4-FFF2-40B4-BE49-F238E27FC236}">
                <a16:creationId xmlns:a16="http://schemas.microsoft.com/office/drawing/2014/main" id="{C85F84B5-58AC-3239-86DC-02C8F3E9260B}"/>
              </a:ext>
            </a:extLst>
          </p:cNvPr>
          <p:cNvSpPr txBox="1">
            <a:spLocks/>
          </p:cNvSpPr>
          <p:nvPr/>
        </p:nvSpPr>
        <p:spPr>
          <a:xfrm>
            <a:off x="2554014" y="7591990"/>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8" name="Picture 7" descr="A graph with numbers and a line&#10;&#10;Description automatically generated">
            <a:extLst>
              <a:ext uri="{FF2B5EF4-FFF2-40B4-BE49-F238E27FC236}">
                <a16:creationId xmlns:a16="http://schemas.microsoft.com/office/drawing/2014/main" id="{A230AE97-40B6-65E5-71A9-D468A6B5B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6421" y="2622640"/>
            <a:ext cx="8189993" cy="4672594"/>
          </a:xfrm>
          <a:prstGeom prst="rect">
            <a:avLst/>
          </a:prstGeom>
        </p:spPr>
      </p:pic>
      <p:sp>
        <p:nvSpPr>
          <p:cNvPr id="4" name="Text Placeholder 3">
            <a:extLst>
              <a:ext uri="{FF2B5EF4-FFF2-40B4-BE49-F238E27FC236}">
                <a16:creationId xmlns:a16="http://schemas.microsoft.com/office/drawing/2014/main" id="{EF4B6858-D154-6DE1-5918-797E6A32507A}"/>
              </a:ext>
            </a:extLst>
          </p:cNvPr>
          <p:cNvSpPr txBox="1">
            <a:spLocks/>
          </p:cNvSpPr>
          <p:nvPr/>
        </p:nvSpPr>
        <p:spPr>
          <a:xfrm>
            <a:off x="2559576" y="7191499"/>
            <a:ext cx="10451255" cy="574848"/>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New Buildings Institute </a:t>
            </a:r>
          </a:p>
        </p:txBody>
      </p:sp>
      <p:sp>
        <p:nvSpPr>
          <p:cNvPr id="6" name="Content Placeholder 5">
            <a:extLst>
              <a:ext uri="{FF2B5EF4-FFF2-40B4-BE49-F238E27FC236}">
                <a16:creationId xmlns:a16="http://schemas.microsoft.com/office/drawing/2014/main" id="{03240B4E-1EFF-2889-5534-19B48481A1BA}"/>
              </a:ext>
            </a:extLst>
          </p:cNvPr>
          <p:cNvSpPr txBox="1">
            <a:spLocks/>
          </p:cNvSpPr>
          <p:nvPr/>
        </p:nvSpPr>
        <p:spPr>
          <a:xfrm>
            <a:off x="1394459" y="1833032"/>
            <a:ext cx="6496474" cy="342900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400" dirty="0"/>
              <a:t>HPWH growth over the past 11 years: The Y axis is the number of HPWs sold in a year</a:t>
            </a:r>
          </a:p>
        </p:txBody>
      </p:sp>
      <p:cxnSp>
        <p:nvCxnSpPr>
          <p:cNvPr id="7" name="Straight Connector 6">
            <a:extLst>
              <a:ext uri="{FF2B5EF4-FFF2-40B4-BE49-F238E27FC236}">
                <a16:creationId xmlns:a16="http://schemas.microsoft.com/office/drawing/2014/main" id="{D25FC13B-F528-72E3-C1D9-AFE2213D3A82}"/>
              </a:ext>
            </a:extLst>
          </p:cNvPr>
          <p:cNvCxnSpPr>
            <a:cxnSpLocks/>
          </p:cNvCxnSpPr>
          <p:nvPr/>
        </p:nvCxnSpPr>
        <p:spPr>
          <a:xfrm>
            <a:off x="10561723" y="1054047"/>
            <a:ext cx="0" cy="6137452"/>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E84137BC-6D2C-27DD-6997-5B2E7FEA8B28}"/>
              </a:ext>
            </a:extLst>
          </p:cNvPr>
          <p:cNvSpPr txBox="1"/>
          <p:nvPr/>
        </p:nvSpPr>
        <p:spPr>
          <a:xfrm>
            <a:off x="10759431" y="7022360"/>
            <a:ext cx="469556" cy="424732"/>
          </a:xfrm>
          <a:prstGeom prst="rect">
            <a:avLst/>
          </a:prstGeom>
          <a:noFill/>
        </p:spPr>
        <p:txBody>
          <a:bodyPr wrap="square" rtlCol="0">
            <a:spAutoFit/>
          </a:bodyPr>
          <a:lstStyle/>
          <a:p>
            <a:r>
              <a:rPr lang="en-US" dirty="0"/>
              <a:t>0</a:t>
            </a:r>
          </a:p>
        </p:txBody>
      </p:sp>
      <p:sp>
        <p:nvSpPr>
          <p:cNvPr id="13" name="TextBox 12">
            <a:extLst>
              <a:ext uri="{FF2B5EF4-FFF2-40B4-BE49-F238E27FC236}">
                <a16:creationId xmlns:a16="http://schemas.microsoft.com/office/drawing/2014/main" id="{3C7A63FE-BC74-3AF8-A88E-74F273AA24BA}"/>
              </a:ext>
            </a:extLst>
          </p:cNvPr>
          <p:cNvSpPr txBox="1"/>
          <p:nvPr/>
        </p:nvSpPr>
        <p:spPr>
          <a:xfrm>
            <a:off x="10759431" y="962958"/>
            <a:ext cx="1445740" cy="424732"/>
          </a:xfrm>
          <a:prstGeom prst="rect">
            <a:avLst/>
          </a:prstGeom>
          <a:noFill/>
        </p:spPr>
        <p:txBody>
          <a:bodyPr wrap="square" rtlCol="0">
            <a:spAutoFit/>
          </a:bodyPr>
          <a:lstStyle/>
          <a:p>
            <a:r>
              <a:rPr lang="en-US" dirty="0"/>
              <a:t>175,000</a:t>
            </a:r>
          </a:p>
        </p:txBody>
      </p:sp>
      <p:sp>
        <p:nvSpPr>
          <p:cNvPr id="14" name="TextBox 13">
            <a:extLst>
              <a:ext uri="{FF2B5EF4-FFF2-40B4-BE49-F238E27FC236}">
                <a16:creationId xmlns:a16="http://schemas.microsoft.com/office/drawing/2014/main" id="{F575D69A-1B0D-F18D-16A2-05E975F94A62}"/>
              </a:ext>
            </a:extLst>
          </p:cNvPr>
          <p:cNvSpPr txBox="1"/>
          <p:nvPr/>
        </p:nvSpPr>
        <p:spPr>
          <a:xfrm>
            <a:off x="10758899" y="4254218"/>
            <a:ext cx="1387818" cy="424732"/>
          </a:xfrm>
          <a:prstGeom prst="rect">
            <a:avLst/>
          </a:prstGeom>
          <a:noFill/>
        </p:spPr>
        <p:txBody>
          <a:bodyPr wrap="square" rtlCol="0">
            <a:spAutoFit/>
          </a:bodyPr>
          <a:lstStyle/>
          <a:p>
            <a:r>
              <a:rPr lang="en-US" dirty="0"/>
              <a:t>100,000</a:t>
            </a:r>
          </a:p>
        </p:txBody>
      </p:sp>
      <p:sp>
        <p:nvSpPr>
          <p:cNvPr id="16" name="TextBox 15">
            <a:extLst>
              <a:ext uri="{FF2B5EF4-FFF2-40B4-BE49-F238E27FC236}">
                <a16:creationId xmlns:a16="http://schemas.microsoft.com/office/drawing/2014/main" id="{03EF2420-0202-2A6E-AB64-33DD800B9DF4}"/>
              </a:ext>
            </a:extLst>
          </p:cNvPr>
          <p:cNvSpPr txBox="1"/>
          <p:nvPr/>
        </p:nvSpPr>
        <p:spPr>
          <a:xfrm>
            <a:off x="11989292" y="3809540"/>
            <a:ext cx="1021539" cy="1200329"/>
          </a:xfrm>
          <a:prstGeom prst="rect">
            <a:avLst/>
          </a:prstGeom>
          <a:noFill/>
        </p:spPr>
        <p:txBody>
          <a:bodyPr wrap="square" rtlCol="0">
            <a:spAutoFit/>
          </a:bodyPr>
          <a:lstStyle/>
          <a:p>
            <a:pPr algn="ctr"/>
            <a:r>
              <a:rPr lang="en-US" sz="1800" dirty="0"/>
              <a:t>Units sold</a:t>
            </a:r>
          </a:p>
          <a:p>
            <a:pPr algn="ctr"/>
            <a:r>
              <a:rPr lang="en-US" sz="1800" dirty="0"/>
              <a:t>per </a:t>
            </a:r>
          </a:p>
          <a:p>
            <a:pPr algn="ctr"/>
            <a:r>
              <a:rPr lang="en-US" sz="1800" dirty="0"/>
              <a:t>year</a:t>
            </a:r>
          </a:p>
        </p:txBody>
      </p:sp>
    </p:spTree>
    <p:extLst>
      <p:ext uri="{BB962C8B-B14F-4D97-AF65-F5344CB8AC3E}">
        <p14:creationId xmlns:p14="http://schemas.microsoft.com/office/powerpoint/2010/main" val="343230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40</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FBF3E-24CC-41B6-BB36-936D2DD6736A}"/>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E61A79BE-9E8E-4B68-B412-CEBA91661A91}"/>
              </a:ext>
            </a:extLst>
          </p:cNvPr>
          <p:cNvSpPr>
            <a:spLocks noGrp="1"/>
          </p:cNvSpPr>
          <p:nvPr>
            <p:ph type="title"/>
          </p:nvPr>
        </p:nvSpPr>
        <p:spPr>
          <a:xfrm>
            <a:off x="1163013" y="270933"/>
            <a:ext cx="13010187" cy="1310979"/>
          </a:xfrm>
        </p:spPr>
        <p:txBody>
          <a:bodyPr/>
          <a:lstStyle/>
          <a:p>
            <a:r>
              <a:rPr lang="en-US" dirty="0"/>
              <a:t>How HPWHs Operate </a:t>
            </a:r>
          </a:p>
        </p:txBody>
      </p:sp>
      <p:sp>
        <p:nvSpPr>
          <p:cNvPr id="9" name="Content Placeholder 3">
            <a:extLst>
              <a:ext uri="{FF2B5EF4-FFF2-40B4-BE49-F238E27FC236}">
                <a16:creationId xmlns:a16="http://schemas.microsoft.com/office/drawing/2014/main" id="{401BE876-AE62-E529-00B2-2046277F2A06}"/>
              </a:ext>
            </a:extLst>
          </p:cNvPr>
          <p:cNvSpPr txBox="1">
            <a:spLocks/>
          </p:cNvSpPr>
          <p:nvPr/>
        </p:nvSpPr>
        <p:spPr>
          <a:xfrm>
            <a:off x="1394459" y="4373033"/>
            <a:ext cx="4572000" cy="342900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dirty="0"/>
          </a:p>
        </p:txBody>
      </p:sp>
      <p:pic>
        <p:nvPicPr>
          <p:cNvPr id="4" name="Online Media 3" title="Heat Pump Water Heater: How It Works">
            <a:hlinkClick r:id="" action="ppaction://media"/>
            <a:extLst>
              <a:ext uri="{FF2B5EF4-FFF2-40B4-BE49-F238E27FC236}">
                <a16:creationId xmlns:a16="http://schemas.microsoft.com/office/drawing/2014/main" id="{3FDF3463-96EC-AB1A-AA4F-2E0DCB95F8AC}"/>
              </a:ext>
            </a:extLst>
          </p:cNvPr>
          <p:cNvPicPr>
            <a:picLocks noRot="1" noChangeAspect="1"/>
          </p:cNvPicPr>
          <p:nvPr>
            <a:videoFile r:link="rId1"/>
          </p:nvPr>
        </p:nvPicPr>
        <p:blipFill>
          <a:blip r:embed="rId4"/>
          <a:stretch>
            <a:fillRect/>
          </a:stretch>
        </p:blipFill>
        <p:spPr>
          <a:xfrm>
            <a:off x="2364827" y="1777180"/>
            <a:ext cx="10871114" cy="6142327"/>
          </a:xfrm>
          <a:prstGeom prst="rect">
            <a:avLst/>
          </a:prstGeom>
        </p:spPr>
      </p:pic>
      <p:sp>
        <p:nvSpPr>
          <p:cNvPr id="6" name="TextBox 5">
            <a:extLst>
              <a:ext uri="{FF2B5EF4-FFF2-40B4-BE49-F238E27FC236}">
                <a16:creationId xmlns:a16="http://schemas.microsoft.com/office/drawing/2014/main" id="{7846E573-C785-20C9-909A-4D7B60D05D68}"/>
              </a:ext>
            </a:extLst>
          </p:cNvPr>
          <p:cNvSpPr txBox="1"/>
          <p:nvPr/>
        </p:nvSpPr>
        <p:spPr>
          <a:xfrm>
            <a:off x="1153250" y="7860268"/>
            <a:ext cx="7315200" cy="369332"/>
          </a:xfrm>
          <a:prstGeom prst="rect">
            <a:avLst/>
          </a:prstGeom>
          <a:noFill/>
        </p:spPr>
        <p:txBody>
          <a:bodyPr wrap="square">
            <a:spAutoFit/>
          </a:bodyPr>
          <a:lstStyle/>
          <a:p>
            <a:pPr algn="ctr"/>
            <a:r>
              <a:rPr lang="en-US" sz="1800" dirty="0">
                <a:hlinkClick r:id="rId5"/>
              </a:rPr>
              <a:t>https://www.youtube.com/watch?v=f7KeX8bse-0</a:t>
            </a:r>
            <a:endParaRPr lang="en-US" sz="1800" dirty="0"/>
          </a:p>
        </p:txBody>
      </p:sp>
      <p:sp>
        <p:nvSpPr>
          <p:cNvPr id="8" name="Text Placeholder 3">
            <a:extLst>
              <a:ext uri="{FF2B5EF4-FFF2-40B4-BE49-F238E27FC236}">
                <a16:creationId xmlns:a16="http://schemas.microsoft.com/office/drawing/2014/main" id="{EF6372BB-CB95-630B-3929-2F2D550A1BB0}"/>
              </a:ext>
            </a:extLst>
          </p:cNvPr>
          <p:cNvSpPr txBox="1">
            <a:spLocks/>
          </p:cNvSpPr>
          <p:nvPr/>
        </p:nvSpPr>
        <p:spPr>
          <a:xfrm>
            <a:off x="8468450" y="7896445"/>
            <a:ext cx="4767492"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1800" b="1" u="sng" dirty="0">
                <a:hlinkClick r:id="rId6">
                  <a:extLst>
                    <a:ext uri="{A12FA001-AC4F-418D-AE19-62706E023703}">
                      <ahyp:hlinkClr xmlns:ahyp="http://schemas.microsoft.com/office/drawing/2018/hyperlinkcolor" val="tx"/>
                    </a:ext>
                  </a:extLst>
                </a:hlinkClick>
              </a:rPr>
              <a:t>HotWaterSolutionsNW.org</a:t>
            </a:r>
            <a:endParaRPr lang="en-US" sz="1800" b="1" u="sng" dirty="0"/>
          </a:p>
        </p:txBody>
      </p:sp>
    </p:spTree>
    <p:extLst>
      <p:ext uri="{BB962C8B-B14F-4D97-AF65-F5344CB8AC3E}">
        <p14:creationId xmlns:p14="http://schemas.microsoft.com/office/powerpoint/2010/main" val="52615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sitting on a couch&#10;&#10;Description automatically generated">
            <a:extLst>
              <a:ext uri="{FF2B5EF4-FFF2-40B4-BE49-F238E27FC236}">
                <a16:creationId xmlns:a16="http://schemas.microsoft.com/office/drawing/2014/main" id="{9211F14A-5CFE-1E7E-2EA1-63E96C9E26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4459" y="3008745"/>
            <a:ext cx="6202096" cy="4134413"/>
          </a:xfrm>
          <a:prstGeom prst="rect">
            <a:avLst/>
          </a:prstGeom>
        </p:spPr>
      </p:pic>
      <p:sp>
        <p:nvSpPr>
          <p:cNvPr id="2" name="Slide Number Placeholder 1">
            <a:extLst>
              <a:ext uri="{FF2B5EF4-FFF2-40B4-BE49-F238E27FC236}">
                <a16:creationId xmlns:a16="http://schemas.microsoft.com/office/drawing/2014/main" id="{AF3712BF-5AC0-4126-B2E7-A66DBE4814E1}"/>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Content Placeholder 2">
            <a:extLst>
              <a:ext uri="{FF2B5EF4-FFF2-40B4-BE49-F238E27FC236}">
                <a16:creationId xmlns:a16="http://schemas.microsoft.com/office/drawing/2014/main" id="{BA462ECC-6123-4D98-B84E-D00B1EBF8266}"/>
              </a:ext>
            </a:extLst>
          </p:cNvPr>
          <p:cNvSpPr>
            <a:spLocks noGrp="1"/>
          </p:cNvSpPr>
          <p:nvPr>
            <p:ph sz="quarter" idx="20"/>
          </p:nvPr>
        </p:nvSpPr>
        <p:spPr>
          <a:xfrm>
            <a:off x="8545689" y="2247659"/>
            <a:ext cx="5901830" cy="6100917"/>
          </a:xfrm>
        </p:spPr>
        <p:txBody>
          <a:bodyPr/>
          <a:lstStyle/>
          <a:p>
            <a:pPr marL="0" marR="0">
              <a:lnSpc>
                <a:spcPct val="115000"/>
              </a:lnSpc>
              <a:spcBef>
                <a:spcPts val="1200"/>
              </a:spcBef>
              <a:spcAft>
                <a:spcPts val="400"/>
              </a:spcAft>
            </a:pPr>
            <a:r>
              <a:rPr lang="en-US" sz="2400" dirty="0">
                <a:effectLst/>
                <a:latin typeface="+mj-lt"/>
                <a:ea typeface="Calibri" panose="020F0502020204030204" pitchFamily="34" charset="0"/>
              </a:rPr>
              <a:t>Environmentally motivated</a:t>
            </a:r>
          </a:p>
          <a:p>
            <a:pPr marL="0" marR="0">
              <a:lnSpc>
                <a:spcPct val="115000"/>
              </a:lnSpc>
              <a:spcBef>
                <a:spcPts val="1200"/>
              </a:spcBef>
              <a:spcAft>
                <a:spcPts val="400"/>
              </a:spcAft>
            </a:pPr>
            <a:r>
              <a:rPr lang="en-US" sz="2400" dirty="0">
                <a:effectLst/>
                <a:latin typeface="+mj-lt"/>
                <a:ea typeface="Calibri" panose="020F0502020204030204" pitchFamily="34" charset="0"/>
              </a:rPr>
              <a:t>Existing heat pump users</a:t>
            </a:r>
          </a:p>
          <a:p>
            <a:pPr marL="0" marR="0">
              <a:lnSpc>
                <a:spcPct val="115000"/>
              </a:lnSpc>
              <a:spcBef>
                <a:spcPts val="1200"/>
              </a:spcBef>
              <a:spcAft>
                <a:spcPts val="400"/>
              </a:spcAft>
            </a:pPr>
            <a:r>
              <a:rPr lang="en-US" sz="2400" dirty="0">
                <a:effectLst/>
                <a:latin typeface="+mj-lt"/>
                <a:ea typeface="Calibri" panose="020F0502020204030204" pitchFamily="34" charset="0"/>
              </a:rPr>
              <a:t>Home </a:t>
            </a:r>
            <a:r>
              <a:rPr lang="en-US" sz="2400" dirty="0">
                <a:latin typeface="+mj-lt"/>
                <a:ea typeface="Calibri" panose="020F0502020204030204" pitchFamily="34" charset="0"/>
              </a:rPr>
              <a:t>remodels and/or </a:t>
            </a:r>
            <a:r>
              <a:rPr lang="en-US" sz="2400" dirty="0">
                <a:effectLst/>
                <a:latin typeface="+mj-lt"/>
                <a:ea typeface="Calibri" panose="020F0502020204030204" pitchFamily="34" charset="0"/>
              </a:rPr>
              <a:t>re-piping</a:t>
            </a:r>
          </a:p>
          <a:p>
            <a:pPr marL="0" marR="0">
              <a:lnSpc>
                <a:spcPct val="115000"/>
              </a:lnSpc>
              <a:spcBef>
                <a:spcPts val="1200"/>
              </a:spcBef>
              <a:spcAft>
                <a:spcPts val="400"/>
              </a:spcAft>
            </a:pPr>
            <a:r>
              <a:rPr lang="en-US" sz="2400" dirty="0">
                <a:effectLst/>
                <a:latin typeface="+mj-lt"/>
                <a:ea typeface="Calibri" panose="020F0502020204030204" pitchFamily="34" charset="0"/>
              </a:rPr>
              <a:t>Long-term savings</a:t>
            </a:r>
          </a:p>
          <a:p>
            <a:pPr marL="0" marR="0">
              <a:lnSpc>
                <a:spcPct val="115000"/>
              </a:lnSpc>
              <a:spcBef>
                <a:spcPts val="1200"/>
              </a:spcBef>
              <a:spcAft>
                <a:spcPts val="400"/>
              </a:spcAft>
            </a:pPr>
            <a:r>
              <a:rPr lang="en-US" sz="2400" dirty="0">
                <a:effectLst/>
                <a:latin typeface="+mj-lt"/>
                <a:ea typeface="Calibri" panose="020F0502020204030204" pitchFamily="34" charset="0"/>
              </a:rPr>
              <a:t>Tax credits and utility incentives</a:t>
            </a:r>
          </a:p>
          <a:p>
            <a:pPr marL="0" marR="0">
              <a:lnSpc>
                <a:spcPct val="115000"/>
              </a:lnSpc>
              <a:spcBef>
                <a:spcPts val="1200"/>
              </a:spcBef>
              <a:spcAft>
                <a:spcPts val="400"/>
              </a:spcAft>
            </a:pPr>
            <a:r>
              <a:rPr lang="en-US" sz="2400" dirty="0">
                <a:effectLst/>
                <a:latin typeface="+mj-lt"/>
                <a:ea typeface="Calibri" panose="020F0502020204030204" pitchFamily="34" charset="0"/>
              </a:rPr>
              <a:t>Tech savvy and seeking smart devices</a:t>
            </a:r>
          </a:p>
        </p:txBody>
      </p:sp>
      <p:sp>
        <p:nvSpPr>
          <p:cNvPr id="5" name="Title 4">
            <a:extLst>
              <a:ext uri="{FF2B5EF4-FFF2-40B4-BE49-F238E27FC236}">
                <a16:creationId xmlns:a16="http://schemas.microsoft.com/office/drawing/2014/main" id="{13EBD5E1-7BE3-488C-A60E-BFB9377BA665}"/>
              </a:ext>
            </a:extLst>
          </p:cNvPr>
          <p:cNvSpPr>
            <a:spLocks noGrp="1"/>
          </p:cNvSpPr>
          <p:nvPr>
            <p:ph type="title"/>
          </p:nvPr>
        </p:nvSpPr>
        <p:spPr>
          <a:xfrm>
            <a:off x="1371599" y="661555"/>
            <a:ext cx="4572001" cy="2018579"/>
          </a:xfrm>
        </p:spPr>
        <p:txBody>
          <a:bodyPr/>
          <a:lstStyle/>
          <a:p>
            <a:r>
              <a:rPr lang="en-US" dirty="0"/>
              <a:t>Customer Segments</a:t>
            </a:r>
          </a:p>
        </p:txBody>
      </p:sp>
      <p:sp>
        <p:nvSpPr>
          <p:cNvPr id="7" name="Text Placeholder 3">
            <a:extLst>
              <a:ext uri="{FF2B5EF4-FFF2-40B4-BE49-F238E27FC236}">
                <a16:creationId xmlns:a16="http://schemas.microsoft.com/office/drawing/2014/main" id="{5B87CD13-81FF-7A88-3101-249E1206732D}"/>
              </a:ext>
            </a:extLst>
          </p:cNvPr>
          <p:cNvSpPr txBox="1">
            <a:spLocks/>
          </p:cNvSpPr>
          <p:nvPr/>
        </p:nvSpPr>
        <p:spPr>
          <a:xfrm>
            <a:off x="1394459" y="7654752"/>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sp>
        <p:nvSpPr>
          <p:cNvPr id="6" name="Text Placeholder 3">
            <a:extLst>
              <a:ext uri="{FF2B5EF4-FFF2-40B4-BE49-F238E27FC236}">
                <a16:creationId xmlns:a16="http://schemas.microsoft.com/office/drawing/2014/main" id="{892AE5C7-FC84-5684-B7A8-12FD6AFB4D8E}"/>
              </a:ext>
            </a:extLst>
          </p:cNvPr>
          <p:cNvSpPr txBox="1">
            <a:spLocks/>
          </p:cNvSpPr>
          <p:nvPr/>
        </p:nvSpPr>
        <p:spPr>
          <a:xfrm>
            <a:off x="1394459" y="6231708"/>
            <a:ext cx="6202096"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BPI.org</a:t>
            </a:r>
            <a:endParaRPr lang="en-US" dirty="0"/>
          </a:p>
        </p:txBody>
      </p:sp>
    </p:spTree>
    <p:extLst>
      <p:ext uri="{BB962C8B-B14F-4D97-AF65-F5344CB8AC3E}">
        <p14:creationId xmlns:p14="http://schemas.microsoft.com/office/powerpoint/2010/main" val="88170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FBF3E-24CC-41B6-BB36-936D2DD6736A}"/>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E61A79BE-9E8E-4B68-B412-CEBA91661A91}"/>
              </a:ext>
            </a:extLst>
          </p:cNvPr>
          <p:cNvSpPr>
            <a:spLocks noGrp="1"/>
          </p:cNvSpPr>
          <p:nvPr>
            <p:ph type="title"/>
          </p:nvPr>
        </p:nvSpPr>
        <p:spPr>
          <a:xfrm>
            <a:off x="1163013" y="270933"/>
            <a:ext cx="13010187" cy="1310979"/>
          </a:xfrm>
        </p:spPr>
        <p:txBody>
          <a:bodyPr/>
          <a:lstStyle/>
          <a:p>
            <a:r>
              <a:rPr lang="en-US" dirty="0"/>
              <a:t>Key Differences: HPWHs vs Standard Storage Tanks</a:t>
            </a:r>
          </a:p>
        </p:txBody>
      </p:sp>
      <p:sp>
        <p:nvSpPr>
          <p:cNvPr id="13" name="Content Placeholder 2">
            <a:extLst>
              <a:ext uri="{FF2B5EF4-FFF2-40B4-BE49-F238E27FC236}">
                <a16:creationId xmlns:a16="http://schemas.microsoft.com/office/drawing/2014/main" id="{413A4EAB-500D-4F19-A37D-68BD86E8CECB}"/>
              </a:ext>
            </a:extLst>
          </p:cNvPr>
          <p:cNvSpPr txBox="1">
            <a:spLocks/>
          </p:cNvSpPr>
          <p:nvPr/>
        </p:nvSpPr>
        <p:spPr>
          <a:xfrm>
            <a:off x="1163013" y="1967878"/>
            <a:ext cx="5442506" cy="6100917"/>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50000"/>
              </a:lnSpc>
            </a:pPr>
            <a:endParaRPr lang="en-US" dirty="0">
              <a:solidFill>
                <a:srgbClr val="7B8898"/>
              </a:solidFill>
              <a:latin typeface="Mercury SSm A"/>
            </a:endParaRPr>
          </a:p>
        </p:txBody>
      </p:sp>
      <p:sp>
        <p:nvSpPr>
          <p:cNvPr id="4" name="Content Placeholder 3">
            <a:extLst>
              <a:ext uri="{FF2B5EF4-FFF2-40B4-BE49-F238E27FC236}">
                <a16:creationId xmlns:a16="http://schemas.microsoft.com/office/drawing/2014/main" id="{9E34D954-56D7-56CA-3017-DCE6613AADC6}"/>
              </a:ext>
            </a:extLst>
          </p:cNvPr>
          <p:cNvSpPr txBox="1">
            <a:spLocks/>
          </p:cNvSpPr>
          <p:nvPr/>
        </p:nvSpPr>
        <p:spPr>
          <a:xfrm>
            <a:off x="1394458" y="2141304"/>
            <a:ext cx="5384333" cy="583415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Aft>
                <a:spcPts val="1200"/>
              </a:spcAft>
            </a:pPr>
            <a:r>
              <a:rPr lang="en-US" sz="2400" dirty="0"/>
              <a:t>Electrical requirements </a:t>
            </a:r>
          </a:p>
          <a:p>
            <a:pPr>
              <a:lnSpc>
                <a:spcPct val="100000"/>
              </a:lnSpc>
              <a:spcAft>
                <a:spcPts val="1200"/>
              </a:spcAft>
            </a:pPr>
            <a:r>
              <a:rPr lang="en-US" sz="2400" dirty="0"/>
              <a:t>Condensate management</a:t>
            </a:r>
          </a:p>
          <a:p>
            <a:pPr>
              <a:lnSpc>
                <a:spcPct val="100000"/>
              </a:lnSpc>
              <a:spcAft>
                <a:spcPts val="1200"/>
              </a:spcAft>
            </a:pPr>
            <a:r>
              <a:rPr lang="en-US" sz="2400" dirty="0"/>
              <a:t>Low-level noise</a:t>
            </a:r>
          </a:p>
          <a:p>
            <a:pPr>
              <a:lnSpc>
                <a:spcPct val="100000"/>
              </a:lnSpc>
              <a:spcAft>
                <a:spcPts val="1200"/>
              </a:spcAft>
            </a:pPr>
            <a:r>
              <a:rPr lang="en-US" sz="2400" dirty="0"/>
              <a:t>Cool air exhaust</a:t>
            </a:r>
          </a:p>
          <a:p>
            <a:pPr>
              <a:lnSpc>
                <a:spcPct val="100000"/>
              </a:lnSpc>
              <a:spcAft>
                <a:spcPts val="1200"/>
              </a:spcAft>
            </a:pPr>
            <a:r>
              <a:rPr lang="en-US" sz="2400" dirty="0"/>
              <a:t>Potential space or ducting requirements</a:t>
            </a:r>
          </a:p>
        </p:txBody>
      </p:sp>
      <p:sp>
        <p:nvSpPr>
          <p:cNvPr id="11" name="Text Placeholder 3">
            <a:extLst>
              <a:ext uri="{FF2B5EF4-FFF2-40B4-BE49-F238E27FC236}">
                <a16:creationId xmlns:a16="http://schemas.microsoft.com/office/drawing/2014/main" id="{94D138B9-C1A1-CB53-4264-828137EBB547}"/>
              </a:ext>
            </a:extLst>
          </p:cNvPr>
          <p:cNvSpPr txBox="1">
            <a:spLocks/>
          </p:cNvSpPr>
          <p:nvPr/>
        </p:nvSpPr>
        <p:spPr>
          <a:xfrm>
            <a:off x="7457090" y="6456892"/>
            <a:ext cx="7772400" cy="574848"/>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800" b="1" i="1" u="sng" dirty="0">
                <a:solidFill>
                  <a:schemeClr val="bg1"/>
                </a:solidFill>
              </a:rPr>
              <a:t>Image Reference Source | Formatted Hyperlink</a:t>
            </a:r>
          </a:p>
        </p:txBody>
      </p:sp>
      <p:pic>
        <p:nvPicPr>
          <p:cNvPr id="6" name="Picture 2" descr="Electric Heat Pump Water Heaters | NCW Home Inspections, LLC">
            <a:extLst>
              <a:ext uri="{FF2B5EF4-FFF2-40B4-BE49-F238E27FC236}">
                <a16:creationId xmlns:a16="http://schemas.microsoft.com/office/drawing/2014/main" id="{905A56DE-DC57-1729-D6D7-1E635860B8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15111" y="1772355"/>
            <a:ext cx="3714045" cy="56557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92E0D8FC-929A-E4CD-C330-14EAE702235C}"/>
              </a:ext>
            </a:extLst>
          </p:cNvPr>
          <p:cNvSpPr txBox="1">
            <a:spLocks/>
          </p:cNvSpPr>
          <p:nvPr/>
        </p:nvSpPr>
        <p:spPr>
          <a:xfrm>
            <a:off x="8015111" y="6898392"/>
            <a:ext cx="3714046" cy="574848"/>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hlinkClick r:id="rId4">
                  <a:extLst>
                    <a:ext uri="{A12FA001-AC4F-418D-AE19-62706E023703}">
                      <ahyp:hlinkClr xmlns:ahyp="http://schemas.microsoft.com/office/drawing/2018/hyperlinkcolor" val="tx"/>
                    </a:ext>
                  </a:extLst>
                </a:hlinkClick>
              </a:rPr>
              <a:t>HotWaterSolutionsNW.org</a:t>
            </a:r>
            <a:endParaRPr lang="en-US" dirty="0"/>
          </a:p>
        </p:txBody>
      </p:sp>
    </p:spTree>
    <p:extLst>
      <p:ext uri="{BB962C8B-B14F-4D97-AF65-F5344CB8AC3E}">
        <p14:creationId xmlns:p14="http://schemas.microsoft.com/office/powerpoint/2010/main" val="35002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0912B-9F06-4F90-9E2C-A0139FCDC14A}"/>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3" name="Content Placeholder 2">
            <a:extLst>
              <a:ext uri="{FF2B5EF4-FFF2-40B4-BE49-F238E27FC236}">
                <a16:creationId xmlns:a16="http://schemas.microsoft.com/office/drawing/2014/main" id="{3FC0D9C7-A7F4-405C-B795-48693366BAF4}"/>
              </a:ext>
            </a:extLst>
          </p:cNvPr>
          <p:cNvSpPr>
            <a:spLocks noGrp="1"/>
          </p:cNvSpPr>
          <p:nvPr>
            <p:ph sz="quarter" idx="20"/>
          </p:nvPr>
        </p:nvSpPr>
        <p:spPr>
          <a:xfrm>
            <a:off x="6430642" y="389465"/>
            <a:ext cx="7772400" cy="920664"/>
          </a:xfrm>
        </p:spPr>
        <p:txBody>
          <a:bodyPr/>
          <a:lstStyle/>
          <a:p>
            <a:r>
              <a:rPr lang="en-US" dirty="0">
                <a:latin typeface="+mj-lt"/>
              </a:rPr>
              <a:t>Electrical</a:t>
            </a:r>
          </a:p>
          <a:p>
            <a:pPr lvl="1"/>
            <a:r>
              <a:rPr lang="en-US" sz="2000" dirty="0">
                <a:latin typeface="+mj-lt"/>
                <a:ea typeface="Calibri" panose="020F0502020204030204" pitchFamily="34" charset="0"/>
              </a:rPr>
              <a:t>240 volts and 30 amps are required</a:t>
            </a:r>
          </a:p>
          <a:p>
            <a:pPr lvl="1"/>
            <a:endParaRPr lang="en-US" dirty="0">
              <a:latin typeface="+mj-lt"/>
            </a:endParaRPr>
          </a:p>
        </p:txBody>
      </p:sp>
      <p:sp>
        <p:nvSpPr>
          <p:cNvPr id="5" name="Title 4">
            <a:extLst>
              <a:ext uri="{FF2B5EF4-FFF2-40B4-BE49-F238E27FC236}">
                <a16:creationId xmlns:a16="http://schemas.microsoft.com/office/drawing/2014/main" id="{187700BB-4CE5-4F9F-96E9-DEAFCF047BEB}"/>
              </a:ext>
            </a:extLst>
          </p:cNvPr>
          <p:cNvSpPr>
            <a:spLocks noGrp="1"/>
          </p:cNvSpPr>
          <p:nvPr>
            <p:ph type="title"/>
          </p:nvPr>
        </p:nvSpPr>
        <p:spPr/>
        <p:txBody>
          <a:bodyPr/>
          <a:lstStyle/>
          <a:p>
            <a:r>
              <a:rPr lang="en-US"/>
              <a:t>Installation Challenges</a:t>
            </a:r>
          </a:p>
        </p:txBody>
      </p:sp>
      <p:sp>
        <p:nvSpPr>
          <p:cNvPr id="6" name="Content Placeholder 2">
            <a:extLst>
              <a:ext uri="{FF2B5EF4-FFF2-40B4-BE49-F238E27FC236}">
                <a16:creationId xmlns:a16="http://schemas.microsoft.com/office/drawing/2014/main" id="{3B839A2D-C8E4-4864-9EC2-D9251082D677}"/>
              </a:ext>
            </a:extLst>
          </p:cNvPr>
          <p:cNvSpPr txBox="1">
            <a:spLocks/>
          </p:cNvSpPr>
          <p:nvPr/>
        </p:nvSpPr>
        <p:spPr>
          <a:xfrm>
            <a:off x="6430642" y="2911010"/>
            <a:ext cx="7772400" cy="92066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mj-lt"/>
              </a:rPr>
              <a:t>Plumbing Connections</a:t>
            </a:r>
          </a:p>
          <a:p>
            <a:pPr lvl="1"/>
            <a:r>
              <a:rPr lang="en-US" sz="2000" dirty="0">
                <a:latin typeface="+mj-lt"/>
              </a:rPr>
              <a:t>Location of inlet and outlet may differ from old water heater</a:t>
            </a:r>
          </a:p>
        </p:txBody>
      </p:sp>
      <p:sp>
        <p:nvSpPr>
          <p:cNvPr id="7" name="Content Placeholder 2">
            <a:extLst>
              <a:ext uri="{FF2B5EF4-FFF2-40B4-BE49-F238E27FC236}">
                <a16:creationId xmlns:a16="http://schemas.microsoft.com/office/drawing/2014/main" id="{DF6F80F5-F9E1-4C5E-B03C-DD6C984DA0A6}"/>
              </a:ext>
            </a:extLst>
          </p:cNvPr>
          <p:cNvSpPr txBox="1">
            <a:spLocks/>
          </p:cNvSpPr>
          <p:nvPr/>
        </p:nvSpPr>
        <p:spPr>
          <a:xfrm>
            <a:off x="6430642" y="5071442"/>
            <a:ext cx="7772400" cy="92066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mj-lt"/>
              </a:rPr>
              <a:t>Condensate Drain</a:t>
            </a:r>
          </a:p>
          <a:p>
            <a:pPr lvl="1"/>
            <a:r>
              <a:rPr lang="en-US" sz="2000" dirty="0">
                <a:latin typeface="+mj-lt"/>
                <a:ea typeface="Calibri" panose="020F0502020204030204" pitchFamily="34" charset="0"/>
              </a:rPr>
              <a:t>Floor or sink drain should be located nearby</a:t>
            </a:r>
          </a:p>
          <a:p>
            <a:pPr lvl="1"/>
            <a:r>
              <a:rPr lang="en-US" sz="2000" dirty="0">
                <a:latin typeface="+mj-lt"/>
                <a:ea typeface="Calibri" panose="020F0502020204030204" pitchFamily="34" charset="0"/>
              </a:rPr>
              <a:t>Condensate pump can be used</a:t>
            </a:r>
            <a:endParaRPr lang="en-US" sz="2000" dirty="0">
              <a:latin typeface="+mj-lt"/>
            </a:endParaRPr>
          </a:p>
        </p:txBody>
      </p:sp>
      <p:pic>
        <p:nvPicPr>
          <p:cNvPr id="9" name="Picture 8" descr="Logo&#10;&#10;Description automatically generated">
            <a:extLst>
              <a:ext uri="{FF2B5EF4-FFF2-40B4-BE49-F238E27FC236}">
                <a16:creationId xmlns:a16="http://schemas.microsoft.com/office/drawing/2014/main" id="{1F0EDFE4-9907-403D-8701-C69C0372E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9905" y="1266763"/>
            <a:ext cx="1296076" cy="1296076"/>
          </a:xfrm>
          <a:prstGeom prst="rect">
            <a:avLst/>
          </a:prstGeom>
        </p:spPr>
      </p:pic>
      <p:pic>
        <p:nvPicPr>
          <p:cNvPr id="11" name="Picture 10" descr="Icon&#10;&#10;Description automatically generated">
            <a:extLst>
              <a:ext uri="{FF2B5EF4-FFF2-40B4-BE49-F238E27FC236}">
                <a16:creationId xmlns:a16="http://schemas.microsoft.com/office/drawing/2014/main" id="{03BE6DFB-9067-441A-994D-193AA72F1A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9906" y="3665014"/>
            <a:ext cx="1296076" cy="1296076"/>
          </a:xfrm>
          <a:prstGeom prst="rect">
            <a:avLst/>
          </a:prstGeom>
        </p:spPr>
      </p:pic>
      <p:pic>
        <p:nvPicPr>
          <p:cNvPr id="13" name="Picture 12" descr="Icon&#10;&#10;Description automatically generated">
            <a:extLst>
              <a:ext uri="{FF2B5EF4-FFF2-40B4-BE49-F238E27FC236}">
                <a16:creationId xmlns:a16="http://schemas.microsoft.com/office/drawing/2014/main" id="{224CEFC4-41C7-4EAE-A39F-3143CD3084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9906" y="6326420"/>
            <a:ext cx="1296075" cy="1296075"/>
          </a:xfrm>
          <a:prstGeom prst="rect">
            <a:avLst/>
          </a:prstGeom>
        </p:spPr>
      </p:pic>
      <p:sp>
        <p:nvSpPr>
          <p:cNvPr id="8" name="Text Placeholder 3">
            <a:extLst>
              <a:ext uri="{FF2B5EF4-FFF2-40B4-BE49-F238E27FC236}">
                <a16:creationId xmlns:a16="http://schemas.microsoft.com/office/drawing/2014/main" id="{6A68CB77-FBE1-05B8-BAC7-287FC9EFB879}"/>
              </a:ext>
            </a:extLst>
          </p:cNvPr>
          <p:cNvSpPr txBox="1">
            <a:spLocks/>
          </p:cNvSpPr>
          <p:nvPr/>
        </p:nvSpPr>
        <p:spPr>
          <a:xfrm>
            <a:off x="9934222" y="7802033"/>
            <a:ext cx="4268820" cy="66926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1800" b="1" u="sng" dirty="0">
                <a:hlinkClick r:id="rId7">
                  <a:extLst>
                    <a:ext uri="{A12FA001-AC4F-418D-AE19-62706E023703}">
                      <ahyp:hlinkClr xmlns:ahyp="http://schemas.microsoft.com/office/drawing/2018/hyperlinkcolor" val="tx"/>
                    </a:ext>
                  </a:extLst>
                </a:hlinkClick>
              </a:rPr>
              <a:t>HotWaterSolutionsNW.org</a:t>
            </a:r>
            <a:endParaRPr lang="en-US" sz="1800" b="1" u="sng" dirty="0"/>
          </a:p>
        </p:txBody>
      </p:sp>
    </p:spTree>
    <p:custDataLst>
      <p:tags r:id="rId1"/>
    </p:custDataLst>
    <p:extLst>
      <p:ext uri="{BB962C8B-B14F-4D97-AF65-F5344CB8AC3E}">
        <p14:creationId xmlns:p14="http://schemas.microsoft.com/office/powerpoint/2010/main" val="27990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a:xfrm>
            <a:off x="6430642" y="457200"/>
            <a:ext cx="7772400" cy="3250505"/>
          </a:xfrm>
        </p:spPr>
        <p:txBody>
          <a:bodyPr/>
          <a:lstStyle/>
          <a:p>
            <a:r>
              <a:rPr lang="en-US" dirty="0"/>
              <a:t>Temperature</a:t>
            </a:r>
          </a:p>
          <a:p>
            <a:pPr lvl="1"/>
            <a:r>
              <a:rPr lang="en-US" sz="2000" dirty="0">
                <a:latin typeface="+mj-lt"/>
                <a:ea typeface="Calibri" panose="020F0502020204030204" pitchFamily="34" charset="0"/>
              </a:rPr>
              <a:t>Space should be able to maintain a temperature range of 40º–120ºF (4.4º–49.9ºC).</a:t>
            </a:r>
            <a:endParaRPr lang="en-US" sz="2000" dirty="0">
              <a:latin typeface="+mj-lt"/>
            </a:endParaRPr>
          </a:p>
        </p:txBody>
      </p:sp>
      <p:sp>
        <p:nvSpPr>
          <p:cNvPr id="4" name="Content Placeholder 3">
            <a:extLst>
              <a:ext uri="{FF2B5EF4-FFF2-40B4-BE49-F238E27FC236}">
                <a16:creationId xmlns:a16="http://schemas.microsoft.com/office/drawing/2014/main" id="{FF94A9F6-22A5-46A3-A672-8568DC09FCCB}"/>
              </a:ext>
            </a:extLst>
          </p:cNvPr>
          <p:cNvSpPr>
            <a:spLocks noGrp="1"/>
          </p:cNvSpPr>
          <p:nvPr>
            <p:ph sz="quarter" idx="21"/>
          </p:nvPr>
        </p:nvSpPr>
        <p:spPr/>
        <p:txBody>
          <a:bodyPr/>
          <a:lstStyle/>
          <a:p>
            <a:r>
              <a:rPr lang="en-US" dirty="0"/>
              <a:t>Space Considerations</a:t>
            </a:r>
          </a:p>
          <a:p>
            <a:pPr marL="0" indent="0">
              <a:buNone/>
            </a:pPr>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a:t>Installation Challenges</a:t>
            </a:r>
          </a:p>
        </p:txBody>
      </p:sp>
      <p:pic>
        <p:nvPicPr>
          <p:cNvPr id="7" name="Picture 6" descr="Icon&#10;&#10;Description automatically generated">
            <a:extLst>
              <a:ext uri="{FF2B5EF4-FFF2-40B4-BE49-F238E27FC236}">
                <a16:creationId xmlns:a16="http://schemas.microsoft.com/office/drawing/2014/main" id="{90190CA2-9BE6-42C7-8742-9561E3F63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68127" y="1622069"/>
            <a:ext cx="1245590" cy="1245590"/>
          </a:xfrm>
          <a:prstGeom prst="rect">
            <a:avLst/>
          </a:prstGeom>
        </p:spPr>
      </p:pic>
      <p:pic>
        <p:nvPicPr>
          <p:cNvPr id="9" name="Picture 8" descr="Icon&#10;&#10;Description automatically generated">
            <a:extLst>
              <a:ext uri="{FF2B5EF4-FFF2-40B4-BE49-F238E27FC236}">
                <a16:creationId xmlns:a16="http://schemas.microsoft.com/office/drawing/2014/main" id="{ACE3AA80-3636-4E82-BADF-3FDB2B50D2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3183" y="1622069"/>
            <a:ext cx="1180452" cy="1180452"/>
          </a:xfrm>
          <a:prstGeom prst="rect">
            <a:avLst/>
          </a:prstGeom>
        </p:spPr>
      </p:pic>
      <p:sp>
        <p:nvSpPr>
          <p:cNvPr id="10" name="Arrow: Left-Right 9">
            <a:extLst>
              <a:ext uri="{FF2B5EF4-FFF2-40B4-BE49-F238E27FC236}">
                <a16:creationId xmlns:a16="http://schemas.microsoft.com/office/drawing/2014/main" id="{E7A78550-FB5B-4006-ACDA-8ED7EB7C93A1}"/>
              </a:ext>
            </a:extLst>
          </p:cNvPr>
          <p:cNvSpPr/>
          <p:nvPr/>
        </p:nvSpPr>
        <p:spPr>
          <a:xfrm rot="10800000">
            <a:off x="9150076" y="1950357"/>
            <a:ext cx="2457451" cy="523876"/>
          </a:xfrm>
          <a:prstGeom prst="leftRightArrow">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BD6CB820-2062-4949-A6B2-218790215EF1}"/>
              </a:ext>
            </a:extLst>
          </p:cNvPr>
          <p:cNvSpPr txBox="1">
            <a:spLocks/>
          </p:cNvSpPr>
          <p:nvPr/>
        </p:nvSpPr>
        <p:spPr>
          <a:xfrm>
            <a:off x="6430642" y="3082168"/>
            <a:ext cx="7772400" cy="14279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Clearance</a:t>
            </a:r>
          </a:p>
          <a:p>
            <a:pPr lvl="1"/>
            <a:r>
              <a:rPr lang="en-US" sz="2000" dirty="0">
                <a:latin typeface="+mj-lt"/>
                <a:ea typeface="Calibri" panose="020F0502020204030204" pitchFamily="34" charset="0"/>
              </a:rPr>
              <a:t>HPWH should be installed in a space with 700-cubic feet (28.3-cubic meters) of air space around the water heater</a:t>
            </a:r>
            <a:endParaRPr lang="en-US" sz="2000" dirty="0">
              <a:latin typeface="+mj-lt"/>
            </a:endParaRPr>
          </a:p>
        </p:txBody>
      </p:sp>
      <p:pic>
        <p:nvPicPr>
          <p:cNvPr id="13" name="Picture 12" descr="Shape&#10;&#10;Description automatically generated with low confidence">
            <a:extLst>
              <a:ext uri="{FF2B5EF4-FFF2-40B4-BE49-F238E27FC236}">
                <a16:creationId xmlns:a16="http://schemas.microsoft.com/office/drawing/2014/main" id="{9DF92A65-8B04-4FB1-A615-268EC9CF2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3552" y="4319538"/>
            <a:ext cx="1366580" cy="1366580"/>
          </a:xfrm>
          <a:prstGeom prst="rect">
            <a:avLst/>
          </a:prstGeom>
        </p:spPr>
      </p:pic>
      <p:sp>
        <p:nvSpPr>
          <p:cNvPr id="14" name="Content Placeholder 2">
            <a:extLst>
              <a:ext uri="{FF2B5EF4-FFF2-40B4-BE49-F238E27FC236}">
                <a16:creationId xmlns:a16="http://schemas.microsoft.com/office/drawing/2014/main" id="{AECB4FED-B6CA-4E05-B74D-A87A60EDAD0C}"/>
              </a:ext>
            </a:extLst>
          </p:cNvPr>
          <p:cNvSpPr txBox="1">
            <a:spLocks/>
          </p:cNvSpPr>
          <p:nvPr/>
        </p:nvSpPr>
        <p:spPr>
          <a:xfrm>
            <a:off x="6430642" y="5578739"/>
            <a:ext cx="7772400" cy="14279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Noise</a:t>
            </a:r>
          </a:p>
          <a:p>
            <a:pPr lvl="1"/>
            <a:r>
              <a:rPr lang="en-US" sz="2000" dirty="0">
                <a:latin typeface="+mj-lt"/>
                <a:ea typeface="Calibri" panose="020F0502020204030204" pitchFamily="34" charset="0"/>
              </a:rPr>
              <a:t>Sound generated tends to run between 40 dBA to 80 dBA, where the majority of HPWHs are below 55 dBA</a:t>
            </a:r>
            <a:endParaRPr lang="en-US" sz="2000" dirty="0">
              <a:latin typeface="+mj-lt"/>
            </a:endParaRPr>
          </a:p>
        </p:txBody>
      </p:sp>
      <p:pic>
        <p:nvPicPr>
          <p:cNvPr id="16" name="Picture 15" descr="Shape&#10;&#10;Description automatically generated with low confidence">
            <a:extLst>
              <a:ext uri="{FF2B5EF4-FFF2-40B4-BE49-F238E27FC236}">
                <a16:creationId xmlns:a16="http://schemas.microsoft.com/office/drawing/2014/main" id="{53E7BC4A-BB6D-4310-8B0F-ADFD3DC149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7579" y="6323546"/>
            <a:ext cx="1702443" cy="1702443"/>
          </a:xfrm>
          <a:prstGeom prst="rect">
            <a:avLst/>
          </a:prstGeom>
        </p:spPr>
      </p:pic>
      <p:sp>
        <p:nvSpPr>
          <p:cNvPr id="6" name="Text Placeholder 3">
            <a:extLst>
              <a:ext uri="{FF2B5EF4-FFF2-40B4-BE49-F238E27FC236}">
                <a16:creationId xmlns:a16="http://schemas.microsoft.com/office/drawing/2014/main" id="{EE2CDF68-0469-5960-CB3F-DE61A808FB01}"/>
              </a:ext>
            </a:extLst>
          </p:cNvPr>
          <p:cNvSpPr txBox="1">
            <a:spLocks/>
          </p:cNvSpPr>
          <p:nvPr/>
        </p:nvSpPr>
        <p:spPr>
          <a:xfrm>
            <a:off x="9934222" y="7802033"/>
            <a:ext cx="4268820" cy="66926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r">
              <a:buNone/>
            </a:pPr>
            <a:r>
              <a:rPr lang="en-US" sz="1800" b="1" u="sng" dirty="0">
                <a:hlinkClick r:id="rId8">
                  <a:extLst>
                    <a:ext uri="{A12FA001-AC4F-418D-AE19-62706E023703}">
                      <ahyp:hlinkClr xmlns:ahyp="http://schemas.microsoft.com/office/drawing/2018/hyperlinkcolor" val="tx"/>
                    </a:ext>
                  </a:extLst>
                </a:hlinkClick>
              </a:rPr>
              <a:t>HotWaterSolutionsNW.org</a:t>
            </a:r>
            <a:endParaRPr lang="en-US" sz="1800" b="1" u="sng" dirty="0"/>
          </a:p>
        </p:txBody>
      </p:sp>
    </p:spTree>
    <p:custDataLst>
      <p:tags r:id="rId1"/>
    </p:custDataLst>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5.potx" id="{D0FBF145-4C97-4E8C-AECC-CBE4B886FCD9}" vid="{0AE4BF23-393C-474F-8FC0-1E5253B98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6" ma:contentTypeDescription="Create a new document." ma:contentTypeScope="" ma:versionID="6d37b69c8fa587edde3ce7fe3afdc90b">
  <xsd:schema xmlns:xsd="http://www.w3.org/2001/XMLSchema" xmlns:xs="http://www.w3.org/2001/XMLSchema" xmlns:p="http://schemas.microsoft.com/office/2006/metadata/properties" xmlns:ns2="b916d557-9942-431a-9eba-fba47244dd3a" xmlns:ns3="5cece13e-3376-4417-9525-be60b11a89a8" xmlns:ns4="f57bcc36-de3c-48ff-84b5-ab639de66b0c" targetNamespace="http://schemas.microsoft.com/office/2006/metadata/properties" ma:root="true" ma:fieldsID="3de9e8753592410b706d728e132a2ca2" ns2:_="" ns3:_="" ns4:_="">
    <xsd:import namespace="b916d557-9942-431a-9eba-fba47244dd3a"/>
    <xsd:import namespace="5cece13e-3376-4417-9525-be60b11a89a8"/>
    <xsd:import namespace="f57bcc36-de3c-48ff-84b5-ab639de66b0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7bcc36-de3c-48ff-84b5-ab639de6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C12E2-551A-4991-BB07-ECAD41A613DB}">
  <ds:schemaRefs>
    <ds:schemaRef ds:uri="http://schemas.microsoft.com/office/2006/metadata/properties"/>
    <ds:schemaRef ds:uri="http://schemas.microsoft.com/office/infopath/2007/PartnerControls"/>
    <ds:schemaRef ds:uri="5cece13e-3376-4417-9525-be60b11a89a8"/>
    <ds:schemaRef ds:uri="b916d557-9942-431a-9eba-fba47244dd3a"/>
  </ds:schemaRefs>
</ds:datastoreItem>
</file>

<file path=customXml/itemProps2.xml><?xml version="1.0" encoding="utf-8"?>
<ds:datastoreItem xmlns:ds="http://schemas.openxmlformats.org/officeDocument/2006/customXml" ds:itemID="{A7EF8143-403C-419F-ABAE-5BA513C6D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6d557-9942-431a-9eba-fba47244dd3a"/>
    <ds:schemaRef ds:uri="5cece13e-3376-4417-9525-be60b11a89a8"/>
    <ds:schemaRef ds:uri="f57bcc36-de3c-48ff-84b5-ab639de6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ECBD00-9822-422F-A66F-9816FB5A77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PNNL_05</Template>
  <TotalTime>6729</TotalTime>
  <Words>7720</Words>
  <Application>Microsoft Office PowerPoint</Application>
  <PresentationFormat>Custom</PresentationFormat>
  <Paragraphs>547</Paragraphs>
  <Slides>40</Slides>
  <Notes>38</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Abadi Extra Light</vt:lpstr>
      <vt:lpstr>Arial</vt:lpstr>
      <vt:lpstr>Arial Nova</vt:lpstr>
      <vt:lpstr>Calibri</vt:lpstr>
      <vt:lpstr>Mercury SSm A</vt:lpstr>
      <vt:lpstr>Noto Sans Symbols</vt:lpstr>
      <vt:lpstr>Symbol</vt:lpstr>
      <vt:lpstr>Verdana</vt:lpstr>
      <vt:lpstr>Wingdings</vt:lpstr>
      <vt:lpstr>PNNL_Option_4</vt:lpstr>
      <vt:lpstr>The Business Case for Heat Pump Water Heaters (HPWHs) </vt:lpstr>
      <vt:lpstr>Section 1 –  Understand </vt:lpstr>
      <vt:lpstr>Growing Market Potential</vt:lpstr>
      <vt:lpstr>Growing Market Potential</vt:lpstr>
      <vt:lpstr>How HPWHs Operate </vt:lpstr>
      <vt:lpstr>Customer Segments</vt:lpstr>
      <vt:lpstr>Key Differences: HPWHs vs Standard Storage Tanks</vt:lpstr>
      <vt:lpstr>Installation Challenges</vt:lpstr>
      <vt:lpstr>Installation Challenges</vt:lpstr>
      <vt:lpstr>Installation Scenarios</vt:lpstr>
      <vt:lpstr>Electrical Considerations</vt:lpstr>
      <vt:lpstr>Gas to Electric Conversions</vt:lpstr>
      <vt:lpstr>PowerPoint Presentation</vt:lpstr>
      <vt:lpstr>Condensate Management</vt:lpstr>
      <vt:lpstr>Section 2 –  Apply </vt:lpstr>
      <vt:lpstr>Specification and Installation Best Practices</vt:lpstr>
      <vt:lpstr>        _</vt:lpstr>
      <vt:lpstr>Tank Sizing </vt:lpstr>
      <vt:lpstr>Tank Location: Minimizing Noise </vt:lpstr>
      <vt:lpstr>Tank Location: Managing Cool Air Exhaust</vt:lpstr>
      <vt:lpstr>Recirculation Pumps</vt:lpstr>
      <vt:lpstr>Selecting the Right Model for the Job</vt:lpstr>
      <vt:lpstr>Sales Approaches </vt:lpstr>
      <vt:lpstr>Smart Technology </vt:lpstr>
      <vt:lpstr>Smart Technology </vt:lpstr>
      <vt:lpstr>Strategic Partnerships</vt:lpstr>
      <vt:lpstr>Cost Options &amp; Financing</vt:lpstr>
      <vt:lpstr>Pricing Considerations</vt:lpstr>
      <vt:lpstr>Over-the-Phone Bidding</vt:lpstr>
      <vt:lpstr>Customer Education and Messaging</vt:lpstr>
      <vt:lpstr>Customer Communication Strategies</vt:lpstr>
      <vt:lpstr>Customer Communication Strategies</vt:lpstr>
      <vt:lpstr>Staff training on HPWHs</vt:lpstr>
      <vt:lpstr>Staff training on HPWHs</vt:lpstr>
      <vt:lpstr>Navigating Common Misconceptions</vt:lpstr>
      <vt:lpstr>Incorporating  “After Sales Service”</vt:lpstr>
      <vt:lpstr>Next Steps to Offering HPWHs</vt:lpstr>
      <vt:lpstr>Tax Credits &amp; Rebates</vt:lpstr>
      <vt:lpstr>Additional Training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 Specific Lesson</dc:title>
  <dc:creator>Rodriguez-Feo Bermudez, Eduardo</dc:creator>
  <cp:lastModifiedBy>Rodriguez-Feo Bermudez, Eduardo</cp:lastModifiedBy>
  <cp:revision>29</cp:revision>
  <dcterms:created xsi:type="dcterms:W3CDTF">2022-09-22T20:40:01Z</dcterms:created>
  <dcterms:modified xsi:type="dcterms:W3CDTF">2024-11-27T00:39:34Z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14C4B34D-AA9F-453E-A2EF-61AB7DE1D2CF</vt:lpwstr>
  </property>
  <property fmtid="{D5CDD505-2E9C-101B-9397-08002B2CF9AE}" pid="3" name="ArticulatePath">
    <vt:lpwstr>Presentation3</vt:lpwstr>
  </property>
  <property fmtid="{D5CDD505-2E9C-101B-9397-08002B2CF9AE}" pid="4" name="ContentTypeId">
    <vt:lpwstr>0x0101002A7F5E3FD5385046B8A83AACB83867DB</vt:lpwstr>
  </property>
  <property fmtid="{D5CDD505-2E9C-101B-9397-08002B2CF9AE}" pid="5" name="MediaServiceImageTags">
    <vt:lpwstr/>
  </property>
</Properties>
</file>