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Lst>
  <p:notesMasterIdLst>
    <p:notesMasterId r:id="rId114"/>
  </p:notesMasterIdLst>
  <p:sldIdLst>
    <p:sldId id="2902" r:id="rId6"/>
    <p:sldId id="256" r:id="rId7"/>
    <p:sldId id="2795" r:id="rId8"/>
    <p:sldId id="2726" r:id="rId9"/>
    <p:sldId id="2796" r:id="rId10"/>
    <p:sldId id="2727" r:id="rId11"/>
    <p:sldId id="2889" r:id="rId12"/>
    <p:sldId id="2729" r:id="rId13"/>
    <p:sldId id="2797" r:id="rId14"/>
    <p:sldId id="2885" r:id="rId15"/>
    <p:sldId id="2684" r:id="rId16"/>
    <p:sldId id="2683" r:id="rId17"/>
    <p:sldId id="2883" r:id="rId18"/>
    <p:sldId id="2798" r:id="rId19"/>
    <p:sldId id="2799" r:id="rId20"/>
    <p:sldId id="2800" r:id="rId21"/>
    <p:sldId id="2733" r:id="rId22"/>
    <p:sldId id="2802" r:id="rId23"/>
    <p:sldId id="2803" r:id="rId24"/>
    <p:sldId id="2804" r:id="rId25"/>
    <p:sldId id="2724" r:id="rId26"/>
    <p:sldId id="2805" r:id="rId27"/>
    <p:sldId id="2738" r:id="rId28"/>
    <p:sldId id="2890" r:id="rId29"/>
    <p:sldId id="2891" r:id="rId30"/>
    <p:sldId id="2806" r:id="rId31"/>
    <p:sldId id="2900" r:id="rId32"/>
    <p:sldId id="2647" r:id="rId33"/>
    <p:sldId id="2808" r:id="rId34"/>
    <p:sldId id="2746" r:id="rId35"/>
    <p:sldId id="2893" r:id="rId36"/>
    <p:sldId id="2888" r:id="rId37"/>
    <p:sldId id="2744" r:id="rId38"/>
    <p:sldId id="2721" r:id="rId39"/>
    <p:sldId id="2810" r:id="rId40"/>
    <p:sldId id="2882" r:id="rId41"/>
    <p:sldId id="889" r:id="rId42"/>
    <p:sldId id="947" r:id="rId43"/>
    <p:sldId id="2811" r:id="rId44"/>
    <p:sldId id="2815" r:id="rId45"/>
    <p:sldId id="2792" r:id="rId46"/>
    <p:sldId id="2745" r:id="rId47"/>
    <p:sldId id="2725" r:id="rId48"/>
    <p:sldId id="2817" r:id="rId49"/>
    <p:sldId id="2818" r:id="rId50"/>
    <p:sldId id="2873" r:id="rId51"/>
    <p:sldId id="2819" r:id="rId52"/>
    <p:sldId id="2820" r:id="rId53"/>
    <p:sldId id="2880" r:id="rId54"/>
    <p:sldId id="2869" r:id="rId55"/>
    <p:sldId id="2870" r:id="rId56"/>
    <p:sldId id="2876" r:id="rId57"/>
    <p:sldId id="2858" r:id="rId58"/>
    <p:sldId id="2862" r:id="rId59"/>
    <p:sldId id="2861" r:id="rId60"/>
    <p:sldId id="2866" r:id="rId61"/>
    <p:sldId id="2865" r:id="rId62"/>
    <p:sldId id="2863" r:id="rId63"/>
    <p:sldId id="2868" r:id="rId64"/>
    <p:sldId id="2867" r:id="rId65"/>
    <p:sldId id="2821" r:id="rId66"/>
    <p:sldId id="2822" r:id="rId67"/>
    <p:sldId id="2761" r:id="rId68"/>
    <p:sldId id="2879" r:id="rId69"/>
    <p:sldId id="2823" r:id="rId70"/>
    <p:sldId id="2878" r:id="rId71"/>
    <p:sldId id="2723" r:id="rId72"/>
    <p:sldId id="2824" r:id="rId73"/>
    <p:sldId id="2825" r:id="rId74"/>
    <p:sldId id="2886" r:id="rId75"/>
    <p:sldId id="2826" r:id="rId76"/>
    <p:sldId id="2827" r:id="rId77"/>
    <p:sldId id="2828" r:id="rId78"/>
    <p:sldId id="2829" r:id="rId79"/>
    <p:sldId id="2830" r:id="rId80"/>
    <p:sldId id="2831" r:id="rId81"/>
    <p:sldId id="2832" r:id="rId82"/>
    <p:sldId id="2833" r:id="rId83"/>
    <p:sldId id="2834" r:id="rId84"/>
    <p:sldId id="2896" r:id="rId85"/>
    <p:sldId id="2722" r:id="rId86"/>
    <p:sldId id="2836" r:id="rId87"/>
    <p:sldId id="2765" r:id="rId88"/>
    <p:sldId id="2901" r:id="rId89"/>
    <p:sldId id="2853" r:id="rId90"/>
    <p:sldId id="2852" r:id="rId91"/>
    <p:sldId id="2851" r:id="rId92"/>
    <p:sldId id="2897" r:id="rId93"/>
    <p:sldId id="646" r:id="rId94"/>
    <p:sldId id="2839" r:id="rId95"/>
    <p:sldId id="2854" r:id="rId96"/>
    <p:sldId id="2855" r:id="rId97"/>
    <p:sldId id="2720" r:id="rId98"/>
    <p:sldId id="2840" r:id="rId99"/>
    <p:sldId id="2841" r:id="rId100"/>
    <p:sldId id="2842" r:id="rId101"/>
    <p:sldId id="2843" r:id="rId102"/>
    <p:sldId id="2844" r:id="rId103"/>
    <p:sldId id="2845" r:id="rId104"/>
    <p:sldId id="2846" r:id="rId105"/>
    <p:sldId id="2847" r:id="rId106"/>
    <p:sldId id="2848" r:id="rId107"/>
    <p:sldId id="2849" r:id="rId108"/>
    <p:sldId id="2850" r:id="rId109"/>
    <p:sldId id="2772" r:id="rId110"/>
    <p:sldId id="2773" r:id="rId111"/>
    <p:sldId id="2774" r:id="rId112"/>
    <p:sldId id="2775"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45F1DB1-CEBC-47B1-B99F-BB4E7809F68C}">
          <p14:sldIdLst>
            <p14:sldId id="2902"/>
            <p14:sldId id="256"/>
            <p14:sldId id="2795"/>
          </p14:sldIdLst>
        </p14:section>
        <p14:section name="Part 1: Basic Principles of Heat Pump Operation" id="{5D6A7F83-A62A-4AE0-BCE4-C041ABBC035C}">
          <p14:sldIdLst>
            <p14:sldId id="2726"/>
            <p14:sldId id="2796"/>
            <p14:sldId id="2727"/>
            <p14:sldId id="2889"/>
            <p14:sldId id="2729"/>
            <p14:sldId id="2797"/>
            <p14:sldId id="2885"/>
            <p14:sldId id="2684"/>
            <p14:sldId id="2683"/>
            <p14:sldId id="2883"/>
            <p14:sldId id="2798"/>
            <p14:sldId id="2799"/>
            <p14:sldId id="2800"/>
            <p14:sldId id="2733"/>
            <p14:sldId id="2802"/>
            <p14:sldId id="2803"/>
            <p14:sldId id="2804"/>
          </p14:sldIdLst>
        </p14:section>
        <p14:section name="Part 2: Using Load Calculations" id="{DC956832-A6DD-4208-8377-05AB62ED9744}">
          <p14:sldIdLst>
            <p14:sldId id="2724"/>
            <p14:sldId id="2805"/>
            <p14:sldId id="2738"/>
            <p14:sldId id="2890"/>
            <p14:sldId id="2891"/>
            <p14:sldId id="2806"/>
            <p14:sldId id="2900"/>
            <p14:sldId id="2647"/>
            <p14:sldId id="2808"/>
            <p14:sldId id="2746"/>
            <p14:sldId id="2893"/>
            <p14:sldId id="2888"/>
            <p14:sldId id="2744"/>
            <p14:sldId id="2721"/>
            <p14:sldId id="2810"/>
            <p14:sldId id="2882"/>
            <p14:sldId id="889"/>
            <p14:sldId id="947"/>
            <p14:sldId id="2811"/>
            <p14:sldId id="2815"/>
            <p14:sldId id="2792"/>
            <p14:sldId id="2745"/>
          </p14:sldIdLst>
        </p14:section>
        <p14:section name="Part 3: System Sizing and Specification" id="{5BB3FDAE-8585-471A-8B78-C770779BE1A8}">
          <p14:sldIdLst>
            <p14:sldId id="2725"/>
            <p14:sldId id="2817"/>
            <p14:sldId id="2818"/>
            <p14:sldId id="2873"/>
            <p14:sldId id="2819"/>
            <p14:sldId id="2820"/>
            <p14:sldId id="2880"/>
            <p14:sldId id="2869"/>
            <p14:sldId id="2870"/>
            <p14:sldId id="2876"/>
            <p14:sldId id="2858"/>
            <p14:sldId id="2862"/>
            <p14:sldId id="2861"/>
            <p14:sldId id="2866"/>
            <p14:sldId id="2865"/>
            <p14:sldId id="2863"/>
            <p14:sldId id="2868"/>
            <p14:sldId id="2867"/>
            <p14:sldId id="2821"/>
            <p14:sldId id="2822"/>
            <p14:sldId id="2761"/>
            <p14:sldId id="2879"/>
            <p14:sldId id="2823"/>
            <p14:sldId id="2878"/>
          </p14:sldIdLst>
        </p14:section>
        <p14:section name="Part 4: System Design Options/Considerations" id="{45EA7723-C68D-4570-8DAA-C0AC0547D697}">
          <p14:sldIdLst>
            <p14:sldId id="2723"/>
            <p14:sldId id="2824"/>
            <p14:sldId id="2825"/>
            <p14:sldId id="2886"/>
            <p14:sldId id="2826"/>
            <p14:sldId id="2827"/>
            <p14:sldId id="2828"/>
            <p14:sldId id="2829"/>
            <p14:sldId id="2830"/>
            <p14:sldId id="2831"/>
            <p14:sldId id="2832"/>
            <p14:sldId id="2833"/>
            <p14:sldId id="2834"/>
            <p14:sldId id="2896"/>
          </p14:sldIdLst>
        </p14:section>
        <p14:section name="Part 5: Thermostats and Controls" id="{2EFED9F1-7637-45DA-8C2C-92D526CF598D}">
          <p14:sldIdLst>
            <p14:sldId id="2722"/>
            <p14:sldId id="2836"/>
            <p14:sldId id="2765"/>
            <p14:sldId id="2901"/>
            <p14:sldId id="2853"/>
            <p14:sldId id="2852"/>
            <p14:sldId id="2851"/>
            <p14:sldId id="2897"/>
            <p14:sldId id="646"/>
            <p14:sldId id="2839"/>
            <p14:sldId id="2854"/>
            <p14:sldId id="2855"/>
          </p14:sldIdLst>
        </p14:section>
        <p14:section name="Part 6: Recommended Practice Design Examples" id="{6B82413E-7BDE-4F42-8EBC-F5EEBB123EA9}">
          <p14:sldIdLst>
            <p14:sldId id="2720"/>
            <p14:sldId id="2840"/>
            <p14:sldId id="2841"/>
            <p14:sldId id="2842"/>
            <p14:sldId id="2843"/>
            <p14:sldId id="2844"/>
            <p14:sldId id="2845"/>
            <p14:sldId id="2846"/>
            <p14:sldId id="2847"/>
            <p14:sldId id="2848"/>
            <p14:sldId id="2849"/>
            <p14:sldId id="2850"/>
            <p14:sldId id="2772"/>
            <p14:sldId id="2773"/>
          </p14:sldIdLst>
        </p14:section>
        <p14:section name="Appendices" id="{1FE94D9B-CEE8-4448-8F0B-9CD832F32C6F}">
          <p14:sldIdLst>
            <p14:sldId id="2774"/>
            <p14:sldId id="27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ristie, Matthew" initials="CM [2]" lastIdx="8" clrIdx="6">
    <p:extLst>
      <p:ext uri="{19B8F6BF-5375-455C-9EA6-DF929625EA0E}">
        <p15:presenceInfo xmlns:p15="http://schemas.microsoft.com/office/powerpoint/2012/main" userId="S::mchristie@trcsolutions.com::fc357460-f8e8-4596-9e64-56d2b735ffb3" providerId="AD"/>
      </p:ext>
    </p:extLst>
  </p:cmAuthor>
  <p:cmAuthor id="1" name="Eckman, William" initials="EW" lastIdx="5" clrIdx="0">
    <p:extLst>
      <p:ext uri="{19B8F6BF-5375-455C-9EA6-DF929625EA0E}">
        <p15:presenceInfo xmlns:p15="http://schemas.microsoft.com/office/powerpoint/2012/main" userId="S::weckman@trcsolutions.com::de3eaa1c-5df1-4632-a425-df3604a74e6f" providerId="AD"/>
      </p:ext>
    </p:extLst>
  </p:cmAuthor>
  <p:cmAuthor id="8" name="Riggs, Devlin" initials="RD" lastIdx="7" clrIdx="7">
    <p:extLst>
      <p:ext uri="{19B8F6BF-5375-455C-9EA6-DF929625EA0E}">
        <p15:presenceInfo xmlns:p15="http://schemas.microsoft.com/office/powerpoint/2012/main" userId="S::driggs@trcsolutions.com::843791f6-4c50-46ee-939c-8e0559387e91" providerId="AD"/>
      </p:ext>
    </p:extLst>
  </p:cmAuthor>
  <p:cmAuthor id="2" name="Christie, Matthew" initials="CM" lastIdx="31" clrIdx="1">
    <p:extLst>
      <p:ext uri="{19B8F6BF-5375-455C-9EA6-DF929625EA0E}">
        <p15:presenceInfo xmlns:p15="http://schemas.microsoft.com/office/powerpoint/2012/main" userId="S::MChristie@trcsolutions.com::55baf958-48ae-4bd9-bfc8-283aedf8fa11" providerId="AD"/>
      </p:ext>
    </p:extLst>
  </p:cmAuthor>
  <p:cmAuthor id="3" name="Wildenhaus, Dan" initials="WD" lastIdx="22" clrIdx="2">
    <p:extLst>
      <p:ext uri="{19B8F6BF-5375-455C-9EA6-DF929625EA0E}">
        <p15:presenceInfo xmlns:p15="http://schemas.microsoft.com/office/powerpoint/2012/main" userId="S::DWildenhaus@trcsolutions.com::41a4a31f-410f-470e-af63-25f6a0fe28b0" providerId="AD"/>
      </p:ext>
    </p:extLst>
  </p:cmAuthor>
  <p:cmAuthor id="4" name="Beaulieu, Dave" initials="BD" lastIdx="12" clrIdx="3">
    <p:extLst>
      <p:ext uri="{19B8F6BF-5375-455C-9EA6-DF929625EA0E}">
        <p15:presenceInfo xmlns:p15="http://schemas.microsoft.com/office/powerpoint/2012/main" userId="S::DBeaulieu@trcsolutions.com::ec41eeb7-d861-425f-befd-4ba6ca8d2d55" providerId="AD"/>
      </p:ext>
    </p:extLst>
  </p:cmAuthor>
  <p:cmAuthor id="5" name="Shields, Connor B." initials="SCB" lastIdx="11" clrIdx="4">
    <p:extLst>
      <p:ext uri="{19B8F6BF-5375-455C-9EA6-DF929625EA0E}">
        <p15:presenceInfo xmlns:p15="http://schemas.microsoft.com/office/powerpoint/2012/main" userId="S::CBShields@trcsolutions.com::65b4bef5-486c-4fb9-bc60-7256ccf6010d" providerId="AD"/>
      </p:ext>
    </p:extLst>
  </p:cmAuthor>
  <p:cmAuthor id="6" name="Matthew Christie" initials="MC" lastIdx="4" clrIdx="5">
    <p:extLst>
      <p:ext uri="{19B8F6BF-5375-455C-9EA6-DF929625EA0E}">
        <p15:presenceInfo xmlns:p15="http://schemas.microsoft.com/office/powerpoint/2012/main" userId="S::MChristie@trcsolutions.com::176f6687-287a-4c9b-a155-48a5367c38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8F2"/>
    <a:srgbClr val="0069A6"/>
    <a:srgbClr val="1F3473"/>
    <a:srgbClr val="F0A91E"/>
    <a:srgbClr val="37B34A"/>
    <a:srgbClr val="FFC000"/>
    <a:srgbClr val="C00000"/>
    <a:srgbClr val="983E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806F4-4A3E-4519-A7E5-DB5970319422}" v="7" dt="2021-12-14T01:03:05.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40" autoAdjust="0"/>
  </p:normalViewPr>
  <p:slideViewPr>
    <p:cSldViewPr snapToGrid="0">
      <p:cViewPr varScale="1">
        <p:scale>
          <a:sx n="96" d="100"/>
          <a:sy n="96" d="100"/>
        </p:scale>
        <p:origin x="20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AHRI</a:t>
            </a:r>
            <a:r>
              <a:rPr lang="en-US" baseline="0"/>
              <a:t> 210/240 Bin Hours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Sheet2!$C$28</c:f>
              <c:strCache>
                <c:ptCount val="1"/>
                <c:pt idx="0">
                  <c:v>I</c:v>
                </c:pt>
              </c:strCache>
            </c:strRef>
          </c:tx>
          <c:spPr>
            <a:solidFill>
              <a:schemeClr val="accent1"/>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Sheet2!$C$29:$C$46</c:f>
              <c:numCache>
                <c:formatCode>0</c:formatCode>
                <c:ptCount val="18"/>
                <c:pt idx="0">
                  <c:v>0</c:v>
                </c:pt>
                <c:pt idx="1">
                  <c:v>117.827</c:v>
                </c:pt>
                <c:pt idx="2">
                  <c:v>95.641999999999996</c:v>
                </c:pt>
                <c:pt idx="3">
                  <c:v>63.597000000000001</c:v>
                </c:pt>
                <c:pt idx="4">
                  <c:v>39.933</c:v>
                </c:pt>
                <c:pt idx="5">
                  <c:v>20.213000000000001</c:v>
                </c:pt>
                <c:pt idx="6">
                  <c:v>9.3669999999999991</c:v>
                </c:pt>
                <c:pt idx="7">
                  <c:v>2.4649999999999999</c:v>
                </c:pt>
                <c:pt idx="8">
                  <c:v>0.49299999999999999</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0-C3A7-4D2E-A168-21B12DD9E070}"/>
            </c:ext>
          </c:extLst>
        </c:ser>
        <c:ser>
          <c:idx val="1"/>
          <c:order val="1"/>
          <c:tx>
            <c:strRef>
              <c:f>Sheet2!$D$28</c:f>
              <c:strCache>
                <c:ptCount val="1"/>
                <c:pt idx="0">
                  <c:v>II</c:v>
                </c:pt>
              </c:strCache>
            </c:strRef>
          </c:tx>
          <c:spPr>
            <a:solidFill>
              <a:schemeClr val="accent2"/>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Sheet2!$D$29:$D$46</c:f>
              <c:numCache>
                <c:formatCode>0</c:formatCode>
                <c:ptCount val="18"/>
                <c:pt idx="0">
                  <c:v>0</c:v>
                </c:pt>
                <c:pt idx="1">
                  <c:v>0</c:v>
                </c:pt>
                <c:pt idx="2">
                  <c:v>139.691</c:v>
                </c:pt>
                <c:pt idx="3">
                  <c:v>122.55099999999999</c:v>
                </c:pt>
                <c:pt idx="4">
                  <c:v>95.984000000000009</c:v>
                </c:pt>
                <c:pt idx="5">
                  <c:v>75.415999999999997</c:v>
                </c:pt>
                <c:pt idx="6">
                  <c:v>47.992000000000004</c:v>
                </c:pt>
                <c:pt idx="7">
                  <c:v>20.568000000000001</c:v>
                </c:pt>
                <c:pt idx="8">
                  <c:v>6.8559999999999999</c:v>
                </c:pt>
                <c:pt idx="9">
                  <c:v>1.714</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1-C3A7-4D2E-A168-21B12DD9E070}"/>
            </c:ext>
          </c:extLst>
        </c:ser>
        <c:ser>
          <c:idx val="2"/>
          <c:order val="2"/>
          <c:tx>
            <c:strRef>
              <c:f>Sheet2!$E$28</c:f>
              <c:strCache>
                <c:ptCount val="1"/>
                <c:pt idx="0">
                  <c:v>III</c:v>
                </c:pt>
              </c:strCache>
            </c:strRef>
          </c:tx>
          <c:spPr>
            <a:solidFill>
              <a:schemeClr val="accent3"/>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Sheet2!$E$29:$E$46</c:f>
              <c:numCache>
                <c:formatCode>0</c:formatCode>
                <c:ptCount val="18"/>
                <c:pt idx="0">
                  <c:v>0</c:v>
                </c:pt>
                <c:pt idx="1">
                  <c:v>0</c:v>
                </c:pt>
                <c:pt idx="2">
                  <c:v>172.08600000000001</c:v>
                </c:pt>
                <c:pt idx="3">
                  <c:v>170.83900000000003</c:v>
                </c:pt>
                <c:pt idx="4">
                  <c:v>168.345</c:v>
                </c:pt>
                <c:pt idx="5">
                  <c:v>147.14599999999999</c:v>
                </c:pt>
                <c:pt idx="6">
                  <c:v>114.724</c:v>
                </c:pt>
                <c:pt idx="7">
                  <c:v>58.609000000000002</c:v>
                </c:pt>
                <c:pt idx="8">
                  <c:v>26.187000000000001</c:v>
                </c:pt>
                <c:pt idx="9">
                  <c:v>11.222999999999999</c:v>
                </c:pt>
                <c:pt idx="10">
                  <c:v>6.2350000000000003</c:v>
                </c:pt>
                <c:pt idx="11">
                  <c:v>2.4940000000000002</c:v>
                </c:pt>
                <c:pt idx="12">
                  <c:v>1.2470000000000001</c:v>
                </c:pt>
                <c:pt idx="13">
                  <c:v>0</c:v>
                </c:pt>
                <c:pt idx="14">
                  <c:v>0</c:v>
                </c:pt>
                <c:pt idx="15">
                  <c:v>0</c:v>
                </c:pt>
                <c:pt idx="16">
                  <c:v>0</c:v>
                </c:pt>
                <c:pt idx="17">
                  <c:v>0</c:v>
                </c:pt>
              </c:numCache>
            </c:numRef>
          </c:val>
          <c:extLst>
            <c:ext xmlns:c16="http://schemas.microsoft.com/office/drawing/2014/chart" uri="{C3380CC4-5D6E-409C-BE32-E72D297353CC}">
              <c16:uniqueId val="{00000002-C3A7-4D2E-A168-21B12DD9E070}"/>
            </c:ext>
          </c:extLst>
        </c:ser>
        <c:ser>
          <c:idx val="3"/>
          <c:order val="3"/>
          <c:tx>
            <c:strRef>
              <c:f>Sheet2!$F$28</c:f>
              <c:strCache>
                <c:ptCount val="1"/>
                <c:pt idx="0">
                  <c:v>IV</c:v>
                </c:pt>
              </c:strCache>
            </c:strRef>
          </c:tx>
          <c:spPr>
            <a:solidFill>
              <a:schemeClr val="accent4"/>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Sheet2!$F$29:$F$46</c:f>
              <c:numCache>
                <c:formatCode>0</c:formatCode>
                <c:ptCount val="18"/>
                <c:pt idx="0">
                  <c:v>0</c:v>
                </c:pt>
                <c:pt idx="1">
                  <c:v>0</c:v>
                </c:pt>
                <c:pt idx="2">
                  <c:v>175.203</c:v>
                </c:pt>
                <c:pt idx="3">
                  <c:v>158.19300000000001</c:v>
                </c:pt>
                <c:pt idx="4">
                  <c:v>170.10000000000002</c:v>
                </c:pt>
                <c:pt idx="5">
                  <c:v>185.40899999999999</c:v>
                </c:pt>
                <c:pt idx="6">
                  <c:v>214.32599999999999</c:v>
                </c:pt>
                <c:pt idx="7">
                  <c:v>147.98699999999999</c:v>
                </c:pt>
                <c:pt idx="8">
                  <c:v>93.555000000000007</c:v>
                </c:pt>
                <c:pt idx="9">
                  <c:v>61.235999999999997</c:v>
                </c:pt>
                <c:pt idx="10">
                  <c:v>44.225999999999999</c:v>
                </c:pt>
                <c:pt idx="11">
                  <c:v>22.113</c:v>
                </c:pt>
                <c:pt idx="12">
                  <c:v>10.206</c:v>
                </c:pt>
                <c:pt idx="13">
                  <c:v>3.4020000000000001</c:v>
                </c:pt>
                <c:pt idx="14">
                  <c:v>1.7010000000000001</c:v>
                </c:pt>
                <c:pt idx="15">
                  <c:v>0</c:v>
                </c:pt>
                <c:pt idx="16">
                  <c:v>0</c:v>
                </c:pt>
                <c:pt idx="17">
                  <c:v>0</c:v>
                </c:pt>
              </c:numCache>
            </c:numRef>
          </c:val>
          <c:extLst>
            <c:ext xmlns:c16="http://schemas.microsoft.com/office/drawing/2014/chart" uri="{C3380CC4-5D6E-409C-BE32-E72D297353CC}">
              <c16:uniqueId val="{00000003-C3A7-4D2E-A168-21B12DD9E070}"/>
            </c:ext>
          </c:extLst>
        </c:ser>
        <c:ser>
          <c:idx val="4"/>
          <c:order val="4"/>
          <c:tx>
            <c:strRef>
              <c:f>Sheet2!$G$28</c:f>
              <c:strCache>
                <c:ptCount val="1"/>
                <c:pt idx="0">
                  <c:v>V</c:v>
                </c:pt>
              </c:strCache>
            </c:strRef>
          </c:tx>
          <c:spPr>
            <a:solidFill>
              <a:schemeClr val="accent5"/>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Sheet2!$G$29:$G$46</c:f>
              <c:numCache>
                <c:formatCode>0</c:formatCode>
                <c:ptCount val="18"/>
                <c:pt idx="0">
                  <c:v>0</c:v>
                </c:pt>
                <c:pt idx="1">
                  <c:v>0</c:v>
                </c:pt>
                <c:pt idx="2">
                  <c:v>189.37199999999999</c:v>
                </c:pt>
                <c:pt idx="3">
                  <c:v>167.352</c:v>
                </c:pt>
                <c:pt idx="4">
                  <c:v>171.756</c:v>
                </c:pt>
                <c:pt idx="5">
                  <c:v>191.57399999999998</c:v>
                </c:pt>
                <c:pt idx="6">
                  <c:v>224.60399999999998</c:v>
                </c:pt>
                <c:pt idx="7">
                  <c:v>206.988</c:v>
                </c:pt>
                <c:pt idx="8">
                  <c:v>162.94799999999998</c:v>
                </c:pt>
                <c:pt idx="9">
                  <c:v>121.11</c:v>
                </c:pt>
                <c:pt idx="10">
                  <c:v>103.494</c:v>
                </c:pt>
                <c:pt idx="11">
                  <c:v>83.676000000000002</c:v>
                </c:pt>
                <c:pt idx="12">
                  <c:v>63.858000000000004</c:v>
                </c:pt>
                <c:pt idx="13">
                  <c:v>39.635999999999996</c:v>
                </c:pt>
                <c:pt idx="14">
                  <c:v>22.02</c:v>
                </c:pt>
                <c:pt idx="15">
                  <c:v>11.01</c:v>
                </c:pt>
                <c:pt idx="16">
                  <c:v>4.4039999999999999</c:v>
                </c:pt>
                <c:pt idx="17">
                  <c:v>2.202</c:v>
                </c:pt>
              </c:numCache>
            </c:numRef>
          </c:val>
          <c:extLst>
            <c:ext xmlns:c16="http://schemas.microsoft.com/office/drawing/2014/chart" uri="{C3380CC4-5D6E-409C-BE32-E72D297353CC}">
              <c16:uniqueId val="{00000004-C3A7-4D2E-A168-21B12DD9E070}"/>
            </c:ext>
          </c:extLst>
        </c:ser>
        <c:ser>
          <c:idx val="5"/>
          <c:order val="5"/>
          <c:tx>
            <c:strRef>
              <c:f>Sheet2!$H$28</c:f>
              <c:strCache>
                <c:ptCount val="1"/>
                <c:pt idx="0">
                  <c:v>VI*</c:v>
                </c:pt>
              </c:strCache>
            </c:strRef>
          </c:tx>
          <c:spPr>
            <a:solidFill>
              <a:schemeClr val="accent6"/>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Sheet2!$H$29:$H$46</c:f>
              <c:numCache>
                <c:formatCode>0</c:formatCode>
                <c:ptCount val="18"/>
                <c:pt idx="0">
                  <c:v>0</c:v>
                </c:pt>
                <c:pt idx="1">
                  <c:v>0</c:v>
                </c:pt>
                <c:pt idx="2">
                  <c:v>396.03</c:v>
                </c:pt>
                <c:pt idx="3">
                  <c:v>375.76799999999997</c:v>
                </c:pt>
                <c:pt idx="4">
                  <c:v>259.72199999999998</c:v>
                </c:pt>
                <c:pt idx="5">
                  <c:v>139.99199999999999</c:v>
                </c:pt>
                <c:pt idx="6">
                  <c:v>62.628000000000007</c:v>
                </c:pt>
                <c:pt idx="7">
                  <c:v>14.736000000000001</c:v>
                </c:pt>
                <c:pt idx="8">
                  <c:v>5.5259999999999998</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5-C3A7-4D2E-A168-21B12DD9E070}"/>
            </c:ext>
          </c:extLst>
        </c:ser>
        <c:dLbls>
          <c:showLegendKey val="0"/>
          <c:showVal val="0"/>
          <c:showCatName val="0"/>
          <c:showSerName val="0"/>
          <c:showPercent val="0"/>
          <c:showBubbleSize val="0"/>
        </c:dLbls>
        <c:gapWidth val="150"/>
        <c:axId val="785458968"/>
        <c:axId val="785459952"/>
      </c:barChart>
      <c:catAx>
        <c:axId val="785458968"/>
        <c:scaling>
          <c:orientation val="maxMin"/>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Bins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59952"/>
        <c:crosses val="autoZero"/>
        <c:auto val="1"/>
        <c:lblAlgn val="ctr"/>
        <c:lblOffset val="100"/>
        <c:noMultiLvlLbl val="0"/>
      </c:catAx>
      <c:valAx>
        <c:axId val="78545995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Hours Per Bin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58968"/>
        <c:crossesAt val="-25"/>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Meeting Capacity vs. Bin-hours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v>Hours - AHRI CZ V</c:v>
          </c:tx>
          <c:spPr>
            <a:solidFill>
              <a:schemeClr val="accent3"/>
            </a:solidFill>
            <a:ln>
              <a:noFill/>
            </a:ln>
            <a:effectLst/>
          </c:spPr>
          <c:invertIfNegative val="0"/>
          <c:val>
            <c:numRef>
              <c:f>Sheet1!$C$2:$C$11</c:f>
              <c:numCache>
                <c:formatCode>General</c:formatCode>
                <c:ptCount val="10"/>
                <c:pt idx="0">
                  <c:v>84</c:v>
                </c:pt>
                <c:pt idx="1">
                  <c:v>103</c:v>
                </c:pt>
                <c:pt idx="2">
                  <c:v>121</c:v>
                </c:pt>
                <c:pt idx="3">
                  <c:v>163</c:v>
                </c:pt>
                <c:pt idx="4">
                  <c:v>207</c:v>
                </c:pt>
                <c:pt idx="5">
                  <c:v>225</c:v>
                </c:pt>
                <c:pt idx="6">
                  <c:v>192</c:v>
                </c:pt>
                <c:pt idx="7">
                  <c:v>172</c:v>
                </c:pt>
                <c:pt idx="8">
                  <c:v>167</c:v>
                </c:pt>
                <c:pt idx="9">
                  <c:v>189</c:v>
                </c:pt>
              </c:numCache>
            </c:numRef>
          </c:val>
          <c:extLst>
            <c:ext xmlns:c16="http://schemas.microsoft.com/office/drawing/2014/chart" uri="{C3380CC4-5D6E-409C-BE32-E72D297353CC}">
              <c16:uniqueId val="{00000000-FB1B-4596-AD51-5BDD02AA2B9A}"/>
            </c:ext>
          </c:extLst>
        </c:ser>
        <c:dLbls>
          <c:showLegendKey val="0"/>
          <c:showVal val="0"/>
          <c:showCatName val="0"/>
          <c:showSerName val="0"/>
          <c:showPercent val="0"/>
          <c:showBubbleSize val="0"/>
        </c:dLbls>
        <c:gapWidth val="219"/>
        <c:axId val="406240688"/>
        <c:axId val="406230848"/>
      </c:barChart>
      <c:lineChart>
        <c:grouping val="standard"/>
        <c:varyColors val="0"/>
        <c:ser>
          <c:idx val="1"/>
          <c:order val="1"/>
          <c:tx>
            <c:strRef>
              <c:f>Sheet1!$D$1</c:f>
              <c:strCache>
                <c:ptCount val="1"/>
                <c:pt idx="0">
                  <c:v>Capacity</c:v>
                </c:pt>
              </c:strCache>
            </c:strRef>
          </c:tx>
          <c:spPr>
            <a:ln w="28575" cap="rnd">
              <a:solidFill>
                <a:schemeClr val="accent2"/>
              </a:solidFill>
              <a:round/>
            </a:ln>
            <a:effectLst/>
          </c:spPr>
          <c:marker>
            <c:symbol val="none"/>
          </c:marker>
          <c:cat>
            <c:numRef>
              <c:f>Sheet1!$H$2:$H$13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numCache>
            </c:numRef>
          </c:cat>
          <c:val>
            <c:numRef>
              <c:f>Sheet1!$D$2:$D$11</c:f>
              <c:numCache>
                <c:formatCode>_(* #,##0_);_(* \(#,##0\);_(* "-"??_);_(@_)</c:formatCode>
                <c:ptCount val="10"/>
                <c:pt idx="0">
                  <c:v>30000</c:v>
                </c:pt>
                <c:pt idx="1">
                  <c:v>30000</c:v>
                </c:pt>
                <c:pt idx="2">
                  <c:v>32000</c:v>
                </c:pt>
                <c:pt idx="3">
                  <c:v>34000</c:v>
                </c:pt>
                <c:pt idx="4">
                  <c:v>36000</c:v>
                </c:pt>
                <c:pt idx="5">
                  <c:v>40000</c:v>
                </c:pt>
                <c:pt idx="6">
                  <c:v>42000</c:v>
                </c:pt>
                <c:pt idx="7">
                  <c:v>48000</c:v>
                </c:pt>
                <c:pt idx="8">
                  <c:v>48000</c:v>
                </c:pt>
                <c:pt idx="9">
                  <c:v>48000</c:v>
                </c:pt>
              </c:numCache>
            </c:numRef>
          </c:val>
          <c:smooth val="0"/>
          <c:extLst>
            <c:ext xmlns:c16="http://schemas.microsoft.com/office/drawing/2014/chart" uri="{C3380CC4-5D6E-409C-BE32-E72D297353CC}">
              <c16:uniqueId val="{00000001-FB1B-4596-AD51-5BDD02AA2B9A}"/>
            </c:ext>
          </c:extLst>
        </c:ser>
        <c:ser>
          <c:idx val="0"/>
          <c:order val="2"/>
          <c:tx>
            <c:strRef>
              <c:f>Sheet1!$B$1</c:f>
              <c:strCache>
                <c:ptCount val="1"/>
                <c:pt idx="0">
                  <c:v>Load</c:v>
                </c:pt>
              </c:strCache>
            </c:strRef>
          </c:tx>
          <c:spPr>
            <a:ln w="28575" cap="rnd">
              <a:solidFill>
                <a:schemeClr val="accent1"/>
              </a:solidFill>
              <a:round/>
            </a:ln>
            <a:effectLst/>
          </c:spPr>
          <c:marker>
            <c:symbol val="none"/>
          </c:marker>
          <c:cat>
            <c:numRef>
              <c:f>Sheet1!$H$2:$H$13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numCache>
            </c:numRef>
          </c:cat>
          <c:val>
            <c:numRef>
              <c:f>Sheet1!$B$2:$B$11</c:f>
              <c:numCache>
                <c:formatCode>_(* #,##0_);_(* \(#,##0\);_(* "-"??_);_(@_)</c:formatCode>
                <c:ptCount val="10"/>
                <c:pt idx="0">
                  <c:v>47500</c:v>
                </c:pt>
                <c:pt idx="1">
                  <c:v>42500</c:v>
                </c:pt>
                <c:pt idx="2">
                  <c:v>37500</c:v>
                </c:pt>
                <c:pt idx="3">
                  <c:v>32500</c:v>
                </c:pt>
                <c:pt idx="4">
                  <c:v>27500</c:v>
                </c:pt>
                <c:pt idx="5">
                  <c:v>22500</c:v>
                </c:pt>
                <c:pt idx="6">
                  <c:v>17500</c:v>
                </c:pt>
                <c:pt idx="7">
                  <c:v>12500</c:v>
                </c:pt>
                <c:pt idx="8">
                  <c:v>7500</c:v>
                </c:pt>
                <c:pt idx="9">
                  <c:v>2500</c:v>
                </c:pt>
              </c:numCache>
            </c:numRef>
          </c:val>
          <c:smooth val="0"/>
          <c:extLst>
            <c:ext xmlns:c16="http://schemas.microsoft.com/office/drawing/2014/chart" uri="{C3380CC4-5D6E-409C-BE32-E72D297353CC}">
              <c16:uniqueId val="{00000002-FB1B-4596-AD51-5BDD02AA2B9A}"/>
            </c:ext>
          </c:extLst>
        </c:ser>
        <c:dLbls>
          <c:showLegendKey val="0"/>
          <c:showVal val="0"/>
          <c:showCatName val="0"/>
          <c:showSerName val="0"/>
          <c:showPercent val="0"/>
          <c:showBubbleSize val="0"/>
        </c:dLbls>
        <c:marker val="1"/>
        <c:smooth val="0"/>
        <c:axId val="398233840"/>
        <c:axId val="398244992"/>
      </c:lineChart>
      <c:catAx>
        <c:axId val="39823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44992"/>
        <c:crosses val="autoZero"/>
        <c:auto val="1"/>
        <c:lblAlgn val="ctr"/>
        <c:lblOffset val="100"/>
        <c:noMultiLvlLbl val="0"/>
      </c:catAx>
      <c:valAx>
        <c:axId val="39824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Btu/hr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33840"/>
        <c:crosses val="autoZero"/>
        <c:crossBetween val="between"/>
      </c:valAx>
      <c:valAx>
        <c:axId val="406230848"/>
        <c:scaling>
          <c:orientation val="minMax"/>
          <c:max val="25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Bin 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240688"/>
        <c:crosses val="max"/>
        <c:crossBetween val="between"/>
      </c:valAx>
      <c:catAx>
        <c:axId val="406240688"/>
        <c:scaling>
          <c:orientation val="minMax"/>
        </c:scaling>
        <c:delete val="1"/>
        <c:axPos val="b"/>
        <c:majorTickMark val="out"/>
        <c:minorTickMark val="none"/>
        <c:tickLblPos val="nextTo"/>
        <c:crossAx val="406230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Heat Pump Balance Point Calculation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2355425268811"/>
          <c:y val="0.10600930096061315"/>
          <c:w val="0.84902462949707047"/>
          <c:h val="0.76707876739766645"/>
        </c:manualLayout>
      </c:layout>
      <c:scatterChart>
        <c:scatterStyle val="lineMarker"/>
        <c:varyColors val="0"/>
        <c:ser>
          <c:idx val="1"/>
          <c:order val="0"/>
          <c:tx>
            <c:strRef>
              <c:f>Sheet1!$B$1</c:f>
              <c:strCache>
                <c:ptCount val="1"/>
                <c:pt idx="0">
                  <c:v>Heat Pump Max Capacity</c:v>
                </c:pt>
              </c:strCache>
            </c:strRef>
          </c:tx>
          <c:spPr>
            <a:ln w="28575" cap="rnd">
              <a:solidFill>
                <a:schemeClr val="accent2"/>
              </a:solidFill>
              <a:round/>
            </a:ln>
            <a:effectLst/>
          </c:spPr>
          <c:marker>
            <c:symbol val="none"/>
          </c:marker>
          <c:xVal>
            <c:numRef>
              <c:f>Sheet1!$A$2:$A$6</c:f>
              <c:numCache>
                <c:formatCode>General</c:formatCode>
                <c:ptCount val="5"/>
                <c:pt idx="0">
                  <c:v>0</c:v>
                </c:pt>
                <c:pt idx="1">
                  <c:v>5</c:v>
                </c:pt>
                <c:pt idx="2">
                  <c:v>17</c:v>
                </c:pt>
                <c:pt idx="3">
                  <c:v>47</c:v>
                </c:pt>
                <c:pt idx="4">
                  <c:v>65</c:v>
                </c:pt>
              </c:numCache>
            </c:numRef>
          </c:xVal>
          <c:yVal>
            <c:numRef>
              <c:f>Sheet1!$B$2:$B$6</c:f>
              <c:numCache>
                <c:formatCode>General</c:formatCode>
                <c:ptCount val="5"/>
                <c:pt idx="0">
                  <c:v>18100</c:v>
                </c:pt>
                <c:pt idx="1">
                  <c:v>20779</c:v>
                </c:pt>
                <c:pt idx="2">
                  <c:v>22553</c:v>
                </c:pt>
                <c:pt idx="3">
                  <c:v>26989</c:v>
                </c:pt>
              </c:numCache>
            </c:numRef>
          </c:yVal>
          <c:smooth val="0"/>
          <c:extLst>
            <c:ext xmlns:c16="http://schemas.microsoft.com/office/drawing/2014/chart" uri="{C3380CC4-5D6E-409C-BE32-E72D297353CC}">
              <c16:uniqueId val="{00000000-C6E7-48E9-9C70-BBEBB7A86B72}"/>
            </c:ext>
          </c:extLst>
        </c:ser>
        <c:ser>
          <c:idx val="2"/>
          <c:order val="1"/>
          <c:tx>
            <c:strRef>
              <c:f>Sheet1!$C$1</c:f>
              <c:strCache>
                <c:ptCount val="1"/>
                <c:pt idx="0">
                  <c:v>Load</c:v>
                </c:pt>
              </c:strCache>
            </c:strRef>
          </c:tx>
          <c:spPr>
            <a:ln w="28575" cap="rnd">
              <a:solidFill>
                <a:schemeClr val="accent3"/>
              </a:solidFill>
              <a:round/>
            </a:ln>
            <a:effectLst/>
          </c:spPr>
          <c:marker>
            <c:symbol val="none"/>
          </c:marker>
          <c:xVal>
            <c:numRef>
              <c:f>Sheet1!$A$2:$A$6</c:f>
              <c:numCache>
                <c:formatCode>General</c:formatCode>
                <c:ptCount val="5"/>
                <c:pt idx="0">
                  <c:v>0</c:v>
                </c:pt>
                <c:pt idx="1">
                  <c:v>5</c:v>
                </c:pt>
                <c:pt idx="2">
                  <c:v>17</c:v>
                </c:pt>
                <c:pt idx="3">
                  <c:v>47</c:v>
                </c:pt>
                <c:pt idx="4">
                  <c:v>65</c:v>
                </c:pt>
              </c:numCache>
            </c:numRef>
          </c:xVal>
          <c:yVal>
            <c:numRef>
              <c:f>Sheet1!$C$2:$C$6</c:f>
              <c:numCache>
                <c:formatCode>_(* #,##0_);_(* \(#,##0\);_(* "-"??_);_(@_)</c:formatCode>
                <c:ptCount val="5"/>
                <c:pt idx="0">
                  <c:v>28930</c:v>
                </c:pt>
                <c:pt idx="1">
                  <c:v>26704.615384615383</c:v>
                </c:pt>
                <c:pt idx="2">
                  <c:v>21363.692307692309</c:v>
                </c:pt>
                <c:pt idx="3">
                  <c:v>8011.3846153846134</c:v>
                </c:pt>
                <c:pt idx="4">
                  <c:v>0</c:v>
                </c:pt>
              </c:numCache>
            </c:numRef>
          </c:yVal>
          <c:smooth val="0"/>
          <c:extLst>
            <c:ext xmlns:c16="http://schemas.microsoft.com/office/drawing/2014/chart" uri="{C3380CC4-5D6E-409C-BE32-E72D297353CC}">
              <c16:uniqueId val="{00000001-C6E7-48E9-9C70-BBEBB7A86B72}"/>
            </c:ext>
          </c:extLst>
        </c:ser>
        <c:dLbls>
          <c:showLegendKey val="0"/>
          <c:showVal val="0"/>
          <c:showCatName val="0"/>
          <c:showSerName val="0"/>
          <c:showPercent val="0"/>
          <c:showBubbleSize val="0"/>
        </c:dLbls>
        <c:axId val="721287608"/>
        <c:axId val="721288264"/>
      </c:scatterChart>
      <c:valAx>
        <c:axId val="721287608"/>
        <c:scaling>
          <c:orientation val="minMax"/>
          <c:max val="65"/>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88264"/>
        <c:crosses val="autoZero"/>
        <c:crossBetween val="midCat"/>
        <c:minorUnit val="5"/>
      </c:valAx>
      <c:valAx>
        <c:axId val="721288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87608"/>
        <c:crosses val="autoZero"/>
        <c:crossBetween val="midCat"/>
      </c:valAx>
      <c:spPr>
        <a:noFill/>
        <a:ln>
          <a:noFill/>
        </a:ln>
        <a:effectLst/>
      </c:spPr>
    </c:plotArea>
    <c:legend>
      <c:legendPos val="r"/>
      <c:layout>
        <c:manualLayout>
          <c:xMode val="edge"/>
          <c:yMode val="edge"/>
          <c:x val="0.78046516912658648"/>
          <c:y val="0.12606596012253646"/>
          <c:w val="0.15017850041472089"/>
          <c:h val="0.18792495496703882"/>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5.svg"/></Relationships>
</file>

<file path=ppt/diagrams/_rels/data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37.svg"/></Relationships>
</file>

<file path=ppt/diagrams/_rels/data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dgm:spPr/>
      <dgm:t>
        <a:bodyPr/>
        <a:lstStyle/>
        <a:p>
          <a:pPr>
            <a:lnSpc>
              <a:spcPct val="100000"/>
            </a:lnSpc>
          </a:pPr>
          <a:r>
            <a:rPr lang="en-US"/>
            <a:t>Understand the basic operation of a heat pump</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dgm:spPr/>
      <dgm:t>
        <a:bodyPr/>
        <a:lstStyle/>
        <a:p>
          <a:pPr>
            <a:lnSpc>
              <a:spcPct val="100000"/>
            </a:lnSpc>
          </a:pPr>
          <a:r>
            <a:rPr lang="en-US"/>
            <a:t>Learn what defines a cold climate air source heat pump</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dgm:spPr/>
      <dgm:t>
        <a:bodyPr/>
        <a:lstStyle/>
        <a:p>
          <a:pPr>
            <a:lnSpc>
              <a:spcPct val="100000"/>
            </a:lnSpc>
          </a:pPr>
          <a:r>
            <a:rPr lang="en-US"/>
            <a:t>Understand the advantages of </a:t>
          </a:r>
          <a:r>
            <a:rPr lang="en-US" i="1"/>
            <a:t>variable</a:t>
          </a:r>
          <a:r>
            <a:rPr lang="en-US"/>
            <a:t> capacity</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3">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3">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3">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EEDE26-09D3-4C46-BBA9-EE0F4BAEAFE0}"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59FA8A68-333B-4F71-BA9F-F592F5B34A8D}">
      <dgm:prSet phldrT="[Text]"/>
      <dgm:spPr/>
      <dgm:t>
        <a:bodyPr/>
        <a:lstStyle/>
        <a:p>
          <a:r>
            <a:rPr lang="en-US"/>
            <a:t>Determine customer’s preferences</a:t>
          </a:r>
        </a:p>
      </dgm:t>
    </dgm:pt>
    <dgm:pt modelId="{A296BA9F-412A-426E-ADC4-73AAB181B7F7}" type="parTrans" cxnId="{8F7076C8-CFBA-4C82-ABF8-67C8DAA208CB}">
      <dgm:prSet/>
      <dgm:spPr/>
      <dgm:t>
        <a:bodyPr/>
        <a:lstStyle/>
        <a:p>
          <a:endParaRPr lang="en-US"/>
        </a:p>
      </dgm:t>
    </dgm:pt>
    <dgm:pt modelId="{3FD5141E-87CA-4868-8B0D-CFAF70317994}" type="sibTrans" cxnId="{8F7076C8-CFBA-4C82-ABF8-67C8DAA208CB}">
      <dgm:prSet/>
      <dgm:spPr/>
      <dgm:t>
        <a:bodyPr/>
        <a:lstStyle/>
        <a:p>
          <a:endParaRPr lang="en-US"/>
        </a:p>
      </dgm:t>
    </dgm:pt>
    <dgm:pt modelId="{ECA7B054-207F-4EC7-BD69-89A67D168181}">
      <dgm:prSet phldrT="[Text]"/>
      <dgm:spPr/>
      <dgm:t>
        <a:bodyPr/>
        <a:lstStyle/>
        <a:p>
          <a:r>
            <a:rPr lang="en-US"/>
            <a:t>Assess current heating system and home layout</a:t>
          </a:r>
        </a:p>
      </dgm:t>
    </dgm:pt>
    <dgm:pt modelId="{DFA0B8C5-3464-414F-94C6-F64349022EAD}" type="parTrans" cxnId="{BE1A4EA8-49C7-473D-9D9E-E5AB18884F50}">
      <dgm:prSet/>
      <dgm:spPr/>
      <dgm:t>
        <a:bodyPr/>
        <a:lstStyle/>
        <a:p>
          <a:endParaRPr lang="en-US"/>
        </a:p>
      </dgm:t>
    </dgm:pt>
    <dgm:pt modelId="{38C25BF0-7BF4-4445-B4BC-E500FB2259E3}" type="sibTrans" cxnId="{BE1A4EA8-49C7-473D-9D9E-E5AB18884F50}">
      <dgm:prSet/>
      <dgm:spPr/>
      <dgm:t>
        <a:bodyPr/>
        <a:lstStyle/>
        <a:p>
          <a:endParaRPr lang="en-US"/>
        </a:p>
      </dgm:t>
    </dgm:pt>
    <dgm:pt modelId="{0E2DA6CC-2796-48DD-BF67-F2B46BFEDF6E}">
      <dgm:prSet phldrT="[Text]"/>
      <dgm:spPr/>
      <dgm:t>
        <a:bodyPr/>
        <a:lstStyle/>
        <a:p>
          <a:r>
            <a:rPr lang="en-US"/>
            <a:t>Conduct load calculations; whole home (block load) and/or zonal</a:t>
          </a:r>
        </a:p>
      </dgm:t>
    </dgm:pt>
    <dgm:pt modelId="{04E85993-7E7A-413D-885A-65C5B8E541EE}" type="parTrans" cxnId="{8B7C563B-0347-4BBE-B56D-6620F889692D}">
      <dgm:prSet/>
      <dgm:spPr/>
      <dgm:t>
        <a:bodyPr/>
        <a:lstStyle/>
        <a:p>
          <a:endParaRPr lang="en-US"/>
        </a:p>
      </dgm:t>
    </dgm:pt>
    <dgm:pt modelId="{14B260D1-AFEE-4B37-A679-549555BA08BF}" type="sibTrans" cxnId="{8B7C563B-0347-4BBE-B56D-6620F889692D}">
      <dgm:prSet/>
      <dgm:spPr/>
      <dgm:t>
        <a:bodyPr/>
        <a:lstStyle/>
        <a:p>
          <a:endParaRPr lang="en-US"/>
        </a:p>
      </dgm:t>
    </dgm:pt>
    <dgm:pt modelId="{E872B0A8-80EF-4345-A64F-F75A56C89C18}">
      <dgm:prSet phldrT="[Text]"/>
      <dgm:spPr/>
      <dgm:t>
        <a:bodyPr/>
        <a:lstStyle/>
        <a:p>
          <a:r>
            <a:rPr lang="en-US"/>
            <a:t>Determine properly sized heat pump</a:t>
          </a:r>
        </a:p>
      </dgm:t>
    </dgm:pt>
    <dgm:pt modelId="{3027F5B4-7428-4E06-95DD-D228FFCBB921}" type="parTrans" cxnId="{B76521F6-8AAE-4436-9F93-335CB1221AA1}">
      <dgm:prSet/>
      <dgm:spPr/>
      <dgm:t>
        <a:bodyPr/>
        <a:lstStyle/>
        <a:p>
          <a:endParaRPr lang="en-US"/>
        </a:p>
      </dgm:t>
    </dgm:pt>
    <dgm:pt modelId="{945DEDA8-EA33-499D-86C7-1670BA6E1425}" type="sibTrans" cxnId="{B76521F6-8AAE-4436-9F93-335CB1221AA1}">
      <dgm:prSet/>
      <dgm:spPr/>
      <dgm:t>
        <a:bodyPr/>
        <a:lstStyle/>
        <a:p>
          <a:endParaRPr lang="en-US"/>
        </a:p>
      </dgm:t>
    </dgm:pt>
    <dgm:pt modelId="{6F4EBB93-B972-44FD-BBE3-4EDC520C9C26}">
      <dgm:prSet/>
      <dgm:spPr/>
      <dgm:t>
        <a:bodyPr/>
        <a:lstStyle/>
        <a:p>
          <a:r>
            <a:rPr lang="en-US"/>
            <a:t>Determine optimal  system design</a:t>
          </a:r>
        </a:p>
      </dgm:t>
    </dgm:pt>
    <dgm:pt modelId="{4DFF0DE9-607C-4507-92F8-9C8550364638}" type="parTrans" cxnId="{7CFA1987-6756-438B-94FD-4446A0AC58EE}">
      <dgm:prSet/>
      <dgm:spPr/>
      <dgm:t>
        <a:bodyPr/>
        <a:lstStyle/>
        <a:p>
          <a:endParaRPr lang="en-US"/>
        </a:p>
      </dgm:t>
    </dgm:pt>
    <dgm:pt modelId="{5FF15CB1-8F19-45CA-9AA3-0C992F43F8C3}" type="sibTrans" cxnId="{7CFA1987-6756-438B-94FD-4446A0AC58EE}">
      <dgm:prSet/>
      <dgm:spPr/>
      <dgm:t>
        <a:bodyPr/>
        <a:lstStyle/>
        <a:p>
          <a:endParaRPr lang="en-US"/>
        </a:p>
      </dgm:t>
    </dgm:pt>
    <dgm:pt modelId="{8686B37F-530F-429D-9D44-9AE1B1C5C69F}">
      <dgm:prSet/>
      <dgm:spPr/>
      <dgm:t>
        <a:bodyPr/>
        <a:lstStyle/>
        <a:p>
          <a:r>
            <a:rPr lang="en-US"/>
            <a:t>Integrate with backup and/or supplemental heating</a:t>
          </a:r>
        </a:p>
      </dgm:t>
    </dgm:pt>
    <dgm:pt modelId="{6F3FC146-DD71-481F-B1B4-DF37DFD744A3}" type="parTrans" cxnId="{25E2E6E8-22AF-4E58-9A05-BD7230D98F89}">
      <dgm:prSet/>
      <dgm:spPr/>
      <dgm:t>
        <a:bodyPr/>
        <a:lstStyle/>
        <a:p>
          <a:endParaRPr lang="en-US"/>
        </a:p>
      </dgm:t>
    </dgm:pt>
    <dgm:pt modelId="{D06DCC1A-E546-424F-BCF1-B5C7A5A7C30A}" type="sibTrans" cxnId="{25E2E6E8-22AF-4E58-9A05-BD7230D98F89}">
      <dgm:prSet/>
      <dgm:spPr/>
      <dgm:t>
        <a:bodyPr/>
        <a:lstStyle/>
        <a:p>
          <a:endParaRPr lang="en-US"/>
        </a:p>
      </dgm:t>
    </dgm:pt>
    <dgm:pt modelId="{77A9E4F8-32F4-4BFF-B864-D7FDC23701FC}">
      <dgm:prSet/>
      <dgm:spPr/>
      <dgm:t>
        <a:bodyPr/>
        <a:lstStyle/>
        <a:p>
          <a:r>
            <a:rPr lang="en-US"/>
            <a:t>Set up controls</a:t>
          </a:r>
        </a:p>
      </dgm:t>
    </dgm:pt>
    <dgm:pt modelId="{776488C7-FB5A-444D-8489-D1C3C9C85CF5}" type="parTrans" cxnId="{0E782555-8095-4074-9C94-63584C0A2E45}">
      <dgm:prSet/>
      <dgm:spPr/>
      <dgm:t>
        <a:bodyPr/>
        <a:lstStyle/>
        <a:p>
          <a:endParaRPr lang="en-US"/>
        </a:p>
      </dgm:t>
    </dgm:pt>
    <dgm:pt modelId="{6A77E286-4BEE-4D45-8865-A4BE57FF4E05}" type="sibTrans" cxnId="{0E782555-8095-4074-9C94-63584C0A2E45}">
      <dgm:prSet/>
      <dgm:spPr/>
      <dgm:t>
        <a:bodyPr/>
        <a:lstStyle/>
        <a:p>
          <a:endParaRPr lang="en-US"/>
        </a:p>
      </dgm:t>
    </dgm:pt>
    <dgm:pt modelId="{BE36F619-7877-4B0B-A156-650A3920C9B5}">
      <dgm:prSet/>
      <dgm:spPr/>
      <dgm:t>
        <a:bodyPr/>
        <a:lstStyle/>
        <a:p>
          <a:r>
            <a:rPr lang="en-US"/>
            <a:t>Install as per specification</a:t>
          </a:r>
        </a:p>
      </dgm:t>
    </dgm:pt>
    <dgm:pt modelId="{DBF9B763-5A56-41B2-AB03-58ED2C622291}" type="parTrans" cxnId="{C66D71BF-92A3-4D07-9995-BEBBCAB2A4B4}">
      <dgm:prSet/>
      <dgm:spPr/>
      <dgm:t>
        <a:bodyPr/>
        <a:lstStyle/>
        <a:p>
          <a:endParaRPr lang="en-US"/>
        </a:p>
      </dgm:t>
    </dgm:pt>
    <dgm:pt modelId="{0F6E1E52-5614-48B9-8355-0EF1E9EA3C37}" type="sibTrans" cxnId="{C66D71BF-92A3-4D07-9995-BEBBCAB2A4B4}">
      <dgm:prSet/>
      <dgm:spPr/>
      <dgm:t>
        <a:bodyPr/>
        <a:lstStyle/>
        <a:p>
          <a:endParaRPr lang="en-US"/>
        </a:p>
      </dgm:t>
    </dgm:pt>
    <dgm:pt modelId="{6B82CE5B-AC33-4562-8883-8A43BF68F7D4}">
      <dgm:prSet/>
      <dgm:spPr/>
      <dgm:t>
        <a:bodyPr/>
        <a:lstStyle/>
        <a:p>
          <a:r>
            <a:rPr lang="en-US"/>
            <a:t>Goldilocks principle</a:t>
          </a:r>
        </a:p>
      </dgm:t>
    </dgm:pt>
    <dgm:pt modelId="{826A8531-38E8-4B25-A9B0-68B4E5863C24}" type="parTrans" cxnId="{B33C9F3C-FC1D-4E46-90CC-77C2D54BB209}">
      <dgm:prSet/>
      <dgm:spPr/>
      <dgm:t>
        <a:bodyPr/>
        <a:lstStyle/>
        <a:p>
          <a:endParaRPr lang="en-US"/>
        </a:p>
      </dgm:t>
    </dgm:pt>
    <dgm:pt modelId="{70EBA7B5-C072-4568-8302-15AA7CF22138}" type="sibTrans" cxnId="{B33C9F3C-FC1D-4E46-90CC-77C2D54BB209}">
      <dgm:prSet/>
      <dgm:spPr/>
      <dgm:t>
        <a:bodyPr/>
        <a:lstStyle/>
        <a:p>
          <a:endParaRPr lang="en-US"/>
        </a:p>
      </dgm:t>
    </dgm:pt>
    <dgm:pt modelId="{1BD28876-520A-46F8-A534-E49CDC563F7E}">
      <dgm:prSet/>
      <dgm:spPr/>
      <dgm:t>
        <a:bodyPr/>
        <a:lstStyle/>
        <a:p>
          <a:r>
            <a:rPr lang="en-US"/>
            <a:t>Load served</a:t>
          </a:r>
        </a:p>
      </dgm:t>
    </dgm:pt>
    <dgm:pt modelId="{7EA07D28-F737-4B5D-995F-4589EDE44E87}" type="parTrans" cxnId="{DD3C53A1-912F-4C26-9E2A-F39FBCE05D7E}">
      <dgm:prSet/>
      <dgm:spPr/>
      <dgm:t>
        <a:bodyPr/>
        <a:lstStyle/>
        <a:p>
          <a:endParaRPr lang="en-US"/>
        </a:p>
      </dgm:t>
    </dgm:pt>
    <dgm:pt modelId="{3E223202-2FBB-4795-8D3A-271B8F8A5C7E}" type="sibTrans" cxnId="{DD3C53A1-912F-4C26-9E2A-F39FBCE05D7E}">
      <dgm:prSet/>
      <dgm:spPr/>
      <dgm:t>
        <a:bodyPr/>
        <a:lstStyle/>
        <a:p>
          <a:endParaRPr lang="en-US"/>
        </a:p>
      </dgm:t>
    </dgm:pt>
    <dgm:pt modelId="{01EC3011-91F4-4E72-AABC-D3AC658FC64F}">
      <dgm:prSet/>
      <dgm:spPr/>
      <dgm:t>
        <a:bodyPr/>
        <a:lstStyle/>
        <a:p>
          <a:r>
            <a:rPr lang="en-US"/>
            <a:t>Equipment locations</a:t>
          </a:r>
        </a:p>
      </dgm:t>
    </dgm:pt>
    <dgm:pt modelId="{86FFFA37-8154-406E-BC36-81B810D48BF7}" type="parTrans" cxnId="{CF09B225-1543-4F53-9CC9-A07EDA36D4C3}">
      <dgm:prSet/>
      <dgm:spPr/>
      <dgm:t>
        <a:bodyPr/>
        <a:lstStyle/>
        <a:p>
          <a:endParaRPr lang="en-US"/>
        </a:p>
      </dgm:t>
    </dgm:pt>
    <dgm:pt modelId="{FEE6C337-0052-4D38-AB98-1685EC883934}" type="sibTrans" cxnId="{CF09B225-1543-4F53-9CC9-A07EDA36D4C3}">
      <dgm:prSet/>
      <dgm:spPr/>
      <dgm:t>
        <a:bodyPr/>
        <a:lstStyle/>
        <a:p>
          <a:endParaRPr lang="en-US"/>
        </a:p>
      </dgm:t>
    </dgm:pt>
    <dgm:pt modelId="{5129D1A5-15A2-4FAA-AF1C-4F5F8366C31B}">
      <dgm:prSet/>
      <dgm:spPr/>
      <dgm:t>
        <a:bodyPr/>
        <a:lstStyle/>
        <a:p>
          <a:r>
            <a:rPr lang="en-US"/>
            <a:t>Ducts/Ductless</a:t>
          </a:r>
        </a:p>
      </dgm:t>
    </dgm:pt>
    <dgm:pt modelId="{57906E49-9DCE-4BDD-AC36-33D54306AC2D}" type="parTrans" cxnId="{BD4069A6-E11B-4405-8B55-5DEE21D66C2B}">
      <dgm:prSet/>
      <dgm:spPr/>
      <dgm:t>
        <a:bodyPr/>
        <a:lstStyle/>
        <a:p>
          <a:endParaRPr lang="en-US"/>
        </a:p>
      </dgm:t>
    </dgm:pt>
    <dgm:pt modelId="{75C42E24-3BB8-44BB-BAE6-B26A6DD1666C}" type="sibTrans" cxnId="{BD4069A6-E11B-4405-8B55-5DEE21D66C2B}">
      <dgm:prSet/>
      <dgm:spPr/>
      <dgm:t>
        <a:bodyPr/>
        <a:lstStyle/>
        <a:p>
          <a:endParaRPr lang="en-US"/>
        </a:p>
      </dgm:t>
    </dgm:pt>
    <dgm:pt modelId="{3009A49A-F018-40C2-B657-59CF18D4A4A4}">
      <dgm:prSet/>
      <dgm:spPr/>
      <dgm:t>
        <a:bodyPr/>
        <a:lstStyle/>
        <a:p>
          <a:r>
            <a:rPr lang="en-US"/>
            <a:t>Commission (test) the system</a:t>
          </a:r>
        </a:p>
      </dgm:t>
    </dgm:pt>
    <dgm:pt modelId="{5176BFC4-EA52-44BA-B615-C14370CFD4C4}" type="parTrans" cxnId="{32EEEE1F-9706-4308-9B53-C218142BD719}">
      <dgm:prSet/>
      <dgm:spPr/>
      <dgm:t>
        <a:bodyPr/>
        <a:lstStyle/>
        <a:p>
          <a:endParaRPr lang="en-US"/>
        </a:p>
      </dgm:t>
    </dgm:pt>
    <dgm:pt modelId="{3BF0D021-2744-43E5-9EA2-06E63EE26085}" type="sibTrans" cxnId="{32EEEE1F-9706-4308-9B53-C218142BD719}">
      <dgm:prSet/>
      <dgm:spPr/>
      <dgm:t>
        <a:bodyPr/>
        <a:lstStyle/>
        <a:p>
          <a:endParaRPr lang="en-US"/>
        </a:p>
      </dgm:t>
    </dgm:pt>
    <dgm:pt modelId="{EA067BCF-E49E-4894-A518-1FB45DD540F0}" type="pres">
      <dgm:prSet presAssocID="{E3EEDE26-09D3-4C46-BBA9-EE0F4BAEAFE0}" presName="Name0" presStyleCnt="0">
        <dgm:presLayoutVars>
          <dgm:dir/>
          <dgm:resizeHandles val="exact"/>
        </dgm:presLayoutVars>
      </dgm:prSet>
      <dgm:spPr/>
    </dgm:pt>
    <dgm:pt modelId="{D23DB227-8D0B-49FA-B907-199CAAC64143}" type="pres">
      <dgm:prSet presAssocID="{59FA8A68-333B-4F71-BA9F-F592F5B34A8D}" presName="node" presStyleLbl="node1" presStyleIdx="0" presStyleCnt="9">
        <dgm:presLayoutVars>
          <dgm:bulletEnabled val="1"/>
        </dgm:presLayoutVars>
      </dgm:prSet>
      <dgm:spPr/>
    </dgm:pt>
    <dgm:pt modelId="{89640939-9734-47F5-879F-6345B9DCD75A}" type="pres">
      <dgm:prSet presAssocID="{3FD5141E-87CA-4868-8B0D-CFAF70317994}" presName="sibTrans" presStyleLbl="sibTrans1D1" presStyleIdx="0" presStyleCnt="8"/>
      <dgm:spPr/>
    </dgm:pt>
    <dgm:pt modelId="{3D004340-5F56-4E5A-811C-B979ED7D1147}" type="pres">
      <dgm:prSet presAssocID="{3FD5141E-87CA-4868-8B0D-CFAF70317994}" presName="connectorText" presStyleLbl="sibTrans1D1" presStyleIdx="0" presStyleCnt="8"/>
      <dgm:spPr/>
    </dgm:pt>
    <dgm:pt modelId="{24D3C936-9E61-4588-A531-5E22BE5BD5C8}" type="pres">
      <dgm:prSet presAssocID="{ECA7B054-207F-4EC7-BD69-89A67D168181}" presName="node" presStyleLbl="node1" presStyleIdx="1" presStyleCnt="9">
        <dgm:presLayoutVars>
          <dgm:bulletEnabled val="1"/>
        </dgm:presLayoutVars>
      </dgm:prSet>
      <dgm:spPr/>
    </dgm:pt>
    <dgm:pt modelId="{1926971C-B040-47DA-A531-BEE75C05AAC0}" type="pres">
      <dgm:prSet presAssocID="{38C25BF0-7BF4-4445-B4BC-E500FB2259E3}" presName="sibTrans" presStyleLbl="sibTrans1D1" presStyleIdx="1" presStyleCnt="8"/>
      <dgm:spPr/>
    </dgm:pt>
    <dgm:pt modelId="{49ACE2BE-E99E-4D87-9404-07BBCD69184B}" type="pres">
      <dgm:prSet presAssocID="{38C25BF0-7BF4-4445-B4BC-E500FB2259E3}" presName="connectorText" presStyleLbl="sibTrans1D1" presStyleIdx="1" presStyleCnt="8"/>
      <dgm:spPr/>
    </dgm:pt>
    <dgm:pt modelId="{33D3CAAD-A688-4914-B92F-548FBA9BFFE4}" type="pres">
      <dgm:prSet presAssocID="{0E2DA6CC-2796-48DD-BF67-F2B46BFEDF6E}" presName="node" presStyleLbl="node1" presStyleIdx="2" presStyleCnt="9">
        <dgm:presLayoutVars>
          <dgm:bulletEnabled val="1"/>
        </dgm:presLayoutVars>
      </dgm:prSet>
      <dgm:spPr/>
    </dgm:pt>
    <dgm:pt modelId="{70F814A9-47FF-4005-8255-AEEAFF1B41A3}" type="pres">
      <dgm:prSet presAssocID="{14B260D1-AFEE-4B37-A679-549555BA08BF}" presName="sibTrans" presStyleLbl="sibTrans1D1" presStyleIdx="2" presStyleCnt="8"/>
      <dgm:spPr/>
    </dgm:pt>
    <dgm:pt modelId="{D1D68EAF-921F-4AE5-ACFB-7E93B92A6F72}" type="pres">
      <dgm:prSet presAssocID="{14B260D1-AFEE-4B37-A679-549555BA08BF}" presName="connectorText" presStyleLbl="sibTrans1D1" presStyleIdx="2" presStyleCnt="8"/>
      <dgm:spPr/>
    </dgm:pt>
    <dgm:pt modelId="{DC5865FF-FD2B-41CE-BF26-5CEA0C528998}" type="pres">
      <dgm:prSet presAssocID="{E872B0A8-80EF-4345-A64F-F75A56C89C18}" presName="node" presStyleLbl="node1" presStyleIdx="3" presStyleCnt="9">
        <dgm:presLayoutVars>
          <dgm:bulletEnabled val="1"/>
        </dgm:presLayoutVars>
      </dgm:prSet>
      <dgm:spPr/>
    </dgm:pt>
    <dgm:pt modelId="{259B9B71-7B2E-4681-BAF4-FFFA476DFAFB}" type="pres">
      <dgm:prSet presAssocID="{945DEDA8-EA33-499D-86C7-1670BA6E1425}" presName="sibTrans" presStyleLbl="sibTrans1D1" presStyleIdx="3" presStyleCnt="8"/>
      <dgm:spPr/>
    </dgm:pt>
    <dgm:pt modelId="{19F696E6-002B-4EA4-B5DB-44B6AD38B85E}" type="pres">
      <dgm:prSet presAssocID="{945DEDA8-EA33-499D-86C7-1670BA6E1425}" presName="connectorText" presStyleLbl="sibTrans1D1" presStyleIdx="3" presStyleCnt="8"/>
      <dgm:spPr/>
    </dgm:pt>
    <dgm:pt modelId="{20723074-092C-4A00-960D-EB0BD80FDB0B}" type="pres">
      <dgm:prSet presAssocID="{6F4EBB93-B972-44FD-BBE3-4EDC520C9C26}" presName="node" presStyleLbl="node1" presStyleIdx="4" presStyleCnt="9">
        <dgm:presLayoutVars>
          <dgm:bulletEnabled val="1"/>
        </dgm:presLayoutVars>
      </dgm:prSet>
      <dgm:spPr/>
    </dgm:pt>
    <dgm:pt modelId="{E6ACFF2B-35DA-4B30-8749-77625CCA1908}" type="pres">
      <dgm:prSet presAssocID="{5FF15CB1-8F19-45CA-9AA3-0C992F43F8C3}" presName="sibTrans" presStyleLbl="sibTrans1D1" presStyleIdx="4" presStyleCnt="8"/>
      <dgm:spPr/>
    </dgm:pt>
    <dgm:pt modelId="{6BA0F20D-25BB-4B56-B373-14890F5CFE36}" type="pres">
      <dgm:prSet presAssocID="{5FF15CB1-8F19-45CA-9AA3-0C992F43F8C3}" presName="connectorText" presStyleLbl="sibTrans1D1" presStyleIdx="4" presStyleCnt="8"/>
      <dgm:spPr/>
    </dgm:pt>
    <dgm:pt modelId="{E16EE02A-84B3-4E3D-8105-DA7AF0E12D9E}" type="pres">
      <dgm:prSet presAssocID="{8686B37F-530F-429D-9D44-9AE1B1C5C69F}" presName="node" presStyleLbl="node1" presStyleIdx="5" presStyleCnt="9">
        <dgm:presLayoutVars>
          <dgm:bulletEnabled val="1"/>
        </dgm:presLayoutVars>
      </dgm:prSet>
      <dgm:spPr/>
    </dgm:pt>
    <dgm:pt modelId="{D13AAD39-EC51-469F-ABA5-B8FC478B1C71}" type="pres">
      <dgm:prSet presAssocID="{D06DCC1A-E546-424F-BCF1-B5C7A5A7C30A}" presName="sibTrans" presStyleLbl="sibTrans1D1" presStyleIdx="5" presStyleCnt="8"/>
      <dgm:spPr/>
    </dgm:pt>
    <dgm:pt modelId="{49F30DFF-460E-46D0-AF14-E433BBA8CD42}" type="pres">
      <dgm:prSet presAssocID="{D06DCC1A-E546-424F-BCF1-B5C7A5A7C30A}" presName="connectorText" presStyleLbl="sibTrans1D1" presStyleIdx="5" presStyleCnt="8"/>
      <dgm:spPr/>
    </dgm:pt>
    <dgm:pt modelId="{D2DB38FA-B83F-4DD3-AE37-C4C28025ADF8}" type="pres">
      <dgm:prSet presAssocID="{77A9E4F8-32F4-4BFF-B864-D7FDC23701FC}" presName="node" presStyleLbl="node1" presStyleIdx="6" presStyleCnt="9">
        <dgm:presLayoutVars>
          <dgm:bulletEnabled val="1"/>
        </dgm:presLayoutVars>
      </dgm:prSet>
      <dgm:spPr/>
    </dgm:pt>
    <dgm:pt modelId="{D404E95E-366B-4291-8BF3-DF46A95DF63F}" type="pres">
      <dgm:prSet presAssocID="{6A77E286-4BEE-4D45-8865-A4BE57FF4E05}" presName="sibTrans" presStyleLbl="sibTrans1D1" presStyleIdx="6" presStyleCnt="8"/>
      <dgm:spPr/>
    </dgm:pt>
    <dgm:pt modelId="{02EF7FE8-677D-4998-93A2-EB98505C80D7}" type="pres">
      <dgm:prSet presAssocID="{6A77E286-4BEE-4D45-8865-A4BE57FF4E05}" presName="connectorText" presStyleLbl="sibTrans1D1" presStyleIdx="6" presStyleCnt="8"/>
      <dgm:spPr/>
    </dgm:pt>
    <dgm:pt modelId="{4D088EFD-CB4B-4173-A922-DE129A24094F}" type="pres">
      <dgm:prSet presAssocID="{BE36F619-7877-4B0B-A156-650A3920C9B5}" presName="node" presStyleLbl="node1" presStyleIdx="7" presStyleCnt="9">
        <dgm:presLayoutVars>
          <dgm:bulletEnabled val="1"/>
        </dgm:presLayoutVars>
      </dgm:prSet>
      <dgm:spPr/>
    </dgm:pt>
    <dgm:pt modelId="{240FC49C-40DA-4A6D-AA37-44B503A414B5}" type="pres">
      <dgm:prSet presAssocID="{0F6E1E52-5614-48B9-8355-0EF1E9EA3C37}" presName="sibTrans" presStyleLbl="sibTrans1D1" presStyleIdx="7" presStyleCnt="8"/>
      <dgm:spPr/>
    </dgm:pt>
    <dgm:pt modelId="{EAD0FEA8-8A0C-4839-896F-8441BF0C189C}" type="pres">
      <dgm:prSet presAssocID="{0F6E1E52-5614-48B9-8355-0EF1E9EA3C37}" presName="connectorText" presStyleLbl="sibTrans1D1" presStyleIdx="7" presStyleCnt="8"/>
      <dgm:spPr/>
    </dgm:pt>
    <dgm:pt modelId="{3505E6CE-4399-431C-A979-87CD9BA37D07}" type="pres">
      <dgm:prSet presAssocID="{3009A49A-F018-40C2-B657-59CF18D4A4A4}" presName="node" presStyleLbl="node1" presStyleIdx="8" presStyleCnt="9">
        <dgm:presLayoutVars>
          <dgm:bulletEnabled val="1"/>
        </dgm:presLayoutVars>
      </dgm:prSet>
      <dgm:spPr/>
    </dgm:pt>
  </dgm:ptLst>
  <dgm:cxnLst>
    <dgm:cxn modelId="{4CE6E612-1EA9-47B4-BBE1-682BBF53D0C6}" type="presOf" srcId="{5FF15CB1-8F19-45CA-9AA3-0C992F43F8C3}" destId="{6BA0F20D-25BB-4B56-B373-14890F5CFE36}" srcOrd="1" destOrd="0" presId="urn:microsoft.com/office/officeart/2005/8/layout/bProcess3"/>
    <dgm:cxn modelId="{32EEEE1F-9706-4308-9B53-C218142BD719}" srcId="{E3EEDE26-09D3-4C46-BBA9-EE0F4BAEAFE0}" destId="{3009A49A-F018-40C2-B657-59CF18D4A4A4}" srcOrd="8" destOrd="0" parTransId="{5176BFC4-EA52-44BA-B615-C14370CFD4C4}" sibTransId="{3BF0D021-2744-43E5-9EA2-06E63EE26085}"/>
    <dgm:cxn modelId="{5D117E20-646D-44B6-8FC1-2672A3DB3B41}" type="presOf" srcId="{0F6E1E52-5614-48B9-8355-0EF1E9EA3C37}" destId="{EAD0FEA8-8A0C-4839-896F-8441BF0C189C}" srcOrd="1" destOrd="0" presId="urn:microsoft.com/office/officeart/2005/8/layout/bProcess3"/>
    <dgm:cxn modelId="{A11DE423-9864-4E28-85B9-58589EDB97E6}" type="presOf" srcId="{38C25BF0-7BF4-4445-B4BC-E500FB2259E3}" destId="{49ACE2BE-E99E-4D87-9404-07BBCD69184B}" srcOrd="1" destOrd="0" presId="urn:microsoft.com/office/officeart/2005/8/layout/bProcess3"/>
    <dgm:cxn modelId="{2BBA3225-A714-4DA1-9EAE-0C1B7CB755A3}" type="presOf" srcId="{945DEDA8-EA33-499D-86C7-1670BA6E1425}" destId="{259B9B71-7B2E-4681-BAF4-FFFA476DFAFB}" srcOrd="0" destOrd="0" presId="urn:microsoft.com/office/officeart/2005/8/layout/bProcess3"/>
    <dgm:cxn modelId="{CF09B225-1543-4F53-9CC9-A07EDA36D4C3}" srcId="{6F4EBB93-B972-44FD-BBE3-4EDC520C9C26}" destId="{01EC3011-91F4-4E72-AABC-D3AC658FC64F}" srcOrd="2" destOrd="0" parTransId="{86FFFA37-8154-406E-BC36-81B810D48BF7}" sibTransId="{FEE6C337-0052-4D38-AB98-1685EC883934}"/>
    <dgm:cxn modelId="{0078AA2B-53EC-4D85-92FE-8DB429110817}" type="presOf" srcId="{14B260D1-AFEE-4B37-A679-549555BA08BF}" destId="{70F814A9-47FF-4005-8255-AEEAFF1B41A3}" srcOrd="0" destOrd="0" presId="urn:microsoft.com/office/officeart/2005/8/layout/bProcess3"/>
    <dgm:cxn modelId="{EF305A30-1BBF-4393-876C-B7EBC00F74D6}" type="presOf" srcId="{6A77E286-4BEE-4D45-8865-A4BE57FF4E05}" destId="{02EF7FE8-677D-4998-93A2-EB98505C80D7}" srcOrd="1" destOrd="0" presId="urn:microsoft.com/office/officeart/2005/8/layout/bProcess3"/>
    <dgm:cxn modelId="{2367A534-A0B4-4F71-9931-A33D4CA937F9}" type="presOf" srcId="{59FA8A68-333B-4F71-BA9F-F592F5B34A8D}" destId="{D23DB227-8D0B-49FA-B907-199CAAC64143}" srcOrd="0" destOrd="0" presId="urn:microsoft.com/office/officeart/2005/8/layout/bProcess3"/>
    <dgm:cxn modelId="{8B7C563B-0347-4BBE-B56D-6620F889692D}" srcId="{E3EEDE26-09D3-4C46-BBA9-EE0F4BAEAFE0}" destId="{0E2DA6CC-2796-48DD-BF67-F2B46BFEDF6E}" srcOrd="2" destOrd="0" parTransId="{04E85993-7E7A-413D-885A-65C5B8E541EE}" sibTransId="{14B260D1-AFEE-4B37-A679-549555BA08BF}"/>
    <dgm:cxn modelId="{87E76F3C-4957-4534-BFFF-6AA5B4D6316A}" type="presOf" srcId="{BE36F619-7877-4B0B-A156-650A3920C9B5}" destId="{4D088EFD-CB4B-4173-A922-DE129A24094F}" srcOrd="0" destOrd="0" presId="urn:microsoft.com/office/officeart/2005/8/layout/bProcess3"/>
    <dgm:cxn modelId="{B33C9F3C-FC1D-4E46-90CC-77C2D54BB209}" srcId="{E872B0A8-80EF-4345-A64F-F75A56C89C18}" destId="{6B82CE5B-AC33-4562-8883-8A43BF68F7D4}" srcOrd="0" destOrd="0" parTransId="{826A8531-38E8-4B25-A9B0-68B4E5863C24}" sibTransId="{70EBA7B5-C072-4568-8302-15AA7CF22138}"/>
    <dgm:cxn modelId="{F422A23E-9714-4B60-AA23-C0F82C73D253}" type="presOf" srcId="{14B260D1-AFEE-4B37-A679-549555BA08BF}" destId="{D1D68EAF-921F-4AE5-ACFB-7E93B92A6F72}" srcOrd="1" destOrd="0" presId="urn:microsoft.com/office/officeart/2005/8/layout/bProcess3"/>
    <dgm:cxn modelId="{BA824541-2734-44A1-ABE9-720A13FEC9A9}" type="presOf" srcId="{3009A49A-F018-40C2-B657-59CF18D4A4A4}" destId="{3505E6CE-4399-431C-A979-87CD9BA37D07}" srcOrd="0" destOrd="0" presId="urn:microsoft.com/office/officeart/2005/8/layout/bProcess3"/>
    <dgm:cxn modelId="{107EE762-DFB5-4AF3-8705-F9CADC4867C4}" type="presOf" srcId="{77A9E4F8-32F4-4BFF-B864-D7FDC23701FC}" destId="{D2DB38FA-B83F-4DD3-AE37-C4C28025ADF8}" srcOrd="0" destOrd="0" presId="urn:microsoft.com/office/officeart/2005/8/layout/bProcess3"/>
    <dgm:cxn modelId="{19006344-ABF3-435D-94F6-C0741C19AEFE}" type="presOf" srcId="{3FD5141E-87CA-4868-8B0D-CFAF70317994}" destId="{3D004340-5F56-4E5A-811C-B979ED7D1147}" srcOrd="1" destOrd="0" presId="urn:microsoft.com/office/officeart/2005/8/layout/bProcess3"/>
    <dgm:cxn modelId="{63782265-23C5-4404-A619-2ABFA47858E3}" type="presOf" srcId="{0E2DA6CC-2796-48DD-BF67-F2B46BFEDF6E}" destId="{33D3CAAD-A688-4914-B92F-548FBA9BFFE4}" srcOrd="0" destOrd="0" presId="urn:microsoft.com/office/officeart/2005/8/layout/bProcess3"/>
    <dgm:cxn modelId="{E5572846-4987-4E90-A8B5-4697B1AA2A67}" type="presOf" srcId="{3FD5141E-87CA-4868-8B0D-CFAF70317994}" destId="{89640939-9734-47F5-879F-6345B9DCD75A}" srcOrd="0" destOrd="0" presId="urn:microsoft.com/office/officeart/2005/8/layout/bProcess3"/>
    <dgm:cxn modelId="{A6D9F26F-C6AA-42BF-B177-B61DCFBCB02C}" type="presOf" srcId="{E872B0A8-80EF-4345-A64F-F75A56C89C18}" destId="{DC5865FF-FD2B-41CE-BF26-5CEA0C528998}" srcOrd="0" destOrd="0" presId="urn:microsoft.com/office/officeart/2005/8/layout/bProcess3"/>
    <dgm:cxn modelId="{0E782555-8095-4074-9C94-63584C0A2E45}" srcId="{E3EEDE26-09D3-4C46-BBA9-EE0F4BAEAFE0}" destId="{77A9E4F8-32F4-4BFF-B864-D7FDC23701FC}" srcOrd="6" destOrd="0" parTransId="{776488C7-FB5A-444D-8489-D1C3C9C85CF5}" sibTransId="{6A77E286-4BEE-4D45-8865-A4BE57FF4E05}"/>
    <dgm:cxn modelId="{AE3D1879-7B1E-4680-9F21-6543B2DD9DE9}" type="presOf" srcId="{6A77E286-4BEE-4D45-8865-A4BE57FF4E05}" destId="{D404E95E-366B-4291-8BF3-DF46A95DF63F}" srcOrd="0" destOrd="0" presId="urn:microsoft.com/office/officeart/2005/8/layout/bProcess3"/>
    <dgm:cxn modelId="{B93D4059-0908-4E8D-8E3D-C91B17B0FEC4}" type="presOf" srcId="{0F6E1E52-5614-48B9-8355-0EF1E9EA3C37}" destId="{240FC49C-40DA-4A6D-AA37-44B503A414B5}" srcOrd="0" destOrd="0" presId="urn:microsoft.com/office/officeart/2005/8/layout/bProcess3"/>
    <dgm:cxn modelId="{17E0D059-9255-4034-B70C-02C39E26E088}" type="presOf" srcId="{E3EEDE26-09D3-4C46-BBA9-EE0F4BAEAFE0}" destId="{EA067BCF-E49E-4894-A518-1FB45DD540F0}" srcOrd="0" destOrd="0" presId="urn:microsoft.com/office/officeart/2005/8/layout/bProcess3"/>
    <dgm:cxn modelId="{69BE187E-E2DF-4977-BBBE-6CBDDBDBCEE1}" type="presOf" srcId="{01EC3011-91F4-4E72-AABC-D3AC658FC64F}" destId="{20723074-092C-4A00-960D-EB0BD80FDB0B}" srcOrd="0" destOrd="3" presId="urn:microsoft.com/office/officeart/2005/8/layout/bProcess3"/>
    <dgm:cxn modelId="{7CFA1987-6756-438B-94FD-4446A0AC58EE}" srcId="{E3EEDE26-09D3-4C46-BBA9-EE0F4BAEAFE0}" destId="{6F4EBB93-B972-44FD-BBE3-4EDC520C9C26}" srcOrd="4" destOrd="0" parTransId="{4DFF0DE9-607C-4507-92F8-9C8550364638}" sibTransId="{5FF15CB1-8F19-45CA-9AA3-0C992F43F8C3}"/>
    <dgm:cxn modelId="{BA71098E-C9D2-41E5-A274-1B1C340810C3}" type="presOf" srcId="{ECA7B054-207F-4EC7-BD69-89A67D168181}" destId="{24D3C936-9E61-4588-A531-5E22BE5BD5C8}" srcOrd="0" destOrd="0" presId="urn:microsoft.com/office/officeart/2005/8/layout/bProcess3"/>
    <dgm:cxn modelId="{A329DF9B-97B4-4546-A50D-DE3C5096C3C9}" type="presOf" srcId="{D06DCC1A-E546-424F-BCF1-B5C7A5A7C30A}" destId="{49F30DFF-460E-46D0-AF14-E433BBA8CD42}" srcOrd="1" destOrd="0" presId="urn:microsoft.com/office/officeart/2005/8/layout/bProcess3"/>
    <dgm:cxn modelId="{55D0549C-57C5-4A64-B073-F0BC6BF1DB8A}" type="presOf" srcId="{1BD28876-520A-46F8-A534-E49CDC563F7E}" destId="{20723074-092C-4A00-960D-EB0BD80FDB0B}" srcOrd="0" destOrd="1" presId="urn:microsoft.com/office/officeart/2005/8/layout/bProcess3"/>
    <dgm:cxn modelId="{DD3C53A1-912F-4C26-9E2A-F39FBCE05D7E}" srcId="{6F4EBB93-B972-44FD-BBE3-4EDC520C9C26}" destId="{1BD28876-520A-46F8-A534-E49CDC563F7E}" srcOrd="0" destOrd="0" parTransId="{7EA07D28-F737-4B5D-995F-4589EDE44E87}" sibTransId="{3E223202-2FBB-4795-8D3A-271B8F8A5C7E}"/>
    <dgm:cxn modelId="{907591A2-FF1B-4533-9FBB-77311E5015E0}" type="presOf" srcId="{6B82CE5B-AC33-4562-8883-8A43BF68F7D4}" destId="{DC5865FF-FD2B-41CE-BF26-5CEA0C528998}" srcOrd="0" destOrd="1" presId="urn:microsoft.com/office/officeart/2005/8/layout/bProcess3"/>
    <dgm:cxn modelId="{BD4069A6-E11B-4405-8B55-5DEE21D66C2B}" srcId="{6F4EBB93-B972-44FD-BBE3-4EDC520C9C26}" destId="{5129D1A5-15A2-4FAA-AF1C-4F5F8366C31B}" srcOrd="1" destOrd="0" parTransId="{57906E49-9DCE-4BDD-AC36-33D54306AC2D}" sibTransId="{75C42E24-3BB8-44BB-BAE6-B26A6DD1666C}"/>
    <dgm:cxn modelId="{BE1A4EA8-49C7-473D-9D9E-E5AB18884F50}" srcId="{E3EEDE26-09D3-4C46-BBA9-EE0F4BAEAFE0}" destId="{ECA7B054-207F-4EC7-BD69-89A67D168181}" srcOrd="1" destOrd="0" parTransId="{DFA0B8C5-3464-414F-94C6-F64349022EAD}" sibTransId="{38C25BF0-7BF4-4445-B4BC-E500FB2259E3}"/>
    <dgm:cxn modelId="{948541AE-D203-4B02-91D7-9011388CC1C3}" type="presOf" srcId="{D06DCC1A-E546-424F-BCF1-B5C7A5A7C30A}" destId="{D13AAD39-EC51-469F-ABA5-B8FC478B1C71}" srcOrd="0" destOrd="0" presId="urn:microsoft.com/office/officeart/2005/8/layout/bProcess3"/>
    <dgm:cxn modelId="{8F74EEB4-00CC-406E-965B-477118950C68}" type="presOf" srcId="{5FF15CB1-8F19-45CA-9AA3-0C992F43F8C3}" destId="{E6ACFF2B-35DA-4B30-8749-77625CCA1908}" srcOrd="0" destOrd="0" presId="urn:microsoft.com/office/officeart/2005/8/layout/bProcess3"/>
    <dgm:cxn modelId="{C66D71BF-92A3-4D07-9995-BEBBCAB2A4B4}" srcId="{E3EEDE26-09D3-4C46-BBA9-EE0F4BAEAFE0}" destId="{BE36F619-7877-4B0B-A156-650A3920C9B5}" srcOrd="7" destOrd="0" parTransId="{DBF9B763-5A56-41B2-AB03-58ED2C622291}" sibTransId="{0F6E1E52-5614-48B9-8355-0EF1E9EA3C37}"/>
    <dgm:cxn modelId="{A14720C0-EEA4-4904-889E-A0AD861A9C51}" type="presOf" srcId="{6F4EBB93-B972-44FD-BBE3-4EDC520C9C26}" destId="{20723074-092C-4A00-960D-EB0BD80FDB0B}" srcOrd="0" destOrd="0" presId="urn:microsoft.com/office/officeart/2005/8/layout/bProcess3"/>
    <dgm:cxn modelId="{8F7076C8-CFBA-4C82-ABF8-67C8DAA208CB}" srcId="{E3EEDE26-09D3-4C46-BBA9-EE0F4BAEAFE0}" destId="{59FA8A68-333B-4F71-BA9F-F592F5B34A8D}" srcOrd="0" destOrd="0" parTransId="{A296BA9F-412A-426E-ADC4-73AAB181B7F7}" sibTransId="{3FD5141E-87CA-4868-8B0D-CFAF70317994}"/>
    <dgm:cxn modelId="{A2E1B7CE-A36B-4FE8-A0E4-A0539D889013}" type="presOf" srcId="{38C25BF0-7BF4-4445-B4BC-E500FB2259E3}" destId="{1926971C-B040-47DA-A531-BEE75C05AAC0}" srcOrd="0" destOrd="0" presId="urn:microsoft.com/office/officeart/2005/8/layout/bProcess3"/>
    <dgm:cxn modelId="{B56BDBD8-B836-4945-8D0C-09CC40E0D43E}" type="presOf" srcId="{945DEDA8-EA33-499D-86C7-1670BA6E1425}" destId="{19F696E6-002B-4EA4-B5DB-44B6AD38B85E}" srcOrd="1" destOrd="0" presId="urn:microsoft.com/office/officeart/2005/8/layout/bProcess3"/>
    <dgm:cxn modelId="{FE1333E4-C7B9-457F-B287-8545E0973F97}" type="presOf" srcId="{8686B37F-530F-429D-9D44-9AE1B1C5C69F}" destId="{E16EE02A-84B3-4E3D-8105-DA7AF0E12D9E}" srcOrd="0" destOrd="0" presId="urn:microsoft.com/office/officeart/2005/8/layout/bProcess3"/>
    <dgm:cxn modelId="{25E2E6E8-22AF-4E58-9A05-BD7230D98F89}" srcId="{E3EEDE26-09D3-4C46-BBA9-EE0F4BAEAFE0}" destId="{8686B37F-530F-429D-9D44-9AE1B1C5C69F}" srcOrd="5" destOrd="0" parTransId="{6F3FC146-DD71-481F-B1B4-DF37DFD744A3}" sibTransId="{D06DCC1A-E546-424F-BCF1-B5C7A5A7C30A}"/>
    <dgm:cxn modelId="{048C74F2-7BB9-4F78-9216-0FCE9B8EFD98}" type="presOf" srcId="{5129D1A5-15A2-4FAA-AF1C-4F5F8366C31B}" destId="{20723074-092C-4A00-960D-EB0BD80FDB0B}" srcOrd="0" destOrd="2" presId="urn:microsoft.com/office/officeart/2005/8/layout/bProcess3"/>
    <dgm:cxn modelId="{B76521F6-8AAE-4436-9F93-335CB1221AA1}" srcId="{E3EEDE26-09D3-4C46-BBA9-EE0F4BAEAFE0}" destId="{E872B0A8-80EF-4345-A64F-F75A56C89C18}" srcOrd="3" destOrd="0" parTransId="{3027F5B4-7428-4E06-95DD-D228FFCBB921}" sibTransId="{945DEDA8-EA33-499D-86C7-1670BA6E1425}"/>
    <dgm:cxn modelId="{5BBBB281-BCA3-47A3-B474-2DC1D0BE68AF}" type="presParOf" srcId="{EA067BCF-E49E-4894-A518-1FB45DD540F0}" destId="{D23DB227-8D0B-49FA-B907-199CAAC64143}" srcOrd="0" destOrd="0" presId="urn:microsoft.com/office/officeart/2005/8/layout/bProcess3"/>
    <dgm:cxn modelId="{AA66BBC9-3C7E-4D6F-ADF2-CD80D2812116}" type="presParOf" srcId="{EA067BCF-E49E-4894-A518-1FB45DD540F0}" destId="{89640939-9734-47F5-879F-6345B9DCD75A}" srcOrd="1" destOrd="0" presId="urn:microsoft.com/office/officeart/2005/8/layout/bProcess3"/>
    <dgm:cxn modelId="{D949C970-57D9-4EA1-A034-664CD313CEA3}" type="presParOf" srcId="{89640939-9734-47F5-879F-6345B9DCD75A}" destId="{3D004340-5F56-4E5A-811C-B979ED7D1147}" srcOrd="0" destOrd="0" presId="urn:microsoft.com/office/officeart/2005/8/layout/bProcess3"/>
    <dgm:cxn modelId="{E2B868D4-A4F1-4A11-B59B-5A288EA41536}" type="presParOf" srcId="{EA067BCF-E49E-4894-A518-1FB45DD540F0}" destId="{24D3C936-9E61-4588-A531-5E22BE5BD5C8}" srcOrd="2" destOrd="0" presId="urn:microsoft.com/office/officeart/2005/8/layout/bProcess3"/>
    <dgm:cxn modelId="{28DBC911-D77E-4C34-A42B-4A3A52E31356}" type="presParOf" srcId="{EA067BCF-E49E-4894-A518-1FB45DD540F0}" destId="{1926971C-B040-47DA-A531-BEE75C05AAC0}" srcOrd="3" destOrd="0" presId="urn:microsoft.com/office/officeart/2005/8/layout/bProcess3"/>
    <dgm:cxn modelId="{189C1067-83D6-4C45-BAF7-C3CF785168DA}" type="presParOf" srcId="{1926971C-B040-47DA-A531-BEE75C05AAC0}" destId="{49ACE2BE-E99E-4D87-9404-07BBCD69184B}" srcOrd="0" destOrd="0" presId="urn:microsoft.com/office/officeart/2005/8/layout/bProcess3"/>
    <dgm:cxn modelId="{25E956AA-066B-41AB-B1DA-5120A19851C8}" type="presParOf" srcId="{EA067BCF-E49E-4894-A518-1FB45DD540F0}" destId="{33D3CAAD-A688-4914-B92F-548FBA9BFFE4}" srcOrd="4" destOrd="0" presId="urn:microsoft.com/office/officeart/2005/8/layout/bProcess3"/>
    <dgm:cxn modelId="{70453E06-E397-4940-9562-155711ECDA37}" type="presParOf" srcId="{EA067BCF-E49E-4894-A518-1FB45DD540F0}" destId="{70F814A9-47FF-4005-8255-AEEAFF1B41A3}" srcOrd="5" destOrd="0" presId="urn:microsoft.com/office/officeart/2005/8/layout/bProcess3"/>
    <dgm:cxn modelId="{71DD8999-F392-4021-A524-AD102AE6573D}" type="presParOf" srcId="{70F814A9-47FF-4005-8255-AEEAFF1B41A3}" destId="{D1D68EAF-921F-4AE5-ACFB-7E93B92A6F72}" srcOrd="0" destOrd="0" presId="urn:microsoft.com/office/officeart/2005/8/layout/bProcess3"/>
    <dgm:cxn modelId="{6FAFDDDE-EAF4-401F-970D-8ADF99E69F6D}" type="presParOf" srcId="{EA067BCF-E49E-4894-A518-1FB45DD540F0}" destId="{DC5865FF-FD2B-41CE-BF26-5CEA0C528998}" srcOrd="6" destOrd="0" presId="urn:microsoft.com/office/officeart/2005/8/layout/bProcess3"/>
    <dgm:cxn modelId="{B61E1D93-5F77-444F-89B1-76B203CF5112}" type="presParOf" srcId="{EA067BCF-E49E-4894-A518-1FB45DD540F0}" destId="{259B9B71-7B2E-4681-BAF4-FFFA476DFAFB}" srcOrd="7" destOrd="0" presId="urn:microsoft.com/office/officeart/2005/8/layout/bProcess3"/>
    <dgm:cxn modelId="{36D3B545-E4C3-49CF-BDE9-692B8DAB189C}" type="presParOf" srcId="{259B9B71-7B2E-4681-BAF4-FFFA476DFAFB}" destId="{19F696E6-002B-4EA4-B5DB-44B6AD38B85E}" srcOrd="0" destOrd="0" presId="urn:microsoft.com/office/officeart/2005/8/layout/bProcess3"/>
    <dgm:cxn modelId="{2FD6F824-6028-447B-AEA4-7A7F5832EB19}" type="presParOf" srcId="{EA067BCF-E49E-4894-A518-1FB45DD540F0}" destId="{20723074-092C-4A00-960D-EB0BD80FDB0B}" srcOrd="8" destOrd="0" presId="urn:microsoft.com/office/officeart/2005/8/layout/bProcess3"/>
    <dgm:cxn modelId="{BB393FB0-BB3F-4A50-8576-E1F1229272FF}" type="presParOf" srcId="{EA067BCF-E49E-4894-A518-1FB45DD540F0}" destId="{E6ACFF2B-35DA-4B30-8749-77625CCA1908}" srcOrd="9" destOrd="0" presId="urn:microsoft.com/office/officeart/2005/8/layout/bProcess3"/>
    <dgm:cxn modelId="{4EC71894-A64F-4017-B633-EFF8A460C608}" type="presParOf" srcId="{E6ACFF2B-35DA-4B30-8749-77625CCA1908}" destId="{6BA0F20D-25BB-4B56-B373-14890F5CFE36}" srcOrd="0" destOrd="0" presId="urn:microsoft.com/office/officeart/2005/8/layout/bProcess3"/>
    <dgm:cxn modelId="{DE56C35D-D1B8-47FA-8F56-0197BB8EBCAA}" type="presParOf" srcId="{EA067BCF-E49E-4894-A518-1FB45DD540F0}" destId="{E16EE02A-84B3-4E3D-8105-DA7AF0E12D9E}" srcOrd="10" destOrd="0" presId="urn:microsoft.com/office/officeart/2005/8/layout/bProcess3"/>
    <dgm:cxn modelId="{E946C4C9-D0F8-4DD5-A534-AD8C235F0550}" type="presParOf" srcId="{EA067BCF-E49E-4894-A518-1FB45DD540F0}" destId="{D13AAD39-EC51-469F-ABA5-B8FC478B1C71}" srcOrd="11" destOrd="0" presId="urn:microsoft.com/office/officeart/2005/8/layout/bProcess3"/>
    <dgm:cxn modelId="{434F16C4-FE04-4A7A-B532-4FC7117854E0}" type="presParOf" srcId="{D13AAD39-EC51-469F-ABA5-B8FC478B1C71}" destId="{49F30DFF-460E-46D0-AF14-E433BBA8CD42}" srcOrd="0" destOrd="0" presId="urn:microsoft.com/office/officeart/2005/8/layout/bProcess3"/>
    <dgm:cxn modelId="{F8FFAB4F-B905-4E6E-B9F9-26395309B5CE}" type="presParOf" srcId="{EA067BCF-E49E-4894-A518-1FB45DD540F0}" destId="{D2DB38FA-B83F-4DD3-AE37-C4C28025ADF8}" srcOrd="12" destOrd="0" presId="urn:microsoft.com/office/officeart/2005/8/layout/bProcess3"/>
    <dgm:cxn modelId="{A47AF916-515A-43F3-BF58-C6D1CE5408EA}" type="presParOf" srcId="{EA067BCF-E49E-4894-A518-1FB45DD540F0}" destId="{D404E95E-366B-4291-8BF3-DF46A95DF63F}" srcOrd="13" destOrd="0" presId="urn:microsoft.com/office/officeart/2005/8/layout/bProcess3"/>
    <dgm:cxn modelId="{72DCE19D-DBD7-4018-A92A-B5612F98DEF1}" type="presParOf" srcId="{D404E95E-366B-4291-8BF3-DF46A95DF63F}" destId="{02EF7FE8-677D-4998-93A2-EB98505C80D7}" srcOrd="0" destOrd="0" presId="urn:microsoft.com/office/officeart/2005/8/layout/bProcess3"/>
    <dgm:cxn modelId="{90156A17-7DB4-4FD3-AE75-A42B16001A57}" type="presParOf" srcId="{EA067BCF-E49E-4894-A518-1FB45DD540F0}" destId="{4D088EFD-CB4B-4173-A922-DE129A24094F}" srcOrd="14" destOrd="0" presId="urn:microsoft.com/office/officeart/2005/8/layout/bProcess3"/>
    <dgm:cxn modelId="{597333FA-CAA0-4B82-BCE4-1E9B148EB675}" type="presParOf" srcId="{EA067BCF-E49E-4894-A518-1FB45DD540F0}" destId="{240FC49C-40DA-4A6D-AA37-44B503A414B5}" srcOrd="15" destOrd="0" presId="urn:microsoft.com/office/officeart/2005/8/layout/bProcess3"/>
    <dgm:cxn modelId="{D35BB36C-0E3E-4EA2-8D2D-658BE858947B}" type="presParOf" srcId="{240FC49C-40DA-4A6D-AA37-44B503A414B5}" destId="{EAD0FEA8-8A0C-4839-896F-8441BF0C189C}" srcOrd="0" destOrd="0" presId="urn:microsoft.com/office/officeart/2005/8/layout/bProcess3"/>
    <dgm:cxn modelId="{ED2A4CAB-73A8-4280-8301-5E7651E27CCF}" type="presParOf" srcId="{EA067BCF-E49E-4894-A518-1FB45DD540F0}" destId="{3505E6CE-4399-431C-A979-87CD9BA37D07}"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BCD078-C65E-4432-83DC-0F1D801CEADB}"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1CD9F392-FF58-4A3C-84D4-A4377A680C3C}">
      <dgm:prSet phldrT="[Text]">
        <dgm:style>
          <a:lnRef idx="2">
            <a:schemeClr val="accent6">
              <a:shade val="50000"/>
            </a:schemeClr>
          </a:lnRef>
          <a:fillRef idx="1">
            <a:schemeClr val="accent6"/>
          </a:fillRef>
          <a:effectRef idx="0">
            <a:schemeClr val="accent6"/>
          </a:effectRef>
          <a:fontRef idx="minor">
            <a:schemeClr val="lt1"/>
          </a:fontRef>
        </dgm:style>
      </dgm:prSet>
      <dgm:spPr>
        <a:solidFill>
          <a:srgbClr val="37B34A"/>
        </a:solidFill>
        <a:ln>
          <a:noFill/>
        </a:ln>
      </dgm:spPr>
      <dgm:t>
        <a:bodyPr/>
        <a:lstStyle/>
        <a:p>
          <a:r>
            <a:rPr lang="en-US"/>
            <a:t>Residential air source heat pumps</a:t>
          </a:r>
        </a:p>
      </dgm:t>
    </dgm:pt>
    <dgm:pt modelId="{DB050C30-0ADE-4304-9999-B137AB09F9C1}" type="parTrans" cxnId="{675F137B-C9FB-4934-BF8A-C3555A8C6BE8}">
      <dgm:prSet/>
      <dgm:spPr/>
      <dgm:t>
        <a:bodyPr/>
        <a:lstStyle/>
        <a:p>
          <a:endParaRPr lang="en-US"/>
        </a:p>
      </dgm:t>
    </dgm:pt>
    <dgm:pt modelId="{339938D4-B954-4D3E-B0C2-E6CD23674E87}" type="sibTrans" cxnId="{675F137B-C9FB-4934-BF8A-C3555A8C6BE8}">
      <dgm:prSet/>
      <dgm:spPr/>
      <dgm:t>
        <a:bodyPr/>
        <a:lstStyle/>
        <a:p>
          <a:endParaRPr lang="en-US"/>
        </a:p>
      </dgm:t>
    </dgm:pt>
    <dgm:pt modelId="{8F0AFDC6-E2C1-419B-BBBB-8BE932030D90}">
      <dgm:prSet phldrT="[Tex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Inverter driven</a:t>
          </a:r>
        </a:p>
      </dgm:t>
    </dgm:pt>
    <dgm:pt modelId="{576DFC02-A732-4971-B713-77C93E83C9E2}" type="parTrans" cxnId="{8821256B-D049-43F4-81EA-DB1E9256CEFE}">
      <dgm:prSet/>
      <dgm:spPr/>
      <dgm:t>
        <a:bodyPr/>
        <a:lstStyle/>
        <a:p>
          <a:endParaRPr lang="en-US"/>
        </a:p>
      </dgm:t>
    </dgm:pt>
    <dgm:pt modelId="{7208C59E-436F-4101-8F2A-65FA033A263A}" type="sibTrans" cxnId="{8821256B-D049-43F4-81EA-DB1E9256CEFE}">
      <dgm:prSet/>
      <dgm:spPr/>
      <dgm:t>
        <a:bodyPr/>
        <a:lstStyle/>
        <a:p>
          <a:endParaRPr lang="en-US"/>
        </a:p>
      </dgm:t>
    </dgm:pt>
    <dgm:pt modelId="{124CD90C-3F3A-4B7F-8AC9-C960476E9237}">
      <dgm:prSet phldrT="[Text]"/>
      <dgm:spPr>
        <a:solidFill>
          <a:srgbClr val="D4E8F2"/>
        </a:solidFill>
      </dgm:spPr>
      <dgm:t>
        <a:bodyPr/>
        <a:lstStyle/>
        <a:p>
          <a:endParaRPr lang="en-US"/>
        </a:p>
      </dgm:t>
    </dgm:pt>
    <dgm:pt modelId="{19D6C836-684A-4699-8B0D-6C229E7ED583}" type="parTrans" cxnId="{11B4AB86-4D65-47B0-A42E-2770132B8AF9}">
      <dgm:prSet/>
      <dgm:spPr/>
      <dgm:t>
        <a:bodyPr/>
        <a:lstStyle/>
        <a:p>
          <a:endParaRPr lang="en-US"/>
        </a:p>
      </dgm:t>
    </dgm:pt>
    <dgm:pt modelId="{094D5EC7-1D48-4304-BD35-A343542628DD}" type="sibTrans" cxnId="{11B4AB86-4D65-47B0-A42E-2770132B8AF9}">
      <dgm:prSet/>
      <dgm:spPr/>
      <dgm:t>
        <a:bodyPr/>
        <a:lstStyle/>
        <a:p>
          <a:endParaRPr lang="en-US"/>
        </a:p>
      </dgm:t>
    </dgm:pt>
    <dgm:pt modelId="{2C117CF0-4CE1-43E2-9641-EDAC59E6E1FD}">
      <dgm:prSet phldrT="[Text]" custT="1"/>
      <dgm:spPr>
        <a:solidFill>
          <a:srgbClr val="D4E8F2"/>
        </a:solidFill>
      </dgm:spPr>
      <dgm:t>
        <a:bodyPr/>
        <a:lstStyle/>
        <a:p>
          <a:r>
            <a:rPr lang="en-US" sz="1800"/>
            <a:t>Cold-Climate listed?</a:t>
          </a:r>
        </a:p>
      </dgm:t>
    </dgm:pt>
    <dgm:pt modelId="{EC6A15B3-3967-4365-B823-BC4AB8B82A58}" type="parTrans" cxnId="{F39B0020-3AEB-49A1-8D8B-61FC8CD8997C}">
      <dgm:prSet/>
      <dgm:spPr/>
      <dgm:t>
        <a:bodyPr/>
        <a:lstStyle/>
        <a:p>
          <a:endParaRPr lang="en-US"/>
        </a:p>
      </dgm:t>
    </dgm:pt>
    <dgm:pt modelId="{CD67DC32-1712-40D7-A37D-E8E497494D7C}" type="sibTrans" cxnId="{F39B0020-3AEB-49A1-8D8B-61FC8CD8997C}">
      <dgm:prSet/>
      <dgm:spPr/>
      <dgm:t>
        <a:bodyPr/>
        <a:lstStyle/>
        <a:p>
          <a:endParaRPr lang="en-US"/>
        </a:p>
      </dgm:t>
    </dgm:pt>
    <dgm:pt modelId="{8CA19A25-F749-47B1-8670-F31819D6544C}">
      <dgm:prSet phldrT="[Text]"/>
      <dgm:spPr>
        <a:solidFill>
          <a:srgbClr val="D4E8F2"/>
        </a:solidFill>
      </dgm:spPr>
      <dgm:t>
        <a:bodyPr/>
        <a:lstStyle/>
        <a:p>
          <a:r>
            <a:rPr lang="en-US"/>
            <a:t>Distribution</a:t>
          </a:r>
        </a:p>
      </dgm:t>
    </dgm:pt>
    <dgm:pt modelId="{CF222737-2BB7-4666-9745-97817949903F}" type="parTrans" cxnId="{756D0D0C-69A9-4C82-95BB-32B3B81230B5}">
      <dgm:prSet/>
      <dgm:spPr/>
      <dgm:t>
        <a:bodyPr/>
        <a:lstStyle/>
        <a:p>
          <a:endParaRPr lang="en-US"/>
        </a:p>
      </dgm:t>
    </dgm:pt>
    <dgm:pt modelId="{1BC54185-412D-4715-B273-1DB1BAC0302E}" type="sibTrans" cxnId="{756D0D0C-69A9-4C82-95BB-32B3B81230B5}">
      <dgm:prSet/>
      <dgm:spPr/>
      <dgm:t>
        <a:bodyPr/>
        <a:lstStyle/>
        <a:p>
          <a:endParaRPr lang="en-US"/>
        </a:p>
      </dgm:t>
    </dgm:pt>
    <dgm:pt modelId="{785E821A-1FFE-4293-B25D-0F9FE2177ED4}">
      <dgm:prSet>
        <dgm:style>
          <a:lnRef idx="3">
            <a:schemeClr val="lt1"/>
          </a:lnRef>
          <a:fillRef idx="1">
            <a:schemeClr val="accent3"/>
          </a:fillRef>
          <a:effectRef idx="1">
            <a:schemeClr val="accent3"/>
          </a:effectRef>
          <a:fontRef idx="minor">
            <a:schemeClr val="lt1"/>
          </a:fontRef>
        </dgm:style>
      </dgm:prSet>
      <dgm:spPr>
        <a:solidFill>
          <a:srgbClr val="0069A6"/>
        </a:solidFill>
        <a:ln>
          <a:noFill/>
        </a:ln>
      </dgm:spPr>
      <dgm:t>
        <a:bodyPr/>
        <a:lstStyle/>
        <a:p>
          <a:r>
            <a:rPr lang="en-US"/>
            <a:t>Mini-split</a:t>
          </a:r>
        </a:p>
      </dgm:t>
    </dgm:pt>
    <dgm:pt modelId="{43660F11-103C-498B-A867-A28E66D5DB22}" type="parTrans" cxnId="{8151E478-D5DE-4377-89AB-A6AD64D1A26D}">
      <dgm:prSet/>
      <dgm:spPr>
        <a:ln>
          <a:noFill/>
        </a:ln>
      </dgm:spPr>
      <dgm:t>
        <a:bodyPr/>
        <a:lstStyle/>
        <a:p>
          <a:endParaRPr lang="en-US"/>
        </a:p>
      </dgm:t>
    </dgm:pt>
    <dgm:pt modelId="{F63D8252-B73B-414D-9C44-96BA2AB6ECF8}" type="sibTrans" cxnId="{8151E478-D5DE-4377-89AB-A6AD64D1A26D}">
      <dgm:prSet/>
      <dgm:spPr/>
      <dgm:t>
        <a:bodyPr/>
        <a:lstStyle/>
        <a:p>
          <a:endParaRPr lang="en-US"/>
        </a:p>
      </dgm:t>
    </dgm:pt>
    <dgm:pt modelId="{84AC7153-E8CA-4785-BFC1-B5A7FDE340BD}">
      <dgm:prSet>
        <dgm:style>
          <a:lnRef idx="3">
            <a:schemeClr val="lt1"/>
          </a:lnRef>
          <a:fillRef idx="1">
            <a:schemeClr val="accent3"/>
          </a:fillRef>
          <a:effectRef idx="1">
            <a:schemeClr val="accent3"/>
          </a:effectRef>
          <a:fontRef idx="minor">
            <a:schemeClr val="lt1"/>
          </a:fontRef>
        </dgm:style>
      </dgm:prSet>
      <dgm:spPr>
        <a:solidFill>
          <a:srgbClr val="0069A6"/>
        </a:solidFill>
        <a:ln>
          <a:noFill/>
        </a:ln>
      </dgm:spPr>
      <dgm:t>
        <a:bodyPr/>
        <a:lstStyle/>
        <a:p>
          <a:r>
            <a:rPr lang="en-US"/>
            <a:t>Multi-split</a:t>
          </a:r>
        </a:p>
      </dgm:t>
    </dgm:pt>
    <dgm:pt modelId="{FD5B124A-2AFC-4557-836A-A94DCBA5EE2D}" type="parTrans" cxnId="{CAD99838-59E4-48B7-8609-1BC0BD79D68C}">
      <dgm:prSet/>
      <dgm:spPr>
        <a:ln>
          <a:noFill/>
        </a:ln>
      </dgm:spPr>
      <dgm:t>
        <a:bodyPr/>
        <a:lstStyle/>
        <a:p>
          <a:endParaRPr lang="en-US"/>
        </a:p>
      </dgm:t>
    </dgm:pt>
    <dgm:pt modelId="{0973E730-A447-49CB-85F5-BE7BC0763B05}" type="sibTrans" cxnId="{CAD99838-59E4-48B7-8609-1BC0BD79D68C}">
      <dgm:prSet/>
      <dgm:spPr/>
      <dgm:t>
        <a:bodyPr/>
        <a:lstStyle/>
        <a:p>
          <a:endParaRPr lang="en-US"/>
        </a:p>
      </dgm:t>
    </dgm:pt>
    <dgm:pt modelId="{CF312BE4-B459-4260-A106-7BAD41DC445F}">
      <dgm:prSe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Centrally ducted</a:t>
          </a:r>
        </a:p>
      </dgm:t>
    </dgm:pt>
    <dgm:pt modelId="{597486BC-8AB8-4F30-A2BC-2E4E9D31E3AA}" type="parTrans" cxnId="{E59BBA74-DB81-4797-B207-79160919B396}">
      <dgm:prSet/>
      <dgm:spPr>
        <a:ln>
          <a:noFill/>
        </a:ln>
      </dgm:spPr>
      <dgm:t>
        <a:bodyPr/>
        <a:lstStyle/>
        <a:p>
          <a:endParaRPr lang="en-US"/>
        </a:p>
      </dgm:t>
    </dgm:pt>
    <dgm:pt modelId="{2AE53D74-10CF-41B8-802C-99B0CB86FA9E}" type="sibTrans" cxnId="{E59BBA74-DB81-4797-B207-79160919B396}">
      <dgm:prSet/>
      <dgm:spPr/>
      <dgm:t>
        <a:bodyPr/>
        <a:lstStyle/>
        <a:p>
          <a:endParaRPr lang="en-US"/>
        </a:p>
      </dgm:t>
    </dgm:pt>
    <dgm:pt modelId="{8672EC3A-2F40-4A5A-B8A1-40179D88CBAA}">
      <dgm:prSe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Short duct</a:t>
          </a:r>
        </a:p>
      </dgm:t>
    </dgm:pt>
    <dgm:pt modelId="{1C3E2FCE-4FD4-4B14-B7C6-9B381633A633}" type="parTrans" cxnId="{D79AC02C-CF82-46FD-8F0C-F2E27F62FAC0}">
      <dgm:prSet/>
      <dgm:spPr>
        <a:ln>
          <a:noFill/>
        </a:ln>
      </dgm:spPr>
      <dgm:t>
        <a:bodyPr/>
        <a:lstStyle/>
        <a:p>
          <a:endParaRPr lang="en-US"/>
        </a:p>
      </dgm:t>
    </dgm:pt>
    <dgm:pt modelId="{AFB7E77F-FA02-43A5-B80D-BE3AAAB25D02}" type="sibTrans" cxnId="{D79AC02C-CF82-46FD-8F0C-F2E27F62FAC0}">
      <dgm:prSet/>
      <dgm:spPr/>
      <dgm:t>
        <a:bodyPr/>
        <a:lstStyle/>
        <a:p>
          <a:endParaRPr lang="en-US"/>
        </a:p>
      </dgm:t>
    </dgm:pt>
    <dgm:pt modelId="{AB1082D3-6CC5-42B5-928D-F43E23CEC302}">
      <dgm:prSet>
        <dgm:style>
          <a:lnRef idx="3">
            <a:schemeClr val="lt1"/>
          </a:lnRef>
          <a:fillRef idx="1">
            <a:schemeClr val="accent1"/>
          </a:fillRef>
          <a:effectRef idx="1">
            <a:schemeClr val="accent1"/>
          </a:effectRef>
          <a:fontRef idx="minor">
            <a:schemeClr val="lt1"/>
          </a:fontRef>
        </dgm:style>
      </dgm:prSet>
      <dgm:spPr>
        <a:solidFill>
          <a:srgbClr val="F0A91E"/>
        </a:solidFill>
        <a:ln>
          <a:noFill/>
        </a:ln>
      </dgm:spPr>
      <dgm:t>
        <a:bodyPr/>
        <a:lstStyle/>
        <a:p>
          <a:r>
            <a:rPr lang="en-US"/>
            <a:t>Packaged terminal heat pump</a:t>
          </a:r>
        </a:p>
      </dgm:t>
    </dgm:pt>
    <dgm:pt modelId="{4CB77F14-0AE7-48DB-A2A5-FBFC2E3CCCF3}" type="parTrans" cxnId="{6A48936E-83B1-41A5-9E12-796304B20B29}">
      <dgm:prSet/>
      <dgm:spPr>
        <a:ln>
          <a:noFill/>
        </a:ln>
      </dgm:spPr>
      <dgm:t>
        <a:bodyPr/>
        <a:lstStyle/>
        <a:p>
          <a:endParaRPr lang="en-US"/>
        </a:p>
      </dgm:t>
    </dgm:pt>
    <dgm:pt modelId="{A9535DBE-0483-4B3C-B513-971958CA2D44}" type="sibTrans" cxnId="{6A48936E-83B1-41A5-9E12-796304B20B29}">
      <dgm:prSet/>
      <dgm:spPr/>
      <dgm:t>
        <a:bodyPr/>
        <a:lstStyle/>
        <a:p>
          <a:endParaRPr lang="en-US"/>
        </a:p>
      </dgm:t>
    </dgm:pt>
    <dgm:pt modelId="{7D648C27-A5FE-410C-812A-8111A7D6C4B2}">
      <dgm:prSe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Cold-climate listed</a:t>
          </a:r>
        </a:p>
      </dgm:t>
    </dgm:pt>
    <dgm:pt modelId="{85842AC9-D049-483B-8BCC-163649046995}" type="sibTrans" cxnId="{0AC11D5E-1BF6-4E51-973A-F56740DC156A}">
      <dgm:prSet/>
      <dgm:spPr/>
      <dgm:t>
        <a:bodyPr/>
        <a:lstStyle/>
        <a:p>
          <a:endParaRPr lang="en-US"/>
        </a:p>
      </dgm:t>
    </dgm:pt>
    <dgm:pt modelId="{B2921A79-D43F-4D9D-955E-286EC1EEEEFD}" type="parTrans" cxnId="{0AC11D5E-1BF6-4E51-973A-F56740DC156A}">
      <dgm:prSet/>
      <dgm:spPr/>
      <dgm:t>
        <a:bodyPr/>
        <a:lstStyle/>
        <a:p>
          <a:endParaRPr lang="en-US"/>
        </a:p>
      </dgm:t>
    </dgm:pt>
    <dgm:pt modelId="{6B53A7E8-CB39-424D-ADBC-D4A04DF33757}">
      <dgm:prSet phldrT="[Text]">
        <dgm:style>
          <a:lnRef idx="3">
            <a:schemeClr val="lt1"/>
          </a:lnRef>
          <a:fillRef idx="1">
            <a:schemeClr val="accent4"/>
          </a:fillRef>
          <a:effectRef idx="1">
            <a:schemeClr val="accent4"/>
          </a:effectRef>
          <a:fontRef idx="minor">
            <a:schemeClr val="lt1"/>
          </a:fontRef>
        </dgm:style>
      </dgm:prSet>
      <dgm:spPr>
        <a:solidFill>
          <a:srgbClr val="F0A91E"/>
        </a:solidFill>
        <a:ln>
          <a:noFill/>
        </a:ln>
      </dgm:spPr>
      <dgm:t>
        <a:bodyPr/>
        <a:lstStyle/>
        <a:p>
          <a:r>
            <a:rPr lang="en-US"/>
            <a:t>Conventional (single or double speed)</a:t>
          </a:r>
        </a:p>
      </dgm:t>
    </dgm:pt>
    <dgm:pt modelId="{BFA77642-8BA3-475C-A6FE-38E6AACFDEE9}" type="parTrans" cxnId="{6D53580D-1334-47FE-BCE9-B6FD5798F497}">
      <dgm:prSet/>
      <dgm:spPr/>
      <dgm:t>
        <a:bodyPr/>
        <a:lstStyle/>
        <a:p>
          <a:endParaRPr lang="en-US"/>
        </a:p>
      </dgm:t>
    </dgm:pt>
    <dgm:pt modelId="{8F82C36C-0F6B-4102-97CD-1CC880C8A11A}" type="sibTrans" cxnId="{6D53580D-1334-47FE-BCE9-B6FD5798F497}">
      <dgm:prSet/>
      <dgm:spPr/>
      <dgm:t>
        <a:bodyPr/>
        <a:lstStyle/>
        <a:p>
          <a:endParaRPr lang="en-US"/>
        </a:p>
      </dgm:t>
    </dgm:pt>
    <dgm:pt modelId="{2F821F77-40EC-4851-BDD6-91F937B0EBBF}">
      <dgm:prSet phldrT="[Text]">
        <dgm:style>
          <a:lnRef idx="3">
            <a:schemeClr val="lt1"/>
          </a:lnRef>
          <a:fillRef idx="1">
            <a:schemeClr val="accent4"/>
          </a:fillRef>
          <a:effectRef idx="1">
            <a:schemeClr val="accent4"/>
          </a:effectRef>
          <a:fontRef idx="minor">
            <a:schemeClr val="lt1"/>
          </a:fontRef>
        </dgm:style>
      </dgm:prSet>
      <dgm:spPr>
        <a:solidFill>
          <a:srgbClr val="F0A91E"/>
        </a:solidFill>
        <a:ln>
          <a:noFill/>
        </a:ln>
      </dgm:spPr>
      <dgm:t>
        <a:bodyPr/>
        <a:lstStyle/>
        <a:p>
          <a:r>
            <a:rPr lang="en-US"/>
            <a:t>Not listed</a:t>
          </a:r>
        </a:p>
      </dgm:t>
    </dgm:pt>
    <dgm:pt modelId="{9DF6496C-487F-49A2-9402-8F8E49A3D7A9}" type="parTrans" cxnId="{F31C139D-511D-4DE6-B7CA-CC47E3EFD8B7}">
      <dgm:prSet/>
      <dgm:spPr/>
      <dgm:t>
        <a:bodyPr/>
        <a:lstStyle/>
        <a:p>
          <a:endParaRPr lang="en-US"/>
        </a:p>
      </dgm:t>
    </dgm:pt>
    <dgm:pt modelId="{A647ED7B-1818-4336-AAF7-FE831DF3F1A8}" type="sibTrans" cxnId="{F31C139D-511D-4DE6-B7CA-CC47E3EFD8B7}">
      <dgm:prSet/>
      <dgm:spPr/>
      <dgm:t>
        <a:bodyPr/>
        <a:lstStyle/>
        <a:p>
          <a:endParaRPr lang="en-US"/>
        </a:p>
      </dgm:t>
    </dgm:pt>
    <dgm:pt modelId="{F5D93B44-3F09-4E56-9626-5750624D7086}">
      <dgm:prSet phldrT="[Text]"/>
      <dgm:spPr>
        <a:solidFill>
          <a:srgbClr val="D4E8F2"/>
        </a:solidFill>
      </dgm:spPr>
      <dgm:t>
        <a:bodyPr/>
        <a:lstStyle/>
        <a:p>
          <a:r>
            <a:rPr lang="en-US"/>
            <a:t>Compressor</a:t>
          </a:r>
        </a:p>
      </dgm:t>
    </dgm:pt>
    <dgm:pt modelId="{B0A4545F-84E8-4DCB-B725-C06861739465}" type="sibTrans" cxnId="{6A98C202-AF99-4A08-9928-81946F5E3766}">
      <dgm:prSet/>
      <dgm:spPr/>
      <dgm:t>
        <a:bodyPr/>
        <a:lstStyle/>
        <a:p>
          <a:endParaRPr lang="en-US"/>
        </a:p>
      </dgm:t>
    </dgm:pt>
    <dgm:pt modelId="{842EFA7D-145F-479B-9CA7-CC8213949583}" type="parTrans" cxnId="{6A98C202-AF99-4A08-9928-81946F5E3766}">
      <dgm:prSet/>
      <dgm:spPr/>
      <dgm:t>
        <a:bodyPr/>
        <a:lstStyle/>
        <a:p>
          <a:endParaRPr lang="en-US"/>
        </a:p>
      </dgm:t>
    </dgm:pt>
    <dgm:pt modelId="{2B772B2D-AB61-4A5C-8F16-240AF65E66ED}" type="pres">
      <dgm:prSet presAssocID="{79BCD078-C65E-4432-83DC-0F1D801CEADB}" presName="mainComposite" presStyleCnt="0">
        <dgm:presLayoutVars>
          <dgm:chPref val="1"/>
          <dgm:dir/>
          <dgm:animOne val="branch"/>
          <dgm:animLvl val="lvl"/>
          <dgm:resizeHandles val="exact"/>
        </dgm:presLayoutVars>
      </dgm:prSet>
      <dgm:spPr/>
    </dgm:pt>
    <dgm:pt modelId="{D00762D1-D835-4589-851B-C49B63AE96A3}" type="pres">
      <dgm:prSet presAssocID="{79BCD078-C65E-4432-83DC-0F1D801CEADB}" presName="hierFlow" presStyleCnt="0"/>
      <dgm:spPr/>
    </dgm:pt>
    <dgm:pt modelId="{772E0E7E-6BA0-4A56-AA38-DA9914803268}" type="pres">
      <dgm:prSet presAssocID="{79BCD078-C65E-4432-83DC-0F1D801CEADB}" presName="firstBuf" presStyleCnt="0"/>
      <dgm:spPr/>
    </dgm:pt>
    <dgm:pt modelId="{FCA22FA1-C982-4CC2-9EF1-84C865766444}" type="pres">
      <dgm:prSet presAssocID="{79BCD078-C65E-4432-83DC-0F1D801CEADB}" presName="hierChild1" presStyleCnt="0">
        <dgm:presLayoutVars>
          <dgm:chPref val="1"/>
          <dgm:animOne val="branch"/>
          <dgm:animLvl val="lvl"/>
        </dgm:presLayoutVars>
      </dgm:prSet>
      <dgm:spPr/>
    </dgm:pt>
    <dgm:pt modelId="{E92A3EFE-2CF6-46AC-AF8D-0234C490F1A3}" type="pres">
      <dgm:prSet presAssocID="{1CD9F392-FF58-4A3C-84D4-A4377A680C3C}" presName="Name17" presStyleCnt="0"/>
      <dgm:spPr/>
    </dgm:pt>
    <dgm:pt modelId="{093D9D9E-7023-4894-B815-4193288544B5}" type="pres">
      <dgm:prSet presAssocID="{1CD9F392-FF58-4A3C-84D4-A4377A680C3C}" presName="level1Shape" presStyleLbl="node0" presStyleIdx="0" presStyleCnt="1" custLinFactY="-76545" custLinFactNeighborX="-4080" custLinFactNeighborY="-100000">
        <dgm:presLayoutVars>
          <dgm:chPref val="3"/>
        </dgm:presLayoutVars>
      </dgm:prSet>
      <dgm:spPr/>
    </dgm:pt>
    <dgm:pt modelId="{6F8E76DA-3757-4B60-95A2-3DA60C4E7B6A}" type="pres">
      <dgm:prSet presAssocID="{1CD9F392-FF58-4A3C-84D4-A4377A680C3C}" presName="hierChild2" presStyleCnt="0"/>
      <dgm:spPr/>
    </dgm:pt>
    <dgm:pt modelId="{73AFB8C4-C218-4FF7-BB71-827E5A58C052}" type="pres">
      <dgm:prSet presAssocID="{576DFC02-A732-4971-B713-77C93E83C9E2}" presName="Name25" presStyleLbl="parChTrans1D2" presStyleIdx="0" presStyleCnt="2"/>
      <dgm:spPr/>
    </dgm:pt>
    <dgm:pt modelId="{38DAAFB2-E016-417C-9DBA-BD4AD178CB81}" type="pres">
      <dgm:prSet presAssocID="{576DFC02-A732-4971-B713-77C93E83C9E2}" presName="connTx" presStyleLbl="parChTrans1D2" presStyleIdx="0" presStyleCnt="2"/>
      <dgm:spPr/>
    </dgm:pt>
    <dgm:pt modelId="{EF869CC7-6642-4A61-BD9D-6B2733EB0B54}" type="pres">
      <dgm:prSet presAssocID="{8F0AFDC6-E2C1-419B-BBBB-8BE932030D90}" presName="Name30" presStyleCnt="0"/>
      <dgm:spPr/>
    </dgm:pt>
    <dgm:pt modelId="{0B6D3E17-1790-4A93-A865-BFCA476BB37A}" type="pres">
      <dgm:prSet presAssocID="{8F0AFDC6-E2C1-419B-BBBB-8BE932030D90}" presName="level2Shape" presStyleLbl="node2" presStyleIdx="0" presStyleCnt="2" custLinFactY="-100000" custLinFactNeighborX="4130" custLinFactNeighborY="-188047"/>
      <dgm:spPr/>
    </dgm:pt>
    <dgm:pt modelId="{39D17091-9F2D-4C39-801E-A5A0191F6900}" type="pres">
      <dgm:prSet presAssocID="{8F0AFDC6-E2C1-419B-BBBB-8BE932030D90}" presName="hierChild3" presStyleCnt="0"/>
      <dgm:spPr/>
    </dgm:pt>
    <dgm:pt modelId="{B0F322BF-37EC-4902-B2DF-E3B332C6472D}" type="pres">
      <dgm:prSet presAssocID="{B2921A79-D43F-4D9D-955E-286EC1EEEEFD}" presName="Name25" presStyleLbl="parChTrans1D3" presStyleIdx="0" presStyleCnt="2"/>
      <dgm:spPr/>
    </dgm:pt>
    <dgm:pt modelId="{6BE765FF-DE5D-48CA-87C8-D0A5016B675A}" type="pres">
      <dgm:prSet presAssocID="{B2921A79-D43F-4D9D-955E-286EC1EEEEFD}" presName="connTx" presStyleLbl="parChTrans1D3" presStyleIdx="0" presStyleCnt="2"/>
      <dgm:spPr/>
    </dgm:pt>
    <dgm:pt modelId="{5D0CAA87-0985-43F2-ACC3-B0C9FBA550D7}" type="pres">
      <dgm:prSet presAssocID="{7D648C27-A5FE-410C-812A-8111A7D6C4B2}" presName="Name30" presStyleCnt="0"/>
      <dgm:spPr/>
    </dgm:pt>
    <dgm:pt modelId="{75FC6C22-B1FB-43B3-8C26-5F89FD72F556}" type="pres">
      <dgm:prSet presAssocID="{7D648C27-A5FE-410C-812A-8111A7D6C4B2}" presName="level2Shape" presStyleLbl="node3" presStyleIdx="0" presStyleCnt="2" custLinFactY="-100000" custLinFactNeighborX="-665" custLinFactNeighborY="-188047"/>
      <dgm:spPr/>
    </dgm:pt>
    <dgm:pt modelId="{D5CE106D-C3C6-49CB-AE63-8BFBCD9B7040}" type="pres">
      <dgm:prSet presAssocID="{7D648C27-A5FE-410C-812A-8111A7D6C4B2}" presName="hierChild3" presStyleCnt="0"/>
      <dgm:spPr/>
    </dgm:pt>
    <dgm:pt modelId="{A8E2C467-1D1B-4D04-99B9-C687CB2661C9}" type="pres">
      <dgm:prSet presAssocID="{4CB77F14-0AE7-48DB-A2A5-FBFC2E3CCCF3}" presName="Name25" presStyleLbl="parChTrans1D4" presStyleIdx="0" presStyleCnt="5"/>
      <dgm:spPr/>
    </dgm:pt>
    <dgm:pt modelId="{2B319233-28BB-422F-AE02-C783269062E3}" type="pres">
      <dgm:prSet presAssocID="{4CB77F14-0AE7-48DB-A2A5-FBFC2E3CCCF3}" presName="connTx" presStyleLbl="parChTrans1D4" presStyleIdx="0" presStyleCnt="5"/>
      <dgm:spPr/>
    </dgm:pt>
    <dgm:pt modelId="{1432F4EA-2433-4982-BAC3-4047432F58FA}" type="pres">
      <dgm:prSet presAssocID="{AB1082D3-6CC5-42B5-928D-F43E23CEC302}" presName="Name30" presStyleCnt="0"/>
      <dgm:spPr/>
    </dgm:pt>
    <dgm:pt modelId="{19737C2C-FFEE-4542-A0E3-92C93ABC0129}" type="pres">
      <dgm:prSet presAssocID="{AB1082D3-6CC5-42B5-928D-F43E23CEC302}" presName="level2Shape" presStyleLbl="node4" presStyleIdx="0" presStyleCnt="5" custLinFactY="200000" custLinFactNeighborX="18942" custLinFactNeighborY="253432"/>
      <dgm:spPr/>
    </dgm:pt>
    <dgm:pt modelId="{5434FA90-C217-47DD-A09E-F0BBD497D769}" type="pres">
      <dgm:prSet presAssocID="{AB1082D3-6CC5-42B5-928D-F43E23CEC302}" presName="hierChild3" presStyleCnt="0"/>
      <dgm:spPr/>
    </dgm:pt>
    <dgm:pt modelId="{8DFE221C-1AB0-4235-81E8-328A20AA26A6}" type="pres">
      <dgm:prSet presAssocID="{43660F11-103C-498B-A867-A28E66D5DB22}" presName="Name25" presStyleLbl="parChTrans1D4" presStyleIdx="1" presStyleCnt="5"/>
      <dgm:spPr/>
    </dgm:pt>
    <dgm:pt modelId="{0FDF0C99-55E1-458C-B138-E5E00E2A135C}" type="pres">
      <dgm:prSet presAssocID="{43660F11-103C-498B-A867-A28E66D5DB22}" presName="connTx" presStyleLbl="parChTrans1D4" presStyleIdx="1" presStyleCnt="5"/>
      <dgm:spPr/>
    </dgm:pt>
    <dgm:pt modelId="{E6A9A74C-1A21-46F7-9695-79729911F3AD}" type="pres">
      <dgm:prSet presAssocID="{785E821A-1FFE-4293-B25D-0F9FE2177ED4}" presName="Name30" presStyleCnt="0"/>
      <dgm:spPr/>
    </dgm:pt>
    <dgm:pt modelId="{9C362AC8-D571-4372-AD34-54EB2A70ABEC}" type="pres">
      <dgm:prSet presAssocID="{785E821A-1FFE-4293-B25D-0F9FE2177ED4}" presName="level2Shape" presStyleLbl="node4" presStyleIdx="1" presStyleCnt="5" custLinFactNeighborX="21495" custLinFactNeighborY="43926"/>
      <dgm:spPr/>
    </dgm:pt>
    <dgm:pt modelId="{8B117850-02AD-4358-BB50-14FAB8594FA5}" type="pres">
      <dgm:prSet presAssocID="{785E821A-1FFE-4293-B25D-0F9FE2177ED4}" presName="hierChild3" presStyleCnt="0"/>
      <dgm:spPr/>
    </dgm:pt>
    <dgm:pt modelId="{BBA9DC5C-522E-453F-8967-433026E71802}" type="pres">
      <dgm:prSet presAssocID="{FD5B124A-2AFC-4557-836A-A94DCBA5EE2D}" presName="Name25" presStyleLbl="parChTrans1D4" presStyleIdx="2" presStyleCnt="5"/>
      <dgm:spPr/>
    </dgm:pt>
    <dgm:pt modelId="{50D6FDA1-8E28-4D8A-9A69-96A8E9F7B861}" type="pres">
      <dgm:prSet presAssocID="{FD5B124A-2AFC-4557-836A-A94DCBA5EE2D}" presName="connTx" presStyleLbl="parChTrans1D4" presStyleIdx="2" presStyleCnt="5"/>
      <dgm:spPr/>
    </dgm:pt>
    <dgm:pt modelId="{1948FE16-1CA0-4AE3-959E-8286E6B784EB}" type="pres">
      <dgm:prSet presAssocID="{84AC7153-E8CA-4785-BFC1-B5A7FDE340BD}" presName="Name30" presStyleCnt="0"/>
      <dgm:spPr/>
    </dgm:pt>
    <dgm:pt modelId="{6D5F43D1-BD95-4C02-827C-EC0BEC2BBD19}" type="pres">
      <dgm:prSet presAssocID="{84AC7153-E8CA-4785-BFC1-B5A7FDE340BD}" presName="level2Shape" presStyleLbl="node4" presStyleIdx="2" presStyleCnt="5" custLinFactNeighborX="21111" custLinFactNeighborY="61721"/>
      <dgm:spPr/>
    </dgm:pt>
    <dgm:pt modelId="{C91E9469-6F54-4FC8-AC4A-F193FBAC6AF9}" type="pres">
      <dgm:prSet presAssocID="{84AC7153-E8CA-4785-BFC1-B5A7FDE340BD}" presName="hierChild3" presStyleCnt="0"/>
      <dgm:spPr/>
    </dgm:pt>
    <dgm:pt modelId="{504C466D-9CD1-4F86-BBE4-C083654EE763}" type="pres">
      <dgm:prSet presAssocID="{597486BC-8AB8-4F30-A2BC-2E4E9D31E3AA}" presName="Name25" presStyleLbl="parChTrans1D4" presStyleIdx="3" presStyleCnt="5"/>
      <dgm:spPr/>
    </dgm:pt>
    <dgm:pt modelId="{10EF6087-9715-4A64-90BD-F4C163A9FE1A}" type="pres">
      <dgm:prSet presAssocID="{597486BC-8AB8-4F30-A2BC-2E4E9D31E3AA}" presName="connTx" presStyleLbl="parChTrans1D4" presStyleIdx="3" presStyleCnt="5"/>
      <dgm:spPr/>
    </dgm:pt>
    <dgm:pt modelId="{53EA10F5-B6A8-4315-B126-346D91B9F2CC}" type="pres">
      <dgm:prSet presAssocID="{CF312BE4-B459-4260-A106-7BAD41DC445F}" presName="Name30" presStyleCnt="0"/>
      <dgm:spPr/>
    </dgm:pt>
    <dgm:pt modelId="{92575960-EA60-4331-A029-521E940ED2EC}" type="pres">
      <dgm:prSet presAssocID="{CF312BE4-B459-4260-A106-7BAD41DC445F}" presName="level2Shape" presStyleLbl="node4" presStyleIdx="3" presStyleCnt="5" custLinFactY="-200000" custLinFactNeighborX="21733" custLinFactNeighborY="-240971"/>
      <dgm:spPr/>
    </dgm:pt>
    <dgm:pt modelId="{0FC7838E-41E9-4B2B-88BB-22317954B7A9}" type="pres">
      <dgm:prSet presAssocID="{CF312BE4-B459-4260-A106-7BAD41DC445F}" presName="hierChild3" presStyleCnt="0"/>
      <dgm:spPr/>
    </dgm:pt>
    <dgm:pt modelId="{34482FCC-3894-4877-BFA3-D37713A30F7F}" type="pres">
      <dgm:prSet presAssocID="{1C3E2FCE-4FD4-4B14-B7C6-9B381633A633}" presName="Name25" presStyleLbl="parChTrans1D4" presStyleIdx="4" presStyleCnt="5"/>
      <dgm:spPr/>
    </dgm:pt>
    <dgm:pt modelId="{22344100-BBF6-449A-898F-23F00DA16223}" type="pres">
      <dgm:prSet presAssocID="{1C3E2FCE-4FD4-4B14-B7C6-9B381633A633}" presName="connTx" presStyleLbl="parChTrans1D4" presStyleIdx="4" presStyleCnt="5"/>
      <dgm:spPr/>
    </dgm:pt>
    <dgm:pt modelId="{54CD0408-6832-4CAB-A865-FB7EF58DC3CF}" type="pres">
      <dgm:prSet presAssocID="{8672EC3A-2F40-4A5A-B8A1-40179D88CBAA}" presName="Name30" presStyleCnt="0"/>
      <dgm:spPr/>
    </dgm:pt>
    <dgm:pt modelId="{7A85FD2B-CA3F-474E-AF3B-293C21EBE2AA}" type="pres">
      <dgm:prSet presAssocID="{8672EC3A-2F40-4A5A-B8A1-40179D88CBAA}" presName="level2Shape" presStyleLbl="node4" presStyleIdx="4" presStyleCnt="5" custLinFactY="-200000" custLinFactNeighborX="21824" custLinFactNeighborY="-227443"/>
      <dgm:spPr/>
    </dgm:pt>
    <dgm:pt modelId="{2CDBDC1B-195C-4140-86C8-18A1DB243FD4}" type="pres">
      <dgm:prSet presAssocID="{8672EC3A-2F40-4A5A-B8A1-40179D88CBAA}" presName="hierChild3" presStyleCnt="0"/>
      <dgm:spPr/>
    </dgm:pt>
    <dgm:pt modelId="{960976F2-9D49-4E4A-99B3-388BC1535E8D}" type="pres">
      <dgm:prSet presAssocID="{BFA77642-8BA3-475C-A6FE-38E6AACFDEE9}" presName="Name25" presStyleLbl="parChTrans1D2" presStyleIdx="1" presStyleCnt="2"/>
      <dgm:spPr/>
    </dgm:pt>
    <dgm:pt modelId="{1004A7D9-A354-4B3C-AA74-B5458ACEDC37}" type="pres">
      <dgm:prSet presAssocID="{BFA77642-8BA3-475C-A6FE-38E6AACFDEE9}" presName="connTx" presStyleLbl="parChTrans1D2" presStyleIdx="1" presStyleCnt="2"/>
      <dgm:spPr/>
    </dgm:pt>
    <dgm:pt modelId="{42A3C6FA-80F4-4E96-B6D6-464C454FEA6F}" type="pres">
      <dgm:prSet presAssocID="{6B53A7E8-CB39-424D-ADBC-D4A04DF33757}" presName="Name30" presStyleCnt="0"/>
      <dgm:spPr/>
    </dgm:pt>
    <dgm:pt modelId="{03B2214E-3F19-421D-947F-3506BB19F7E6}" type="pres">
      <dgm:prSet presAssocID="{6B53A7E8-CB39-424D-ADBC-D4A04DF33757}" presName="level2Shape" presStyleLbl="node2" presStyleIdx="1" presStyleCnt="2" custLinFactNeighborX="1617" custLinFactNeighborY="-63597"/>
      <dgm:spPr/>
    </dgm:pt>
    <dgm:pt modelId="{A5B8A9C3-8D0A-4C0F-815D-C482F5903FCB}" type="pres">
      <dgm:prSet presAssocID="{6B53A7E8-CB39-424D-ADBC-D4A04DF33757}" presName="hierChild3" presStyleCnt="0"/>
      <dgm:spPr/>
    </dgm:pt>
    <dgm:pt modelId="{893CA635-AC4A-405C-BD30-569A1B66CDD1}" type="pres">
      <dgm:prSet presAssocID="{9DF6496C-487F-49A2-9402-8F8E49A3D7A9}" presName="Name25" presStyleLbl="parChTrans1D3" presStyleIdx="1" presStyleCnt="2"/>
      <dgm:spPr/>
    </dgm:pt>
    <dgm:pt modelId="{AF3D6445-9816-4F2B-AE8C-45755C5B06D8}" type="pres">
      <dgm:prSet presAssocID="{9DF6496C-487F-49A2-9402-8F8E49A3D7A9}" presName="connTx" presStyleLbl="parChTrans1D3" presStyleIdx="1" presStyleCnt="2"/>
      <dgm:spPr/>
    </dgm:pt>
    <dgm:pt modelId="{2A75BA55-C5F9-4594-AC57-EEDDFC63ED52}" type="pres">
      <dgm:prSet presAssocID="{2F821F77-40EC-4851-BDD6-91F937B0EBBF}" presName="Name30" presStyleCnt="0"/>
      <dgm:spPr/>
    </dgm:pt>
    <dgm:pt modelId="{9D0C8E0A-26C7-4DCA-8F6E-419E931D7A9E}" type="pres">
      <dgm:prSet presAssocID="{2F821F77-40EC-4851-BDD6-91F937B0EBBF}" presName="level2Shape" presStyleLbl="node3" presStyleIdx="1" presStyleCnt="2" custLinFactNeighborX="1617" custLinFactNeighborY="-63597"/>
      <dgm:spPr/>
    </dgm:pt>
    <dgm:pt modelId="{0973E9C0-2996-41C6-A187-FAD658B4193F}" type="pres">
      <dgm:prSet presAssocID="{2F821F77-40EC-4851-BDD6-91F937B0EBBF}" presName="hierChild3" presStyleCnt="0"/>
      <dgm:spPr/>
    </dgm:pt>
    <dgm:pt modelId="{EBC85BC2-448D-4AEC-8CE4-2FAEBFAA65BE}" type="pres">
      <dgm:prSet presAssocID="{79BCD078-C65E-4432-83DC-0F1D801CEADB}" presName="bgShapesFlow" presStyleCnt="0"/>
      <dgm:spPr/>
    </dgm:pt>
    <dgm:pt modelId="{20978F9C-2831-4B1F-84EF-B914E949407A}" type="pres">
      <dgm:prSet presAssocID="{124CD90C-3F3A-4B7F-8AC9-C960476E9237}" presName="rectComp" presStyleCnt="0"/>
      <dgm:spPr/>
    </dgm:pt>
    <dgm:pt modelId="{C9D391ED-846E-4820-998C-14E1D31FE63B}" type="pres">
      <dgm:prSet presAssocID="{124CD90C-3F3A-4B7F-8AC9-C960476E9237}" presName="bgRect" presStyleLbl="bgShp" presStyleIdx="0" presStyleCnt="4"/>
      <dgm:spPr/>
    </dgm:pt>
    <dgm:pt modelId="{AC04316F-7368-4AE6-B3D6-69DD3958D666}" type="pres">
      <dgm:prSet presAssocID="{124CD90C-3F3A-4B7F-8AC9-C960476E9237}" presName="bgRectTx" presStyleLbl="bgShp" presStyleIdx="0" presStyleCnt="4">
        <dgm:presLayoutVars>
          <dgm:bulletEnabled val="1"/>
        </dgm:presLayoutVars>
      </dgm:prSet>
      <dgm:spPr/>
    </dgm:pt>
    <dgm:pt modelId="{6C8C140A-5677-41FA-B642-C946D4011B57}" type="pres">
      <dgm:prSet presAssocID="{124CD90C-3F3A-4B7F-8AC9-C960476E9237}" presName="spComp" presStyleCnt="0"/>
      <dgm:spPr/>
    </dgm:pt>
    <dgm:pt modelId="{D13EE7C7-B57A-4EF9-87F5-D3571EF725A1}" type="pres">
      <dgm:prSet presAssocID="{124CD90C-3F3A-4B7F-8AC9-C960476E9237}" presName="hSp" presStyleCnt="0"/>
      <dgm:spPr/>
    </dgm:pt>
    <dgm:pt modelId="{9ED5DEA0-6B80-4036-952F-A301E35DEF2C}" type="pres">
      <dgm:prSet presAssocID="{F5D93B44-3F09-4E56-9626-5750624D7086}" presName="rectComp" presStyleCnt="0"/>
      <dgm:spPr/>
    </dgm:pt>
    <dgm:pt modelId="{5A05FB1C-4E81-4181-A671-4B175CD0E669}" type="pres">
      <dgm:prSet presAssocID="{F5D93B44-3F09-4E56-9626-5750624D7086}" presName="bgRect" presStyleLbl="bgShp" presStyleIdx="1" presStyleCnt="4"/>
      <dgm:spPr/>
    </dgm:pt>
    <dgm:pt modelId="{26835BCA-CAA6-4388-A6DC-79A568FEC04C}" type="pres">
      <dgm:prSet presAssocID="{F5D93B44-3F09-4E56-9626-5750624D7086}" presName="bgRectTx" presStyleLbl="bgShp" presStyleIdx="1" presStyleCnt="4">
        <dgm:presLayoutVars>
          <dgm:bulletEnabled val="1"/>
        </dgm:presLayoutVars>
      </dgm:prSet>
      <dgm:spPr/>
    </dgm:pt>
    <dgm:pt modelId="{C8D745FE-319D-4763-AF12-5C5DE8B0A085}" type="pres">
      <dgm:prSet presAssocID="{F5D93B44-3F09-4E56-9626-5750624D7086}" presName="spComp" presStyleCnt="0"/>
      <dgm:spPr/>
    </dgm:pt>
    <dgm:pt modelId="{D3FA4CFB-C2E1-450E-AA18-C1FC2D55140E}" type="pres">
      <dgm:prSet presAssocID="{F5D93B44-3F09-4E56-9626-5750624D7086}" presName="hSp" presStyleCnt="0"/>
      <dgm:spPr/>
    </dgm:pt>
    <dgm:pt modelId="{7288F34E-3110-4B05-81BE-01097BFF4876}" type="pres">
      <dgm:prSet presAssocID="{2C117CF0-4CE1-43E2-9641-EDAC59E6E1FD}" presName="rectComp" presStyleCnt="0"/>
      <dgm:spPr/>
    </dgm:pt>
    <dgm:pt modelId="{3BB3044A-8316-424C-A6E7-7CCE4F6F5309}" type="pres">
      <dgm:prSet presAssocID="{2C117CF0-4CE1-43E2-9641-EDAC59E6E1FD}" presName="bgRect" presStyleLbl="bgShp" presStyleIdx="2" presStyleCnt="4"/>
      <dgm:spPr/>
    </dgm:pt>
    <dgm:pt modelId="{E49D70A9-097D-42E0-A72F-87CCC40E4F5A}" type="pres">
      <dgm:prSet presAssocID="{2C117CF0-4CE1-43E2-9641-EDAC59E6E1FD}" presName="bgRectTx" presStyleLbl="bgShp" presStyleIdx="2" presStyleCnt="4">
        <dgm:presLayoutVars>
          <dgm:bulletEnabled val="1"/>
        </dgm:presLayoutVars>
      </dgm:prSet>
      <dgm:spPr/>
    </dgm:pt>
    <dgm:pt modelId="{CF5AF50B-C4A7-4769-8413-BFC0315B3F35}" type="pres">
      <dgm:prSet presAssocID="{2C117CF0-4CE1-43E2-9641-EDAC59E6E1FD}" presName="spComp" presStyleCnt="0"/>
      <dgm:spPr/>
    </dgm:pt>
    <dgm:pt modelId="{B3151994-4856-4774-84B0-A17575ADBBD8}" type="pres">
      <dgm:prSet presAssocID="{2C117CF0-4CE1-43E2-9641-EDAC59E6E1FD}" presName="hSp" presStyleCnt="0"/>
      <dgm:spPr/>
    </dgm:pt>
    <dgm:pt modelId="{C47189A8-BA78-490D-B667-F53AB3B1C696}" type="pres">
      <dgm:prSet presAssocID="{8CA19A25-F749-47B1-8670-F31819D6544C}" presName="rectComp" presStyleCnt="0"/>
      <dgm:spPr/>
    </dgm:pt>
    <dgm:pt modelId="{129B2DB8-B0DB-4DB3-AA72-05EAE0001000}" type="pres">
      <dgm:prSet presAssocID="{8CA19A25-F749-47B1-8670-F31819D6544C}" presName="bgRect" presStyleLbl="bgShp" presStyleIdx="3" presStyleCnt="4" custLinFactNeighborX="14436"/>
      <dgm:spPr/>
    </dgm:pt>
    <dgm:pt modelId="{C5F82F87-12F3-48D0-A4E7-707101B65F98}" type="pres">
      <dgm:prSet presAssocID="{8CA19A25-F749-47B1-8670-F31819D6544C}" presName="bgRectTx" presStyleLbl="bgShp" presStyleIdx="3" presStyleCnt="4">
        <dgm:presLayoutVars>
          <dgm:bulletEnabled val="1"/>
        </dgm:presLayoutVars>
      </dgm:prSet>
      <dgm:spPr/>
    </dgm:pt>
  </dgm:ptLst>
  <dgm:cxnLst>
    <dgm:cxn modelId="{6A98C202-AF99-4A08-9928-81946F5E3766}" srcId="{79BCD078-C65E-4432-83DC-0F1D801CEADB}" destId="{F5D93B44-3F09-4E56-9626-5750624D7086}" srcOrd="2" destOrd="0" parTransId="{842EFA7D-145F-479B-9CA7-CC8213949583}" sibTransId="{B0A4545F-84E8-4DCB-B725-C06861739465}"/>
    <dgm:cxn modelId="{15227106-B576-427C-98AC-C12689C729BC}" type="presOf" srcId="{B2921A79-D43F-4D9D-955E-286EC1EEEEFD}" destId="{B0F322BF-37EC-4902-B2DF-E3B332C6472D}" srcOrd="0" destOrd="0" presId="urn:microsoft.com/office/officeart/2005/8/layout/hierarchy5"/>
    <dgm:cxn modelId="{1028D60B-50D0-4D42-9861-5A81CE7285AF}" type="presOf" srcId="{79BCD078-C65E-4432-83DC-0F1D801CEADB}" destId="{2B772B2D-AB61-4A5C-8F16-240AF65E66ED}" srcOrd="0" destOrd="0" presId="urn:microsoft.com/office/officeart/2005/8/layout/hierarchy5"/>
    <dgm:cxn modelId="{756D0D0C-69A9-4C82-95BB-32B3B81230B5}" srcId="{79BCD078-C65E-4432-83DC-0F1D801CEADB}" destId="{8CA19A25-F749-47B1-8670-F31819D6544C}" srcOrd="4" destOrd="0" parTransId="{CF222737-2BB7-4666-9745-97817949903F}" sibTransId="{1BC54185-412D-4715-B273-1DB1BAC0302E}"/>
    <dgm:cxn modelId="{6D53580D-1334-47FE-BCE9-B6FD5798F497}" srcId="{1CD9F392-FF58-4A3C-84D4-A4377A680C3C}" destId="{6B53A7E8-CB39-424D-ADBC-D4A04DF33757}" srcOrd="1" destOrd="0" parTransId="{BFA77642-8BA3-475C-A6FE-38E6AACFDEE9}" sibTransId="{8F82C36C-0F6B-4102-97CD-1CC880C8A11A}"/>
    <dgm:cxn modelId="{D163BF10-8FAE-4401-9A42-5B23C65641D5}" type="presOf" srcId="{2C117CF0-4CE1-43E2-9641-EDAC59E6E1FD}" destId="{3BB3044A-8316-424C-A6E7-7CCE4F6F5309}" srcOrd="0" destOrd="0" presId="urn:microsoft.com/office/officeart/2005/8/layout/hierarchy5"/>
    <dgm:cxn modelId="{5994FD1B-A698-462F-A1AC-73F25D8FF1B6}" type="presOf" srcId="{1C3E2FCE-4FD4-4B14-B7C6-9B381633A633}" destId="{34482FCC-3894-4877-BFA3-D37713A30F7F}" srcOrd="0" destOrd="0" presId="urn:microsoft.com/office/officeart/2005/8/layout/hierarchy5"/>
    <dgm:cxn modelId="{F39B0020-3AEB-49A1-8D8B-61FC8CD8997C}" srcId="{79BCD078-C65E-4432-83DC-0F1D801CEADB}" destId="{2C117CF0-4CE1-43E2-9641-EDAC59E6E1FD}" srcOrd="3" destOrd="0" parTransId="{EC6A15B3-3967-4365-B823-BC4AB8B82A58}" sibTransId="{CD67DC32-1712-40D7-A37D-E8E497494D7C}"/>
    <dgm:cxn modelId="{8E07C92A-568C-4DF9-B55F-7686F616B172}" type="presOf" srcId="{8CA19A25-F749-47B1-8670-F31819D6544C}" destId="{129B2DB8-B0DB-4DB3-AA72-05EAE0001000}" srcOrd="0" destOrd="0" presId="urn:microsoft.com/office/officeart/2005/8/layout/hierarchy5"/>
    <dgm:cxn modelId="{D79AC02C-CF82-46FD-8F0C-F2E27F62FAC0}" srcId="{7D648C27-A5FE-410C-812A-8111A7D6C4B2}" destId="{8672EC3A-2F40-4A5A-B8A1-40179D88CBAA}" srcOrd="4" destOrd="0" parTransId="{1C3E2FCE-4FD4-4B14-B7C6-9B381633A633}" sibTransId="{AFB7E77F-FA02-43A5-B80D-BE3AAAB25D02}"/>
    <dgm:cxn modelId="{AAB65F30-3A33-4814-A74D-C888882DEC7B}" type="presOf" srcId="{597486BC-8AB8-4F30-A2BC-2E4E9D31E3AA}" destId="{504C466D-9CD1-4F86-BBE4-C083654EE763}" srcOrd="0" destOrd="0" presId="urn:microsoft.com/office/officeart/2005/8/layout/hierarchy5"/>
    <dgm:cxn modelId="{8528F434-F435-48A8-983B-F94AE9377426}" type="presOf" srcId="{6B53A7E8-CB39-424D-ADBC-D4A04DF33757}" destId="{03B2214E-3F19-421D-947F-3506BB19F7E6}" srcOrd="0" destOrd="0" presId="urn:microsoft.com/office/officeart/2005/8/layout/hierarchy5"/>
    <dgm:cxn modelId="{203D9E36-0DAB-442E-93D5-07FD2515D064}" type="presOf" srcId="{43660F11-103C-498B-A867-A28E66D5DB22}" destId="{0FDF0C99-55E1-458C-B138-E5E00E2A135C}" srcOrd="1" destOrd="0" presId="urn:microsoft.com/office/officeart/2005/8/layout/hierarchy5"/>
    <dgm:cxn modelId="{63FCA936-7066-4E2F-97B5-534E8746D73A}" type="presOf" srcId="{124CD90C-3F3A-4B7F-8AC9-C960476E9237}" destId="{AC04316F-7368-4AE6-B3D6-69DD3958D666}" srcOrd="1" destOrd="0" presId="urn:microsoft.com/office/officeart/2005/8/layout/hierarchy5"/>
    <dgm:cxn modelId="{CAD99838-59E4-48B7-8609-1BC0BD79D68C}" srcId="{7D648C27-A5FE-410C-812A-8111A7D6C4B2}" destId="{84AC7153-E8CA-4785-BFC1-B5A7FDE340BD}" srcOrd="2" destOrd="0" parTransId="{FD5B124A-2AFC-4557-836A-A94DCBA5EE2D}" sibTransId="{0973E730-A447-49CB-85F5-BE7BC0763B05}"/>
    <dgm:cxn modelId="{ADEE573F-1E52-4397-B204-AB3C02DC0BBC}" type="presOf" srcId="{2F821F77-40EC-4851-BDD6-91F937B0EBBF}" destId="{9D0C8E0A-26C7-4DCA-8F6E-419E931D7A9E}" srcOrd="0" destOrd="0" presId="urn:microsoft.com/office/officeart/2005/8/layout/hierarchy5"/>
    <dgm:cxn modelId="{0AC11D5E-1BF6-4E51-973A-F56740DC156A}" srcId="{8F0AFDC6-E2C1-419B-BBBB-8BE932030D90}" destId="{7D648C27-A5FE-410C-812A-8111A7D6C4B2}" srcOrd="0" destOrd="0" parTransId="{B2921A79-D43F-4D9D-955E-286EC1EEEEFD}" sibTransId="{85842AC9-D049-483B-8BCC-163649046995}"/>
    <dgm:cxn modelId="{F35B2067-5327-4154-B104-B0AA30E30A8B}" type="presOf" srcId="{8F0AFDC6-E2C1-419B-BBBB-8BE932030D90}" destId="{0B6D3E17-1790-4A93-A865-BFCA476BB37A}" srcOrd="0" destOrd="0" presId="urn:microsoft.com/office/officeart/2005/8/layout/hierarchy5"/>
    <dgm:cxn modelId="{452D7168-F6F6-4601-A138-8EA21159FC1C}" type="presOf" srcId="{1CD9F392-FF58-4A3C-84D4-A4377A680C3C}" destId="{093D9D9E-7023-4894-B815-4193288544B5}" srcOrd="0" destOrd="0" presId="urn:microsoft.com/office/officeart/2005/8/layout/hierarchy5"/>
    <dgm:cxn modelId="{8821256B-D049-43F4-81EA-DB1E9256CEFE}" srcId="{1CD9F392-FF58-4A3C-84D4-A4377A680C3C}" destId="{8F0AFDC6-E2C1-419B-BBBB-8BE932030D90}" srcOrd="0" destOrd="0" parTransId="{576DFC02-A732-4971-B713-77C93E83C9E2}" sibTransId="{7208C59E-436F-4101-8F2A-65FA033A263A}"/>
    <dgm:cxn modelId="{6A48936E-83B1-41A5-9E12-796304B20B29}" srcId="{7D648C27-A5FE-410C-812A-8111A7D6C4B2}" destId="{AB1082D3-6CC5-42B5-928D-F43E23CEC302}" srcOrd="0" destOrd="0" parTransId="{4CB77F14-0AE7-48DB-A2A5-FBFC2E3CCCF3}" sibTransId="{A9535DBE-0483-4B3C-B513-971958CA2D44}"/>
    <dgm:cxn modelId="{15C19F6E-E776-470C-944C-5151A3B490DC}" type="presOf" srcId="{F5D93B44-3F09-4E56-9626-5750624D7086}" destId="{5A05FB1C-4E81-4181-A671-4B175CD0E669}" srcOrd="0" destOrd="0" presId="urn:microsoft.com/office/officeart/2005/8/layout/hierarchy5"/>
    <dgm:cxn modelId="{526FC750-F5F3-49A8-A5D0-68426F88C538}" type="presOf" srcId="{1C3E2FCE-4FD4-4B14-B7C6-9B381633A633}" destId="{22344100-BBF6-449A-898F-23F00DA16223}" srcOrd="1" destOrd="0" presId="urn:microsoft.com/office/officeart/2005/8/layout/hierarchy5"/>
    <dgm:cxn modelId="{3ADDDE53-8A52-459E-8D86-8E6D17BB087A}" type="presOf" srcId="{CF312BE4-B459-4260-A106-7BAD41DC445F}" destId="{92575960-EA60-4331-A029-521E940ED2EC}" srcOrd="0" destOrd="0" presId="urn:microsoft.com/office/officeart/2005/8/layout/hierarchy5"/>
    <dgm:cxn modelId="{E59BBA74-DB81-4797-B207-79160919B396}" srcId="{7D648C27-A5FE-410C-812A-8111A7D6C4B2}" destId="{CF312BE4-B459-4260-A106-7BAD41DC445F}" srcOrd="3" destOrd="0" parTransId="{597486BC-8AB8-4F30-A2BC-2E4E9D31E3AA}" sibTransId="{2AE53D74-10CF-41B8-802C-99B0CB86FA9E}"/>
    <dgm:cxn modelId="{56CE7C56-717A-4901-81E1-1FF30A9541DB}" type="presOf" srcId="{84AC7153-E8CA-4785-BFC1-B5A7FDE340BD}" destId="{6D5F43D1-BD95-4C02-827C-EC0BEC2BBD19}" srcOrd="0" destOrd="0" presId="urn:microsoft.com/office/officeart/2005/8/layout/hierarchy5"/>
    <dgm:cxn modelId="{8151E478-D5DE-4377-89AB-A6AD64D1A26D}" srcId="{7D648C27-A5FE-410C-812A-8111A7D6C4B2}" destId="{785E821A-1FFE-4293-B25D-0F9FE2177ED4}" srcOrd="1" destOrd="0" parTransId="{43660F11-103C-498B-A867-A28E66D5DB22}" sibTransId="{F63D8252-B73B-414D-9C44-96BA2AB6ECF8}"/>
    <dgm:cxn modelId="{8BD95D79-54ED-40F5-850A-5E359BAD37CE}" type="presOf" srcId="{BFA77642-8BA3-475C-A6FE-38E6AACFDEE9}" destId="{1004A7D9-A354-4B3C-AA74-B5458ACEDC37}" srcOrd="1" destOrd="0" presId="urn:microsoft.com/office/officeart/2005/8/layout/hierarchy5"/>
    <dgm:cxn modelId="{ACEF597A-5268-4435-BB07-CF16DEBE046A}" type="presOf" srcId="{AB1082D3-6CC5-42B5-928D-F43E23CEC302}" destId="{19737C2C-FFEE-4542-A0E3-92C93ABC0129}" srcOrd="0" destOrd="0" presId="urn:microsoft.com/office/officeart/2005/8/layout/hierarchy5"/>
    <dgm:cxn modelId="{675F137B-C9FB-4934-BF8A-C3555A8C6BE8}" srcId="{79BCD078-C65E-4432-83DC-0F1D801CEADB}" destId="{1CD9F392-FF58-4A3C-84D4-A4377A680C3C}" srcOrd="0" destOrd="0" parTransId="{DB050C30-0ADE-4304-9999-B137AB09F9C1}" sibTransId="{339938D4-B954-4D3E-B0C2-E6CD23674E87}"/>
    <dgm:cxn modelId="{392C5E83-D64E-4ED8-B015-BE652E0BEA1F}" type="presOf" srcId="{BFA77642-8BA3-475C-A6FE-38E6AACFDEE9}" destId="{960976F2-9D49-4E4A-99B3-388BC1535E8D}" srcOrd="0" destOrd="0" presId="urn:microsoft.com/office/officeart/2005/8/layout/hierarchy5"/>
    <dgm:cxn modelId="{11B4AB86-4D65-47B0-A42E-2770132B8AF9}" srcId="{79BCD078-C65E-4432-83DC-0F1D801CEADB}" destId="{124CD90C-3F3A-4B7F-8AC9-C960476E9237}" srcOrd="1" destOrd="0" parTransId="{19D6C836-684A-4699-8B0D-6C229E7ED583}" sibTransId="{094D5EC7-1D48-4304-BD35-A343542628DD}"/>
    <dgm:cxn modelId="{7980A395-1506-4EF1-A642-1FE94E7AB564}" type="presOf" srcId="{9DF6496C-487F-49A2-9402-8F8E49A3D7A9}" destId="{893CA635-AC4A-405C-BD30-569A1B66CDD1}" srcOrd="0" destOrd="0" presId="urn:microsoft.com/office/officeart/2005/8/layout/hierarchy5"/>
    <dgm:cxn modelId="{F31C139D-511D-4DE6-B7CA-CC47E3EFD8B7}" srcId="{6B53A7E8-CB39-424D-ADBC-D4A04DF33757}" destId="{2F821F77-40EC-4851-BDD6-91F937B0EBBF}" srcOrd="0" destOrd="0" parTransId="{9DF6496C-487F-49A2-9402-8F8E49A3D7A9}" sibTransId="{A647ED7B-1818-4336-AAF7-FE831DF3F1A8}"/>
    <dgm:cxn modelId="{1E3F89A4-9081-44CD-9538-B4BA2E29B533}" type="presOf" srcId="{8672EC3A-2F40-4A5A-B8A1-40179D88CBAA}" destId="{7A85FD2B-CA3F-474E-AF3B-293C21EBE2AA}" srcOrd="0" destOrd="0" presId="urn:microsoft.com/office/officeart/2005/8/layout/hierarchy5"/>
    <dgm:cxn modelId="{F10346A5-1B4F-4614-91BC-463935B4D572}" type="presOf" srcId="{B2921A79-D43F-4D9D-955E-286EC1EEEEFD}" destId="{6BE765FF-DE5D-48CA-87C8-D0A5016B675A}" srcOrd="1" destOrd="0" presId="urn:microsoft.com/office/officeart/2005/8/layout/hierarchy5"/>
    <dgm:cxn modelId="{471A8FA6-7901-46BB-8D15-1E54A6DA23DE}" type="presOf" srcId="{FD5B124A-2AFC-4557-836A-A94DCBA5EE2D}" destId="{BBA9DC5C-522E-453F-8967-433026E71802}" srcOrd="0" destOrd="0" presId="urn:microsoft.com/office/officeart/2005/8/layout/hierarchy5"/>
    <dgm:cxn modelId="{E30667A7-0179-4CFC-9BF1-35B2F1A100AC}" type="presOf" srcId="{597486BC-8AB8-4F30-A2BC-2E4E9D31E3AA}" destId="{10EF6087-9715-4A64-90BD-F4C163A9FE1A}" srcOrd="1" destOrd="0" presId="urn:microsoft.com/office/officeart/2005/8/layout/hierarchy5"/>
    <dgm:cxn modelId="{6C9653AB-1A93-4336-90A1-5971FE80EFF2}" type="presOf" srcId="{7D648C27-A5FE-410C-812A-8111A7D6C4B2}" destId="{75FC6C22-B1FB-43B3-8C26-5F89FD72F556}" srcOrd="0" destOrd="0" presId="urn:microsoft.com/office/officeart/2005/8/layout/hierarchy5"/>
    <dgm:cxn modelId="{3884FEAF-B0A5-4A5F-B884-77AAECC30897}" type="presOf" srcId="{F5D93B44-3F09-4E56-9626-5750624D7086}" destId="{26835BCA-CAA6-4388-A6DC-79A568FEC04C}" srcOrd="1" destOrd="0" presId="urn:microsoft.com/office/officeart/2005/8/layout/hierarchy5"/>
    <dgm:cxn modelId="{806AA3B5-064E-4511-8506-88E5AA620EF8}" type="presOf" srcId="{576DFC02-A732-4971-B713-77C93E83C9E2}" destId="{73AFB8C4-C218-4FF7-BB71-827E5A58C052}" srcOrd="0" destOrd="0" presId="urn:microsoft.com/office/officeart/2005/8/layout/hierarchy5"/>
    <dgm:cxn modelId="{1BB9D5BA-EF23-4F1D-95C1-F86873B8F1B3}" type="presOf" srcId="{8CA19A25-F749-47B1-8670-F31819D6544C}" destId="{C5F82F87-12F3-48D0-A4E7-707101B65F98}" srcOrd="1" destOrd="0" presId="urn:microsoft.com/office/officeart/2005/8/layout/hierarchy5"/>
    <dgm:cxn modelId="{7FCC70BC-4E21-4B7D-93E4-C29B308EB7A3}" type="presOf" srcId="{2C117CF0-4CE1-43E2-9641-EDAC59E6E1FD}" destId="{E49D70A9-097D-42E0-A72F-87CCC40E4F5A}" srcOrd="1" destOrd="0" presId="urn:microsoft.com/office/officeart/2005/8/layout/hierarchy5"/>
    <dgm:cxn modelId="{5A7F4AC1-73E2-4483-9F4A-F1D2C5230E3C}" type="presOf" srcId="{576DFC02-A732-4971-B713-77C93E83C9E2}" destId="{38DAAFB2-E016-417C-9DBA-BD4AD178CB81}" srcOrd="1" destOrd="0" presId="urn:microsoft.com/office/officeart/2005/8/layout/hierarchy5"/>
    <dgm:cxn modelId="{AFF5E5D7-14A9-4F6C-B910-915E2103EB45}" type="presOf" srcId="{FD5B124A-2AFC-4557-836A-A94DCBA5EE2D}" destId="{50D6FDA1-8E28-4D8A-9A69-96A8E9F7B861}" srcOrd="1" destOrd="0" presId="urn:microsoft.com/office/officeart/2005/8/layout/hierarchy5"/>
    <dgm:cxn modelId="{598DF3E0-32A1-43E8-B73D-93D4E85689C5}" type="presOf" srcId="{785E821A-1FFE-4293-B25D-0F9FE2177ED4}" destId="{9C362AC8-D571-4372-AD34-54EB2A70ABEC}" srcOrd="0" destOrd="0" presId="urn:microsoft.com/office/officeart/2005/8/layout/hierarchy5"/>
    <dgm:cxn modelId="{B05B76E1-C4DA-4933-BC5A-4240DEDD7210}" type="presOf" srcId="{43660F11-103C-498B-A867-A28E66D5DB22}" destId="{8DFE221C-1AB0-4235-81E8-328A20AA26A6}" srcOrd="0" destOrd="0" presId="urn:microsoft.com/office/officeart/2005/8/layout/hierarchy5"/>
    <dgm:cxn modelId="{7DFFB5E6-86A0-431E-BE67-BC466A7CEF05}" type="presOf" srcId="{9DF6496C-487F-49A2-9402-8F8E49A3D7A9}" destId="{AF3D6445-9816-4F2B-AE8C-45755C5B06D8}" srcOrd="1" destOrd="0" presId="urn:microsoft.com/office/officeart/2005/8/layout/hierarchy5"/>
    <dgm:cxn modelId="{C7B52DE9-0589-40ED-AF5C-E9D36208CAF6}" type="presOf" srcId="{4CB77F14-0AE7-48DB-A2A5-FBFC2E3CCCF3}" destId="{A8E2C467-1D1B-4D04-99B9-C687CB2661C9}" srcOrd="0" destOrd="0" presId="urn:microsoft.com/office/officeart/2005/8/layout/hierarchy5"/>
    <dgm:cxn modelId="{E049E8E9-4E8E-47C0-901E-6791FF7B4A6A}" type="presOf" srcId="{4CB77F14-0AE7-48DB-A2A5-FBFC2E3CCCF3}" destId="{2B319233-28BB-422F-AE02-C783269062E3}" srcOrd="1" destOrd="0" presId="urn:microsoft.com/office/officeart/2005/8/layout/hierarchy5"/>
    <dgm:cxn modelId="{D54909F4-86FF-484D-A029-C72C2E7F9920}" type="presOf" srcId="{124CD90C-3F3A-4B7F-8AC9-C960476E9237}" destId="{C9D391ED-846E-4820-998C-14E1D31FE63B}" srcOrd="0" destOrd="0" presId="urn:microsoft.com/office/officeart/2005/8/layout/hierarchy5"/>
    <dgm:cxn modelId="{52FE113E-796C-4036-80B2-22D102DC4832}" type="presParOf" srcId="{2B772B2D-AB61-4A5C-8F16-240AF65E66ED}" destId="{D00762D1-D835-4589-851B-C49B63AE96A3}" srcOrd="0" destOrd="0" presId="urn:microsoft.com/office/officeart/2005/8/layout/hierarchy5"/>
    <dgm:cxn modelId="{C16262E6-890B-428D-B26F-46FF36049225}" type="presParOf" srcId="{D00762D1-D835-4589-851B-C49B63AE96A3}" destId="{772E0E7E-6BA0-4A56-AA38-DA9914803268}" srcOrd="0" destOrd="0" presId="urn:microsoft.com/office/officeart/2005/8/layout/hierarchy5"/>
    <dgm:cxn modelId="{A05AD2AD-6261-42E4-9E49-E31310CBD6CC}" type="presParOf" srcId="{D00762D1-D835-4589-851B-C49B63AE96A3}" destId="{FCA22FA1-C982-4CC2-9EF1-84C865766444}" srcOrd="1" destOrd="0" presId="urn:microsoft.com/office/officeart/2005/8/layout/hierarchy5"/>
    <dgm:cxn modelId="{05DA18C2-B54E-4849-9D6D-0A62D957E396}" type="presParOf" srcId="{FCA22FA1-C982-4CC2-9EF1-84C865766444}" destId="{E92A3EFE-2CF6-46AC-AF8D-0234C490F1A3}" srcOrd="0" destOrd="0" presId="urn:microsoft.com/office/officeart/2005/8/layout/hierarchy5"/>
    <dgm:cxn modelId="{743C67C0-2F0C-414B-A3CE-7A48E437FEDA}" type="presParOf" srcId="{E92A3EFE-2CF6-46AC-AF8D-0234C490F1A3}" destId="{093D9D9E-7023-4894-B815-4193288544B5}" srcOrd="0" destOrd="0" presId="urn:microsoft.com/office/officeart/2005/8/layout/hierarchy5"/>
    <dgm:cxn modelId="{B62F46FC-6CE0-4C8D-AC1D-D9D085153523}" type="presParOf" srcId="{E92A3EFE-2CF6-46AC-AF8D-0234C490F1A3}" destId="{6F8E76DA-3757-4B60-95A2-3DA60C4E7B6A}" srcOrd="1" destOrd="0" presId="urn:microsoft.com/office/officeart/2005/8/layout/hierarchy5"/>
    <dgm:cxn modelId="{C4F0295A-9E14-49EE-9646-7A2ABD266C4B}" type="presParOf" srcId="{6F8E76DA-3757-4B60-95A2-3DA60C4E7B6A}" destId="{73AFB8C4-C218-4FF7-BB71-827E5A58C052}" srcOrd="0" destOrd="0" presId="urn:microsoft.com/office/officeart/2005/8/layout/hierarchy5"/>
    <dgm:cxn modelId="{A8CCE9DB-C4AB-4715-B645-A84C5A9A15B4}" type="presParOf" srcId="{73AFB8C4-C218-4FF7-BB71-827E5A58C052}" destId="{38DAAFB2-E016-417C-9DBA-BD4AD178CB81}" srcOrd="0" destOrd="0" presId="urn:microsoft.com/office/officeart/2005/8/layout/hierarchy5"/>
    <dgm:cxn modelId="{27997E64-FF45-4EAC-A3C8-5BFFC6E7A82A}" type="presParOf" srcId="{6F8E76DA-3757-4B60-95A2-3DA60C4E7B6A}" destId="{EF869CC7-6642-4A61-BD9D-6B2733EB0B54}" srcOrd="1" destOrd="0" presId="urn:microsoft.com/office/officeart/2005/8/layout/hierarchy5"/>
    <dgm:cxn modelId="{ED95FB63-42E0-4FB5-84CF-2111684E30F2}" type="presParOf" srcId="{EF869CC7-6642-4A61-BD9D-6B2733EB0B54}" destId="{0B6D3E17-1790-4A93-A865-BFCA476BB37A}" srcOrd="0" destOrd="0" presId="urn:microsoft.com/office/officeart/2005/8/layout/hierarchy5"/>
    <dgm:cxn modelId="{7C315B52-6F5D-4C3A-A3E0-C25F392EB7F5}" type="presParOf" srcId="{EF869CC7-6642-4A61-BD9D-6B2733EB0B54}" destId="{39D17091-9F2D-4C39-801E-A5A0191F6900}" srcOrd="1" destOrd="0" presId="urn:microsoft.com/office/officeart/2005/8/layout/hierarchy5"/>
    <dgm:cxn modelId="{B8CD54A1-4F2F-4E4E-B6BE-412E0462B08E}" type="presParOf" srcId="{39D17091-9F2D-4C39-801E-A5A0191F6900}" destId="{B0F322BF-37EC-4902-B2DF-E3B332C6472D}" srcOrd="0" destOrd="0" presId="urn:microsoft.com/office/officeart/2005/8/layout/hierarchy5"/>
    <dgm:cxn modelId="{9F33502D-45BB-446A-B3F0-F0B469A6FC2A}" type="presParOf" srcId="{B0F322BF-37EC-4902-B2DF-E3B332C6472D}" destId="{6BE765FF-DE5D-48CA-87C8-D0A5016B675A}" srcOrd="0" destOrd="0" presId="urn:microsoft.com/office/officeart/2005/8/layout/hierarchy5"/>
    <dgm:cxn modelId="{C4BDB47C-3BE6-44A1-A652-053C555491AF}" type="presParOf" srcId="{39D17091-9F2D-4C39-801E-A5A0191F6900}" destId="{5D0CAA87-0985-43F2-ACC3-B0C9FBA550D7}" srcOrd="1" destOrd="0" presId="urn:microsoft.com/office/officeart/2005/8/layout/hierarchy5"/>
    <dgm:cxn modelId="{74CBE81C-9E83-425D-96A3-0EE75A6D4FA6}" type="presParOf" srcId="{5D0CAA87-0985-43F2-ACC3-B0C9FBA550D7}" destId="{75FC6C22-B1FB-43B3-8C26-5F89FD72F556}" srcOrd="0" destOrd="0" presId="urn:microsoft.com/office/officeart/2005/8/layout/hierarchy5"/>
    <dgm:cxn modelId="{2C375012-BE3F-4AAA-83B8-B3B5805AC876}" type="presParOf" srcId="{5D0CAA87-0985-43F2-ACC3-B0C9FBA550D7}" destId="{D5CE106D-C3C6-49CB-AE63-8BFBCD9B7040}" srcOrd="1" destOrd="0" presId="urn:microsoft.com/office/officeart/2005/8/layout/hierarchy5"/>
    <dgm:cxn modelId="{BCA410F0-6112-4DB3-A6C2-873ACF145B86}" type="presParOf" srcId="{D5CE106D-C3C6-49CB-AE63-8BFBCD9B7040}" destId="{A8E2C467-1D1B-4D04-99B9-C687CB2661C9}" srcOrd="0" destOrd="0" presId="urn:microsoft.com/office/officeart/2005/8/layout/hierarchy5"/>
    <dgm:cxn modelId="{E63BC2B8-CB50-4046-9ED1-1A68DCC0521C}" type="presParOf" srcId="{A8E2C467-1D1B-4D04-99B9-C687CB2661C9}" destId="{2B319233-28BB-422F-AE02-C783269062E3}" srcOrd="0" destOrd="0" presId="urn:microsoft.com/office/officeart/2005/8/layout/hierarchy5"/>
    <dgm:cxn modelId="{51F07C98-76F4-462B-A959-4132C16280C9}" type="presParOf" srcId="{D5CE106D-C3C6-49CB-AE63-8BFBCD9B7040}" destId="{1432F4EA-2433-4982-BAC3-4047432F58FA}" srcOrd="1" destOrd="0" presId="urn:microsoft.com/office/officeart/2005/8/layout/hierarchy5"/>
    <dgm:cxn modelId="{8B9746AC-DFFA-40DA-9008-D87C9BB512DE}" type="presParOf" srcId="{1432F4EA-2433-4982-BAC3-4047432F58FA}" destId="{19737C2C-FFEE-4542-A0E3-92C93ABC0129}" srcOrd="0" destOrd="0" presId="urn:microsoft.com/office/officeart/2005/8/layout/hierarchy5"/>
    <dgm:cxn modelId="{3CB3A858-AE74-470F-9EB4-8869C2F69F54}" type="presParOf" srcId="{1432F4EA-2433-4982-BAC3-4047432F58FA}" destId="{5434FA90-C217-47DD-A09E-F0BBD497D769}" srcOrd="1" destOrd="0" presId="urn:microsoft.com/office/officeart/2005/8/layout/hierarchy5"/>
    <dgm:cxn modelId="{34153D52-093C-4F7E-84D8-74EE944A5F75}" type="presParOf" srcId="{D5CE106D-C3C6-49CB-AE63-8BFBCD9B7040}" destId="{8DFE221C-1AB0-4235-81E8-328A20AA26A6}" srcOrd="2" destOrd="0" presId="urn:microsoft.com/office/officeart/2005/8/layout/hierarchy5"/>
    <dgm:cxn modelId="{E470AF3D-C1B4-4DEF-AA8B-913CC1D375A4}" type="presParOf" srcId="{8DFE221C-1AB0-4235-81E8-328A20AA26A6}" destId="{0FDF0C99-55E1-458C-B138-E5E00E2A135C}" srcOrd="0" destOrd="0" presId="urn:microsoft.com/office/officeart/2005/8/layout/hierarchy5"/>
    <dgm:cxn modelId="{F053FDA1-CDE1-4FFC-9927-32C3D94FAF4F}" type="presParOf" srcId="{D5CE106D-C3C6-49CB-AE63-8BFBCD9B7040}" destId="{E6A9A74C-1A21-46F7-9695-79729911F3AD}" srcOrd="3" destOrd="0" presId="urn:microsoft.com/office/officeart/2005/8/layout/hierarchy5"/>
    <dgm:cxn modelId="{CDB76CF1-64D0-41A1-A07A-983E2CB9B170}" type="presParOf" srcId="{E6A9A74C-1A21-46F7-9695-79729911F3AD}" destId="{9C362AC8-D571-4372-AD34-54EB2A70ABEC}" srcOrd="0" destOrd="0" presId="urn:microsoft.com/office/officeart/2005/8/layout/hierarchy5"/>
    <dgm:cxn modelId="{1E9245D8-4F8E-4F04-8638-8981ECB7237D}" type="presParOf" srcId="{E6A9A74C-1A21-46F7-9695-79729911F3AD}" destId="{8B117850-02AD-4358-BB50-14FAB8594FA5}" srcOrd="1" destOrd="0" presId="urn:microsoft.com/office/officeart/2005/8/layout/hierarchy5"/>
    <dgm:cxn modelId="{E42F01A0-0BBF-4130-93AC-66682315FCCA}" type="presParOf" srcId="{D5CE106D-C3C6-49CB-AE63-8BFBCD9B7040}" destId="{BBA9DC5C-522E-453F-8967-433026E71802}" srcOrd="4" destOrd="0" presId="urn:microsoft.com/office/officeart/2005/8/layout/hierarchy5"/>
    <dgm:cxn modelId="{79F18BCC-7DA7-45C5-8B68-D76FA735E101}" type="presParOf" srcId="{BBA9DC5C-522E-453F-8967-433026E71802}" destId="{50D6FDA1-8E28-4D8A-9A69-96A8E9F7B861}" srcOrd="0" destOrd="0" presId="urn:microsoft.com/office/officeart/2005/8/layout/hierarchy5"/>
    <dgm:cxn modelId="{5925496F-B49F-4E3B-BE09-D198AA029264}" type="presParOf" srcId="{D5CE106D-C3C6-49CB-AE63-8BFBCD9B7040}" destId="{1948FE16-1CA0-4AE3-959E-8286E6B784EB}" srcOrd="5" destOrd="0" presId="urn:microsoft.com/office/officeart/2005/8/layout/hierarchy5"/>
    <dgm:cxn modelId="{F5FF88E5-573D-4DF3-A1C8-7FC37479CA53}" type="presParOf" srcId="{1948FE16-1CA0-4AE3-959E-8286E6B784EB}" destId="{6D5F43D1-BD95-4C02-827C-EC0BEC2BBD19}" srcOrd="0" destOrd="0" presId="urn:microsoft.com/office/officeart/2005/8/layout/hierarchy5"/>
    <dgm:cxn modelId="{99555BFE-93D8-4D19-997D-9004DEB26210}" type="presParOf" srcId="{1948FE16-1CA0-4AE3-959E-8286E6B784EB}" destId="{C91E9469-6F54-4FC8-AC4A-F193FBAC6AF9}" srcOrd="1" destOrd="0" presId="urn:microsoft.com/office/officeart/2005/8/layout/hierarchy5"/>
    <dgm:cxn modelId="{BA02063D-9839-4932-9547-2107B3881FC1}" type="presParOf" srcId="{D5CE106D-C3C6-49CB-AE63-8BFBCD9B7040}" destId="{504C466D-9CD1-4F86-BBE4-C083654EE763}" srcOrd="6" destOrd="0" presId="urn:microsoft.com/office/officeart/2005/8/layout/hierarchy5"/>
    <dgm:cxn modelId="{99D910C2-E1C2-4059-840D-8AAB257437B8}" type="presParOf" srcId="{504C466D-9CD1-4F86-BBE4-C083654EE763}" destId="{10EF6087-9715-4A64-90BD-F4C163A9FE1A}" srcOrd="0" destOrd="0" presId="urn:microsoft.com/office/officeart/2005/8/layout/hierarchy5"/>
    <dgm:cxn modelId="{065ED3F4-D7DF-4827-9EEC-FEB607EB9116}" type="presParOf" srcId="{D5CE106D-C3C6-49CB-AE63-8BFBCD9B7040}" destId="{53EA10F5-B6A8-4315-B126-346D91B9F2CC}" srcOrd="7" destOrd="0" presId="urn:microsoft.com/office/officeart/2005/8/layout/hierarchy5"/>
    <dgm:cxn modelId="{3C6B53EF-B652-475F-8D8A-836244696545}" type="presParOf" srcId="{53EA10F5-B6A8-4315-B126-346D91B9F2CC}" destId="{92575960-EA60-4331-A029-521E940ED2EC}" srcOrd="0" destOrd="0" presId="urn:microsoft.com/office/officeart/2005/8/layout/hierarchy5"/>
    <dgm:cxn modelId="{5A973E6C-A320-46AB-8D68-93F63648176A}" type="presParOf" srcId="{53EA10F5-B6A8-4315-B126-346D91B9F2CC}" destId="{0FC7838E-41E9-4B2B-88BB-22317954B7A9}" srcOrd="1" destOrd="0" presId="urn:microsoft.com/office/officeart/2005/8/layout/hierarchy5"/>
    <dgm:cxn modelId="{FE1919CD-B8C0-425A-A60C-276F97D555AF}" type="presParOf" srcId="{D5CE106D-C3C6-49CB-AE63-8BFBCD9B7040}" destId="{34482FCC-3894-4877-BFA3-D37713A30F7F}" srcOrd="8" destOrd="0" presId="urn:microsoft.com/office/officeart/2005/8/layout/hierarchy5"/>
    <dgm:cxn modelId="{4E1C1BDB-4F4C-49B9-953F-E0391C1DA9A0}" type="presParOf" srcId="{34482FCC-3894-4877-BFA3-D37713A30F7F}" destId="{22344100-BBF6-449A-898F-23F00DA16223}" srcOrd="0" destOrd="0" presId="urn:microsoft.com/office/officeart/2005/8/layout/hierarchy5"/>
    <dgm:cxn modelId="{DE274AD6-51F3-4DAF-84FF-7DC4F4C6B13C}" type="presParOf" srcId="{D5CE106D-C3C6-49CB-AE63-8BFBCD9B7040}" destId="{54CD0408-6832-4CAB-A865-FB7EF58DC3CF}" srcOrd="9" destOrd="0" presId="urn:microsoft.com/office/officeart/2005/8/layout/hierarchy5"/>
    <dgm:cxn modelId="{B303AB14-3765-4068-B376-AAE8CD9FE592}" type="presParOf" srcId="{54CD0408-6832-4CAB-A865-FB7EF58DC3CF}" destId="{7A85FD2B-CA3F-474E-AF3B-293C21EBE2AA}" srcOrd="0" destOrd="0" presId="urn:microsoft.com/office/officeart/2005/8/layout/hierarchy5"/>
    <dgm:cxn modelId="{F44A0612-2C7D-494A-A672-FB7A6D42BA75}" type="presParOf" srcId="{54CD0408-6832-4CAB-A865-FB7EF58DC3CF}" destId="{2CDBDC1B-195C-4140-86C8-18A1DB243FD4}" srcOrd="1" destOrd="0" presId="urn:microsoft.com/office/officeart/2005/8/layout/hierarchy5"/>
    <dgm:cxn modelId="{25F1C689-F2D2-403A-96B0-893CD8B0287C}" type="presParOf" srcId="{6F8E76DA-3757-4B60-95A2-3DA60C4E7B6A}" destId="{960976F2-9D49-4E4A-99B3-388BC1535E8D}" srcOrd="2" destOrd="0" presId="urn:microsoft.com/office/officeart/2005/8/layout/hierarchy5"/>
    <dgm:cxn modelId="{36D545FF-BD10-4C83-9DA3-1A3B229B6FCF}" type="presParOf" srcId="{960976F2-9D49-4E4A-99B3-388BC1535E8D}" destId="{1004A7D9-A354-4B3C-AA74-B5458ACEDC37}" srcOrd="0" destOrd="0" presId="urn:microsoft.com/office/officeart/2005/8/layout/hierarchy5"/>
    <dgm:cxn modelId="{B6CC6682-07A3-45C8-9F55-53C9ED9323CD}" type="presParOf" srcId="{6F8E76DA-3757-4B60-95A2-3DA60C4E7B6A}" destId="{42A3C6FA-80F4-4E96-B6D6-464C454FEA6F}" srcOrd="3" destOrd="0" presId="urn:microsoft.com/office/officeart/2005/8/layout/hierarchy5"/>
    <dgm:cxn modelId="{3CA5247B-C577-48ED-A0BF-683D83535C72}" type="presParOf" srcId="{42A3C6FA-80F4-4E96-B6D6-464C454FEA6F}" destId="{03B2214E-3F19-421D-947F-3506BB19F7E6}" srcOrd="0" destOrd="0" presId="urn:microsoft.com/office/officeart/2005/8/layout/hierarchy5"/>
    <dgm:cxn modelId="{A91AC6C3-D8C7-407C-AE29-093D488C8622}" type="presParOf" srcId="{42A3C6FA-80F4-4E96-B6D6-464C454FEA6F}" destId="{A5B8A9C3-8D0A-4C0F-815D-C482F5903FCB}" srcOrd="1" destOrd="0" presId="urn:microsoft.com/office/officeart/2005/8/layout/hierarchy5"/>
    <dgm:cxn modelId="{B763B640-FD75-4355-BC16-A4491F8D0E9D}" type="presParOf" srcId="{A5B8A9C3-8D0A-4C0F-815D-C482F5903FCB}" destId="{893CA635-AC4A-405C-BD30-569A1B66CDD1}" srcOrd="0" destOrd="0" presId="urn:microsoft.com/office/officeart/2005/8/layout/hierarchy5"/>
    <dgm:cxn modelId="{7CF85469-48DD-495B-951B-44E7A2FF9858}" type="presParOf" srcId="{893CA635-AC4A-405C-BD30-569A1B66CDD1}" destId="{AF3D6445-9816-4F2B-AE8C-45755C5B06D8}" srcOrd="0" destOrd="0" presId="urn:microsoft.com/office/officeart/2005/8/layout/hierarchy5"/>
    <dgm:cxn modelId="{A8DE14FF-CFBA-4AA7-91AD-FDA11AA06529}" type="presParOf" srcId="{A5B8A9C3-8D0A-4C0F-815D-C482F5903FCB}" destId="{2A75BA55-C5F9-4594-AC57-EEDDFC63ED52}" srcOrd="1" destOrd="0" presId="urn:microsoft.com/office/officeart/2005/8/layout/hierarchy5"/>
    <dgm:cxn modelId="{8FA93C6E-95EE-4FF0-8CAA-73979907FDC4}" type="presParOf" srcId="{2A75BA55-C5F9-4594-AC57-EEDDFC63ED52}" destId="{9D0C8E0A-26C7-4DCA-8F6E-419E931D7A9E}" srcOrd="0" destOrd="0" presId="urn:microsoft.com/office/officeart/2005/8/layout/hierarchy5"/>
    <dgm:cxn modelId="{8D6286F4-A73D-4D7D-AB89-E225044FF44F}" type="presParOf" srcId="{2A75BA55-C5F9-4594-AC57-EEDDFC63ED52}" destId="{0973E9C0-2996-41C6-A187-FAD658B4193F}" srcOrd="1" destOrd="0" presId="urn:microsoft.com/office/officeart/2005/8/layout/hierarchy5"/>
    <dgm:cxn modelId="{6960311E-A3F7-42D9-BFC5-1DCCE31B2BC4}" type="presParOf" srcId="{2B772B2D-AB61-4A5C-8F16-240AF65E66ED}" destId="{EBC85BC2-448D-4AEC-8CE4-2FAEBFAA65BE}" srcOrd="1" destOrd="0" presId="urn:microsoft.com/office/officeart/2005/8/layout/hierarchy5"/>
    <dgm:cxn modelId="{5126E20D-9402-4926-9C67-F0DC206BAC44}" type="presParOf" srcId="{EBC85BC2-448D-4AEC-8CE4-2FAEBFAA65BE}" destId="{20978F9C-2831-4B1F-84EF-B914E949407A}" srcOrd="0" destOrd="0" presId="urn:microsoft.com/office/officeart/2005/8/layout/hierarchy5"/>
    <dgm:cxn modelId="{94F14013-672F-4660-BE12-95F93B6F9F77}" type="presParOf" srcId="{20978F9C-2831-4B1F-84EF-B914E949407A}" destId="{C9D391ED-846E-4820-998C-14E1D31FE63B}" srcOrd="0" destOrd="0" presId="urn:microsoft.com/office/officeart/2005/8/layout/hierarchy5"/>
    <dgm:cxn modelId="{1F3BD8ED-CB2D-4059-895B-08BFA921E3C6}" type="presParOf" srcId="{20978F9C-2831-4B1F-84EF-B914E949407A}" destId="{AC04316F-7368-4AE6-B3D6-69DD3958D666}" srcOrd="1" destOrd="0" presId="urn:microsoft.com/office/officeart/2005/8/layout/hierarchy5"/>
    <dgm:cxn modelId="{A1B7662D-3C25-473C-AF3D-F6F1EF87ECC6}" type="presParOf" srcId="{EBC85BC2-448D-4AEC-8CE4-2FAEBFAA65BE}" destId="{6C8C140A-5677-41FA-B642-C946D4011B57}" srcOrd="1" destOrd="0" presId="urn:microsoft.com/office/officeart/2005/8/layout/hierarchy5"/>
    <dgm:cxn modelId="{F7A96DA0-41F9-4FE4-89F2-3D09D6154F23}" type="presParOf" srcId="{6C8C140A-5677-41FA-B642-C946D4011B57}" destId="{D13EE7C7-B57A-4EF9-87F5-D3571EF725A1}" srcOrd="0" destOrd="0" presId="urn:microsoft.com/office/officeart/2005/8/layout/hierarchy5"/>
    <dgm:cxn modelId="{22286DD1-6D5C-489B-9A6F-4A9A39A722CA}" type="presParOf" srcId="{EBC85BC2-448D-4AEC-8CE4-2FAEBFAA65BE}" destId="{9ED5DEA0-6B80-4036-952F-A301E35DEF2C}" srcOrd="2" destOrd="0" presId="urn:microsoft.com/office/officeart/2005/8/layout/hierarchy5"/>
    <dgm:cxn modelId="{A8C74A07-5624-4010-A800-10A355D410C7}" type="presParOf" srcId="{9ED5DEA0-6B80-4036-952F-A301E35DEF2C}" destId="{5A05FB1C-4E81-4181-A671-4B175CD0E669}" srcOrd="0" destOrd="0" presId="urn:microsoft.com/office/officeart/2005/8/layout/hierarchy5"/>
    <dgm:cxn modelId="{6AF09C24-83D2-48F0-92E5-8DFD3D815B88}" type="presParOf" srcId="{9ED5DEA0-6B80-4036-952F-A301E35DEF2C}" destId="{26835BCA-CAA6-4388-A6DC-79A568FEC04C}" srcOrd="1" destOrd="0" presId="urn:microsoft.com/office/officeart/2005/8/layout/hierarchy5"/>
    <dgm:cxn modelId="{5035F207-ACB9-4EF7-A0A5-4371D58E4DF7}" type="presParOf" srcId="{EBC85BC2-448D-4AEC-8CE4-2FAEBFAA65BE}" destId="{C8D745FE-319D-4763-AF12-5C5DE8B0A085}" srcOrd="3" destOrd="0" presId="urn:microsoft.com/office/officeart/2005/8/layout/hierarchy5"/>
    <dgm:cxn modelId="{FCF1DB88-8C4A-4314-A53A-CBF9241F711E}" type="presParOf" srcId="{C8D745FE-319D-4763-AF12-5C5DE8B0A085}" destId="{D3FA4CFB-C2E1-450E-AA18-C1FC2D55140E}" srcOrd="0" destOrd="0" presId="urn:microsoft.com/office/officeart/2005/8/layout/hierarchy5"/>
    <dgm:cxn modelId="{0C9756F9-28BF-4DB9-9535-FFC0B110E49A}" type="presParOf" srcId="{EBC85BC2-448D-4AEC-8CE4-2FAEBFAA65BE}" destId="{7288F34E-3110-4B05-81BE-01097BFF4876}" srcOrd="4" destOrd="0" presId="urn:microsoft.com/office/officeart/2005/8/layout/hierarchy5"/>
    <dgm:cxn modelId="{016B537B-6089-4675-8BC6-F0DE2F484064}" type="presParOf" srcId="{7288F34E-3110-4B05-81BE-01097BFF4876}" destId="{3BB3044A-8316-424C-A6E7-7CCE4F6F5309}" srcOrd="0" destOrd="0" presId="urn:microsoft.com/office/officeart/2005/8/layout/hierarchy5"/>
    <dgm:cxn modelId="{3EAFCE25-3721-4A44-A8CC-18BC2E92956B}" type="presParOf" srcId="{7288F34E-3110-4B05-81BE-01097BFF4876}" destId="{E49D70A9-097D-42E0-A72F-87CCC40E4F5A}" srcOrd="1" destOrd="0" presId="urn:microsoft.com/office/officeart/2005/8/layout/hierarchy5"/>
    <dgm:cxn modelId="{54E51669-A09A-4EAB-BBDE-322D3D2AC217}" type="presParOf" srcId="{EBC85BC2-448D-4AEC-8CE4-2FAEBFAA65BE}" destId="{CF5AF50B-C4A7-4769-8413-BFC0315B3F35}" srcOrd="5" destOrd="0" presId="urn:microsoft.com/office/officeart/2005/8/layout/hierarchy5"/>
    <dgm:cxn modelId="{A95225AC-5B36-487F-8868-A855C44D18A3}" type="presParOf" srcId="{CF5AF50B-C4A7-4769-8413-BFC0315B3F35}" destId="{B3151994-4856-4774-84B0-A17575ADBBD8}" srcOrd="0" destOrd="0" presId="urn:microsoft.com/office/officeart/2005/8/layout/hierarchy5"/>
    <dgm:cxn modelId="{FF386988-BEC3-475E-A794-DB07E9656F75}" type="presParOf" srcId="{EBC85BC2-448D-4AEC-8CE4-2FAEBFAA65BE}" destId="{C47189A8-BA78-490D-B667-F53AB3B1C696}" srcOrd="6" destOrd="0" presId="urn:microsoft.com/office/officeart/2005/8/layout/hierarchy5"/>
    <dgm:cxn modelId="{00788FC7-5038-4202-A64E-C4DB05F1A4AA}" type="presParOf" srcId="{C47189A8-BA78-490D-B667-F53AB3B1C696}" destId="{129B2DB8-B0DB-4DB3-AA72-05EAE0001000}" srcOrd="0" destOrd="0" presId="urn:microsoft.com/office/officeart/2005/8/layout/hierarchy5"/>
    <dgm:cxn modelId="{75D4B116-71DD-441C-A3EE-4AA5C95B899A}" type="presParOf" srcId="{C47189A8-BA78-490D-B667-F53AB3B1C696}" destId="{C5F82F87-12F3-48D0-A4E7-707101B65F98}"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D2A661-4B5F-4343-8787-98243D8AACF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BD1F4A2-5972-4E00-B58C-89FD6D3450AB}">
      <dgm:prSet custT="1"/>
      <dgm:spPr/>
      <dgm:t>
        <a:bodyPr/>
        <a:lstStyle/>
        <a:p>
          <a:pPr>
            <a:lnSpc>
              <a:spcPct val="100000"/>
            </a:lnSpc>
          </a:pPr>
          <a:r>
            <a:rPr lang="en-US" sz="1400"/>
            <a:t>Understand what a load calculation is</a:t>
          </a:r>
        </a:p>
      </dgm:t>
    </dgm:pt>
    <dgm:pt modelId="{BCF28F54-0144-4E51-AA3F-E6A306007CF4}" type="parTrans" cxnId="{0E826AFB-CB7D-4C66-9D81-98A2C264741D}">
      <dgm:prSet/>
      <dgm:spPr/>
      <dgm:t>
        <a:bodyPr/>
        <a:lstStyle/>
        <a:p>
          <a:endParaRPr lang="en-US"/>
        </a:p>
      </dgm:t>
    </dgm:pt>
    <dgm:pt modelId="{AB17F836-6EE8-4BDF-8D66-EB5E22D9DCDB}" type="sibTrans" cxnId="{0E826AFB-CB7D-4C66-9D81-98A2C264741D}">
      <dgm:prSet/>
      <dgm:spPr/>
      <dgm:t>
        <a:bodyPr/>
        <a:lstStyle/>
        <a:p>
          <a:endParaRPr lang="en-US"/>
        </a:p>
      </dgm:t>
    </dgm:pt>
    <dgm:pt modelId="{E9A5291F-5D3D-4837-A3CB-D89FCE25F34D}">
      <dgm:prSet custT="1"/>
      <dgm:spPr/>
      <dgm:t>
        <a:bodyPr/>
        <a:lstStyle/>
        <a:p>
          <a:pPr>
            <a:lnSpc>
              <a:spcPct val="100000"/>
            </a:lnSpc>
          </a:pPr>
          <a:r>
            <a:rPr lang="en-US" sz="1400"/>
            <a:t>Learn the basics of performing a load calculation</a:t>
          </a:r>
        </a:p>
      </dgm:t>
    </dgm:pt>
    <dgm:pt modelId="{C4A501AC-1BC0-4073-82C0-C2CA86DA798D}" type="parTrans" cxnId="{63FA35A4-C8F9-4D20-8F84-8A5A0EBB44C3}">
      <dgm:prSet/>
      <dgm:spPr/>
      <dgm:t>
        <a:bodyPr/>
        <a:lstStyle/>
        <a:p>
          <a:endParaRPr lang="en-US"/>
        </a:p>
      </dgm:t>
    </dgm:pt>
    <dgm:pt modelId="{62E3CD8F-4296-4785-B282-F9CB76AE9534}" type="sibTrans" cxnId="{63FA35A4-C8F9-4D20-8F84-8A5A0EBB44C3}">
      <dgm:prSet/>
      <dgm:spPr/>
      <dgm:t>
        <a:bodyPr/>
        <a:lstStyle/>
        <a:p>
          <a:endParaRPr lang="en-US"/>
        </a:p>
      </dgm:t>
    </dgm:pt>
    <dgm:pt modelId="{2FE1A479-2DF0-441B-8CFE-56FA34D275E6}">
      <dgm:prSet custT="1"/>
      <dgm:spPr/>
      <dgm:t>
        <a:bodyPr/>
        <a:lstStyle/>
        <a:p>
          <a:pPr>
            <a:lnSpc>
              <a:spcPct val="100000"/>
            </a:lnSpc>
          </a:pPr>
          <a:r>
            <a:rPr lang="en-US" sz="1400"/>
            <a:t>Understand what affects the heating and cooling load of a home</a:t>
          </a:r>
        </a:p>
      </dgm:t>
    </dgm:pt>
    <dgm:pt modelId="{F41FAB0A-9986-4A85-BF09-ACB5DB831CEC}" type="parTrans" cxnId="{36743A09-670A-4216-8203-C3E0C2BC2E58}">
      <dgm:prSet/>
      <dgm:spPr/>
      <dgm:t>
        <a:bodyPr/>
        <a:lstStyle/>
        <a:p>
          <a:endParaRPr lang="en-US"/>
        </a:p>
      </dgm:t>
    </dgm:pt>
    <dgm:pt modelId="{F5E3278A-A06B-4DE6-B1C7-8362E388D89F}" type="sibTrans" cxnId="{36743A09-670A-4216-8203-C3E0C2BC2E58}">
      <dgm:prSet/>
      <dgm:spPr/>
      <dgm:t>
        <a:bodyPr/>
        <a:lstStyle/>
        <a:p>
          <a:endParaRPr lang="en-US"/>
        </a:p>
      </dgm:t>
    </dgm:pt>
    <dgm:pt modelId="{B1E89D48-A9F8-4EA0-8AD9-43B29D3FD02E}">
      <dgm:prSet custT="1"/>
      <dgm:spPr/>
      <dgm:t>
        <a:bodyPr/>
        <a:lstStyle/>
        <a:p>
          <a:pPr>
            <a:lnSpc>
              <a:spcPct val="100000"/>
            </a:lnSpc>
          </a:pPr>
          <a:r>
            <a:rPr lang="en-US" sz="1400"/>
            <a:t>Learn about different resources available to contractors </a:t>
          </a:r>
        </a:p>
      </dgm:t>
    </dgm:pt>
    <dgm:pt modelId="{C6C0B773-7C1B-4D2F-8AB8-5DED22C7E27A}" type="parTrans" cxnId="{6D31EADC-1FB6-4FBE-9916-904F6BA5DF35}">
      <dgm:prSet/>
      <dgm:spPr/>
      <dgm:t>
        <a:bodyPr/>
        <a:lstStyle/>
        <a:p>
          <a:endParaRPr lang="en-US"/>
        </a:p>
      </dgm:t>
    </dgm:pt>
    <dgm:pt modelId="{C9BB8D12-B924-41AD-9244-123930FF0F6C}" type="sibTrans" cxnId="{6D31EADC-1FB6-4FBE-9916-904F6BA5DF35}">
      <dgm:prSet/>
      <dgm:spPr/>
      <dgm:t>
        <a:bodyPr/>
        <a:lstStyle/>
        <a:p>
          <a:endParaRPr lang="en-US"/>
        </a:p>
      </dgm:t>
    </dgm:pt>
    <dgm:pt modelId="{BF9B4F29-AEC8-4900-B378-61355ECFCAF8}">
      <dgm:prSet custT="1"/>
      <dgm:spPr/>
      <dgm:t>
        <a:bodyPr/>
        <a:lstStyle/>
        <a:p>
          <a:pPr>
            <a:lnSpc>
              <a:spcPct val="100000"/>
            </a:lnSpc>
          </a:pPr>
          <a:r>
            <a:rPr lang="en-US" sz="1400"/>
            <a:t>Understand key considerations for performing an accurate load calculation </a:t>
          </a:r>
        </a:p>
      </dgm:t>
    </dgm:pt>
    <dgm:pt modelId="{6E073ADB-2F52-451E-8FAD-F3117C7D687F}" type="parTrans" cxnId="{0F243F09-B4D0-4EBB-987E-18B29AE1F0A3}">
      <dgm:prSet/>
      <dgm:spPr/>
      <dgm:t>
        <a:bodyPr/>
        <a:lstStyle/>
        <a:p>
          <a:endParaRPr lang="en-US"/>
        </a:p>
      </dgm:t>
    </dgm:pt>
    <dgm:pt modelId="{0281EFE3-7885-42DB-BC52-6784C7E94FD3}" type="sibTrans" cxnId="{0F243F09-B4D0-4EBB-987E-18B29AE1F0A3}">
      <dgm:prSet/>
      <dgm:spPr/>
      <dgm:t>
        <a:bodyPr/>
        <a:lstStyle/>
        <a:p>
          <a:endParaRPr lang="en-US"/>
        </a:p>
      </dgm:t>
    </dgm:pt>
    <dgm:pt modelId="{8B4F27B4-E0A5-4BDD-BA89-6E8879E06A0F}">
      <dgm:prSet custT="1"/>
      <dgm:spPr/>
      <dgm:t>
        <a:bodyPr/>
        <a:lstStyle/>
        <a:p>
          <a:pPr>
            <a:lnSpc>
              <a:spcPct val="100000"/>
            </a:lnSpc>
          </a:pPr>
          <a:r>
            <a:rPr lang="en-US" sz="1400"/>
            <a:t>Learn how heat transfer impacts comfort</a:t>
          </a:r>
        </a:p>
      </dgm:t>
    </dgm:pt>
    <dgm:pt modelId="{EF4D1274-F827-462E-A9AB-B8921407185E}" type="parTrans" cxnId="{D438A9A5-DD87-433A-A20A-6A45B69CCF7F}">
      <dgm:prSet/>
      <dgm:spPr/>
      <dgm:t>
        <a:bodyPr/>
        <a:lstStyle/>
        <a:p>
          <a:endParaRPr lang="en-US"/>
        </a:p>
      </dgm:t>
    </dgm:pt>
    <dgm:pt modelId="{ECAA8715-DDAF-462A-8961-334B98BDC397}" type="sibTrans" cxnId="{D438A9A5-DD87-433A-A20A-6A45B69CCF7F}">
      <dgm:prSet/>
      <dgm:spPr/>
      <dgm:t>
        <a:bodyPr/>
        <a:lstStyle/>
        <a:p>
          <a:endParaRPr lang="en-US"/>
        </a:p>
      </dgm:t>
    </dgm:pt>
    <dgm:pt modelId="{CE1400F9-F749-4CA2-90E5-E504297134CC}" type="pres">
      <dgm:prSet presAssocID="{41D2A661-4B5F-4343-8787-98243D8AACFE}" presName="root" presStyleCnt="0">
        <dgm:presLayoutVars>
          <dgm:dir/>
          <dgm:resizeHandles val="exact"/>
        </dgm:presLayoutVars>
      </dgm:prSet>
      <dgm:spPr/>
    </dgm:pt>
    <dgm:pt modelId="{8DFBFBFB-6D6B-4830-A1FB-39E9CDA0CCED}" type="pres">
      <dgm:prSet presAssocID="{8B4F27B4-E0A5-4BDD-BA89-6E8879E06A0F}" presName="compNode" presStyleCnt="0"/>
      <dgm:spPr/>
    </dgm:pt>
    <dgm:pt modelId="{4A936DA0-0D26-49EA-96AC-381C96CDFBE1}" type="pres">
      <dgm:prSet presAssocID="{8B4F27B4-E0A5-4BDD-BA89-6E8879E06A0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hermometer"/>
        </a:ext>
      </dgm:extLst>
    </dgm:pt>
    <dgm:pt modelId="{AFB0149E-072F-4713-A94D-D1A0C29F82C9}" type="pres">
      <dgm:prSet presAssocID="{8B4F27B4-E0A5-4BDD-BA89-6E8879E06A0F}" presName="spaceRect" presStyleCnt="0"/>
      <dgm:spPr/>
    </dgm:pt>
    <dgm:pt modelId="{40A140A9-768B-4655-BAF3-797339032FF5}" type="pres">
      <dgm:prSet presAssocID="{8B4F27B4-E0A5-4BDD-BA89-6E8879E06A0F}" presName="textRect" presStyleLbl="revTx" presStyleIdx="0" presStyleCnt="6" custLinFactNeighborX="1057" custLinFactNeighborY="-1282">
        <dgm:presLayoutVars>
          <dgm:chMax val="1"/>
          <dgm:chPref val="1"/>
        </dgm:presLayoutVars>
      </dgm:prSet>
      <dgm:spPr/>
    </dgm:pt>
    <dgm:pt modelId="{B5374C1E-1288-4FBD-8996-D8EDEDEFD0BE}" type="pres">
      <dgm:prSet presAssocID="{ECAA8715-DDAF-462A-8961-334B98BDC397}" presName="sibTrans" presStyleCnt="0"/>
      <dgm:spPr/>
    </dgm:pt>
    <dgm:pt modelId="{B41C8F5D-11BC-4E6C-8771-9A425F7C719A}" type="pres">
      <dgm:prSet presAssocID="{1BD1F4A2-5972-4E00-B58C-89FD6D3450AB}" presName="compNode" presStyleCnt="0"/>
      <dgm:spPr/>
    </dgm:pt>
    <dgm:pt modelId="{87560100-0E5E-477D-BFD3-015A5C3A3EE0}" type="pres">
      <dgm:prSet presAssocID="{1BD1F4A2-5972-4E00-B58C-89FD6D3450A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637EB963-2D1F-42A8-A261-BA8E80723864}" type="pres">
      <dgm:prSet presAssocID="{1BD1F4A2-5972-4E00-B58C-89FD6D3450AB}" presName="spaceRect" presStyleCnt="0"/>
      <dgm:spPr/>
    </dgm:pt>
    <dgm:pt modelId="{D90F0637-855E-49E8-899A-54F13A5B2B06}" type="pres">
      <dgm:prSet presAssocID="{1BD1F4A2-5972-4E00-B58C-89FD6D3450AB}" presName="textRect" presStyleLbl="revTx" presStyleIdx="1" presStyleCnt="6">
        <dgm:presLayoutVars>
          <dgm:chMax val="1"/>
          <dgm:chPref val="1"/>
        </dgm:presLayoutVars>
      </dgm:prSet>
      <dgm:spPr/>
    </dgm:pt>
    <dgm:pt modelId="{646E20A5-5398-4BCE-955F-49396605AA1B}" type="pres">
      <dgm:prSet presAssocID="{AB17F836-6EE8-4BDF-8D66-EB5E22D9DCDB}" presName="sibTrans" presStyleCnt="0"/>
      <dgm:spPr/>
    </dgm:pt>
    <dgm:pt modelId="{1EE75B9A-5C6A-44DE-8F22-9749371C7588}" type="pres">
      <dgm:prSet presAssocID="{E9A5291F-5D3D-4837-A3CB-D89FCE25F34D}" presName="compNode" presStyleCnt="0"/>
      <dgm:spPr/>
    </dgm:pt>
    <dgm:pt modelId="{9B848212-7325-485C-A891-4BDA30D77AA9}" type="pres">
      <dgm:prSet presAssocID="{E9A5291F-5D3D-4837-A3CB-D89FCE25F34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C6C091FE-8572-4D25-8332-B1393FD0FB88}" type="pres">
      <dgm:prSet presAssocID="{E9A5291F-5D3D-4837-A3CB-D89FCE25F34D}" presName="spaceRect" presStyleCnt="0"/>
      <dgm:spPr/>
    </dgm:pt>
    <dgm:pt modelId="{A61D2AF2-FEB8-457A-B17A-8665B5011028}" type="pres">
      <dgm:prSet presAssocID="{E9A5291F-5D3D-4837-A3CB-D89FCE25F34D}" presName="textRect" presStyleLbl="revTx" presStyleIdx="2" presStyleCnt="6">
        <dgm:presLayoutVars>
          <dgm:chMax val="1"/>
          <dgm:chPref val="1"/>
        </dgm:presLayoutVars>
      </dgm:prSet>
      <dgm:spPr/>
    </dgm:pt>
    <dgm:pt modelId="{1900C19F-5BCE-4783-A624-1D6E56351B84}" type="pres">
      <dgm:prSet presAssocID="{62E3CD8F-4296-4785-B282-F9CB76AE9534}" presName="sibTrans" presStyleCnt="0"/>
      <dgm:spPr/>
    </dgm:pt>
    <dgm:pt modelId="{83FD8786-CC6A-4171-8895-4327A3139E61}" type="pres">
      <dgm:prSet presAssocID="{2FE1A479-2DF0-441B-8CFE-56FA34D275E6}" presName="compNode" presStyleCnt="0"/>
      <dgm:spPr/>
    </dgm:pt>
    <dgm:pt modelId="{5FE8BD77-D7B1-47E2-8F59-3A65B349770A}" type="pres">
      <dgm:prSet presAssocID="{2FE1A479-2DF0-441B-8CFE-56FA34D275E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1DB53988-E654-4BCB-AE8E-6F7F4BFDDC47}" type="pres">
      <dgm:prSet presAssocID="{2FE1A479-2DF0-441B-8CFE-56FA34D275E6}" presName="spaceRect" presStyleCnt="0"/>
      <dgm:spPr/>
    </dgm:pt>
    <dgm:pt modelId="{C72AD317-CB1D-4FF5-BD5E-9797F47E13C9}" type="pres">
      <dgm:prSet presAssocID="{2FE1A479-2DF0-441B-8CFE-56FA34D275E6}" presName="textRect" presStyleLbl="revTx" presStyleIdx="3" presStyleCnt="6">
        <dgm:presLayoutVars>
          <dgm:chMax val="1"/>
          <dgm:chPref val="1"/>
        </dgm:presLayoutVars>
      </dgm:prSet>
      <dgm:spPr/>
    </dgm:pt>
    <dgm:pt modelId="{85D672B8-E3FA-48BD-A06E-29CF71501C4C}" type="pres">
      <dgm:prSet presAssocID="{F5E3278A-A06B-4DE6-B1C7-8362E388D89F}" presName="sibTrans" presStyleCnt="0"/>
      <dgm:spPr/>
    </dgm:pt>
    <dgm:pt modelId="{45C8238E-79A5-4224-912D-AB1F93784867}" type="pres">
      <dgm:prSet presAssocID="{B1E89D48-A9F8-4EA0-8AD9-43B29D3FD02E}" presName="compNode" presStyleCnt="0"/>
      <dgm:spPr/>
    </dgm:pt>
    <dgm:pt modelId="{8D94BD4D-E56E-4A2C-86AB-40FB07C2FA6A}" type="pres">
      <dgm:prSet presAssocID="{B1E89D48-A9F8-4EA0-8AD9-43B29D3FD02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515D1639-6D05-4E55-84EF-D3A92FEB4475}" type="pres">
      <dgm:prSet presAssocID="{B1E89D48-A9F8-4EA0-8AD9-43B29D3FD02E}" presName="spaceRect" presStyleCnt="0"/>
      <dgm:spPr/>
    </dgm:pt>
    <dgm:pt modelId="{323D547D-4DC9-4E6A-914F-C2C08600FC61}" type="pres">
      <dgm:prSet presAssocID="{B1E89D48-A9F8-4EA0-8AD9-43B29D3FD02E}" presName="textRect" presStyleLbl="revTx" presStyleIdx="4" presStyleCnt="6">
        <dgm:presLayoutVars>
          <dgm:chMax val="1"/>
          <dgm:chPref val="1"/>
        </dgm:presLayoutVars>
      </dgm:prSet>
      <dgm:spPr/>
    </dgm:pt>
    <dgm:pt modelId="{1B70AF50-5ED8-4BE5-B016-B0D9E6467408}" type="pres">
      <dgm:prSet presAssocID="{C9BB8D12-B924-41AD-9244-123930FF0F6C}" presName="sibTrans" presStyleCnt="0"/>
      <dgm:spPr/>
    </dgm:pt>
    <dgm:pt modelId="{0E1BDECE-30D9-42EC-851D-730F1734B7E6}" type="pres">
      <dgm:prSet presAssocID="{BF9B4F29-AEC8-4900-B378-61355ECFCAF8}" presName="compNode" presStyleCnt="0"/>
      <dgm:spPr/>
    </dgm:pt>
    <dgm:pt modelId="{FBFBE8F2-D359-4667-B1A4-AB4B00C96C65}" type="pres">
      <dgm:prSet presAssocID="{BF9B4F29-AEC8-4900-B378-61355ECFCAF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7252D17C-7E9E-49CB-B3A7-F30649A7DD48}" type="pres">
      <dgm:prSet presAssocID="{BF9B4F29-AEC8-4900-B378-61355ECFCAF8}" presName="spaceRect" presStyleCnt="0"/>
      <dgm:spPr/>
    </dgm:pt>
    <dgm:pt modelId="{9750A4D9-9261-43BF-97B4-F18C542D783C}" type="pres">
      <dgm:prSet presAssocID="{BF9B4F29-AEC8-4900-B378-61355ECFCAF8}" presName="textRect" presStyleLbl="revTx" presStyleIdx="5" presStyleCnt="6" custScaleX="142940">
        <dgm:presLayoutVars>
          <dgm:chMax val="1"/>
          <dgm:chPref val="1"/>
        </dgm:presLayoutVars>
      </dgm:prSet>
      <dgm:spPr/>
    </dgm:pt>
  </dgm:ptLst>
  <dgm:cxnLst>
    <dgm:cxn modelId="{36743A09-670A-4216-8203-C3E0C2BC2E58}" srcId="{41D2A661-4B5F-4343-8787-98243D8AACFE}" destId="{2FE1A479-2DF0-441B-8CFE-56FA34D275E6}" srcOrd="3" destOrd="0" parTransId="{F41FAB0A-9986-4A85-BF09-ACB5DB831CEC}" sibTransId="{F5E3278A-A06B-4DE6-B1C7-8362E388D89F}"/>
    <dgm:cxn modelId="{0F243F09-B4D0-4EBB-987E-18B29AE1F0A3}" srcId="{41D2A661-4B5F-4343-8787-98243D8AACFE}" destId="{BF9B4F29-AEC8-4900-B378-61355ECFCAF8}" srcOrd="5" destOrd="0" parTransId="{6E073ADB-2F52-451E-8FAD-F3117C7D687F}" sibTransId="{0281EFE3-7885-42DB-BC52-6784C7E94FD3}"/>
    <dgm:cxn modelId="{4382955B-EF97-4DE8-914B-A19D49CAC423}" type="presOf" srcId="{2FE1A479-2DF0-441B-8CFE-56FA34D275E6}" destId="{C72AD317-CB1D-4FF5-BD5E-9797F47E13C9}" srcOrd="0" destOrd="0" presId="urn:microsoft.com/office/officeart/2018/2/layout/IconLabelList"/>
    <dgm:cxn modelId="{96691A5E-1336-4E66-B1DD-346C793137D7}" type="presOf" srcId="{1BD1F4A2-5972-4E00-B58C-89FD6D3450AB}" destId="{D90F0637-855E-49E8-899A-54F13A5B2B06}" srcOrd="0" destOrd="0" presId="urn:microsoft.com/office/officeart/2018/2/layout/IconLabelList"/>
    <dgm:cxn modelId="{8A2C3C52-AB21-4C96-9A4D-B069736CE24E}" type="presOf" srcId="{B1E89D48-A9F8-4EA0-8AD9-43B29D3FD02E}" destId="{323D547D-4DC9-4E6A-914F-C2C08600FC61}" srcOrd="0" destOrd="0" presId="urn:microsoft.com/office/officeart/2018/2/layout/IconLabelList"/>
    <dgm:cxn modelId="{17071E87-4695-4654-8E8E-DB86D69F3DD6}" type="presOf" srcId="{8B4F27B4-E0A5-4BDD-BA89-6E8879E06A0F}" destId="{40A140A9-768B-4655-BAF3-797339032FF5}" srcOrd="0" destOrd="0" presId="urn:microsoft.com/office/officeart/2018/2/layout/IconLabelList"/>
    <dgm:cxn modelId="{7A8F6196-FD38-4F07-942C-0C18563188F6}" type="presOf" srcId="{41D2A661-4B5F-4343-8787-98243D8AACFE}" destId="{CE1400F9-F749-4CA2-90E5-E504297134CC}" srcOrd="0" destOrd="0" presId="urn:microsoft.com/office/officeart/2018/2/layout/IconLabelList"/>
    <dgm:cxn modelId="{63FA35A4-C8F9-4D20-8F84-8A5A0EBB44C3}" srcId="{41D2A661-4B5F-4343-8787-98243D8AACFE}" destId="{E9A5291F-5D3D-4837-A3CB-D89FCE25F34D}" srcOrd="2" destOrd="0" parTransId="{C4A501AC-1BC0-4073-82C0-C2CA86DA798D}" sibTransId="{62E3CD8F-4296-4785-B282-F9CB76AE9534}"/>
    <dgm:cxn modelId="{D438A9A5-DD87-433A-A20A-6A45B69CCF7F}" srcId="{41D2A661-4B5F-4343-8787-98243D8AACFE}" destId="{8B4F27B4-E0A5-4BDD-BA89-6E8879E06A0F}" srcOrd="0" destOrd="0" parTransId="{EF4D1274-F827-462E-A9AB-B8921407185E}" sibTransId="{ECAA8715-DDAF-462A-8961-334B98BDC397}"/>
    <dgm:cxn modelId="{5B6DB5A8-41E1-4E65-BA10-E156C4A62B38}" type="presOf" srcId="{BF9B4F29-AEC8-4900-B378-61355ECFCAF8}" destId="{9750A4D9-9261-43BF-97B4-F18C542D783C}" srcOrd="0" destOrd="0" presId="urn:microsoft.com/office/officeart/2018/2/layout/IconLabelList"/>
    <dgm:cxn modelId="{6D31EADC-1FB6-4FBE-9916-904F6BA5DF35}" srcId="{41D2A661-4B5F-4343-8787-98243D8AACFE}" destId="{B1E89D48-A9F8-4EA0-8AD9-43B29D3FD02E}" srcOrd="4" destOrd="0" parTransId="{C6C0B773-7C1B-4D2F-8AB8-5DED22C7E27A}" sibTransId="{C9BB8D12-B924-41AD-9244-123930FF0F6C}"/>
    <dgm:cxn modelId="{D96FB7F9-08D8-4B4B-87A7-CB24D1C2FC4B}" type="presOf" srcId="{E9A5291F-5D3D-4837-A3CB-D89FCE25F34D}" destId="{A61D2AF2-FEB8-457A-B17A-8665B5011028}" srcOrd="0" destOrd="0" presId="urn:microsoft.com/office/officeart/2018/2/layout/IconLabelList"/>
    <dgm:cxn modelId="{0E826AFB-CB7D-4C66-9D81-98A2C264741D}" srcId="{41D2A661-4B5F-4343-8787-98243D8AACFE}" destId="{1BD1F4A2-5972-4E00-B58C-89FD6D3450AB}" srcOrd="1" destOrd="0" parTransId="{BCF28F54-0144-4E51-AA3F-E6A306007CF4}" sibTransId="{AB17F836-6EE8-4BDF-8D66-EB5E22D9DCDB}"/>
    <dgm:cxn modelId="{1C95DD50-2987-459E-9F0B-7FBDD37B1D81}" type="presParOf" srcId="{CE1400F9-F749-4CA2-90E5-E504297134CC}" destId="{8DFBFBFB-6D6B-4830-A1FB-39E9CDA0CCED}" srcOrd="0" destOrd="0" presId="urn:microsoft.com/office/officeart/2018/2/layout/IconLabelList"/>
    <dgm:cxn modelId="{3C794A84-4C30-4DE3-8DB9-FB49C402F4B6}" type="presParOf" srcId="{8DFBFBFB-6D6B-4830-A1FB-39E9CDA0CCED}" destId="{4A936DA0-0D26-49EA-96AC-381C96CDFBE1}" srcOrd="0" destOrd="0" presId="urn:microsoft.com/office/officeart/2018/2/layout/IconLabelList"/>
    <dgm:cxn modelId="{5DE1840A-AAC2-4307-939E-25531C25C45B}" type="presParOf" srcId="{8DFBFBFB-6D6B-4830-A1FB-39E9CDA0CCED}" destId="{AFB0149E-072F-4713-A94D-D1A0C29F82C9}" srcOrd="1" destOrd="0" presId="urn:microsoft.com/office/officeart/2018/2/layout/IconLabelList"/>
    <dgm:cxn modelId="{E2AFD3B8-E1EF-49B9-A932-6F5BBB32648D}" type="presParOf" srcId="{8DFBFBFB-6D6B-4830-A1FB-39E9CDA0CCED}" destId="{40A140A9-768B-4655-BAF3-797339032FF5}" srcOrd="2" destOrd="0" presId="urn:microsoft.com/office/officeart/2018/2/layout/IconLabelList"/>
    <dgm:cxn modelId="{8592EE32-ED48-4808-BDD1-93BF89BE0048}" type="presParOf" srcId="{CE1400F9-F749-4CA2-90E5-E504297134CC}" destId="{B5374C1E-1288-4FBD-8996-D8EDEDEFD0BE}" srcOrd="1" destOrd="0" presId="urn:microsoft.com/office/officeart/2018/2/layout/IconLabelList"/>
    <dgm:cxn modelId="{5F47F391-892E-447D-80DD-02EAE26B2B1A}" type="presParOf" srcId="{CE1400F9-F749-4CA2-90E5-E504297134CC}" destId="{B41C8F5D-11BC-4E6C-8771-9A425F7C719A}" srcOrd="2" destOrd="0" presId="urn:microsoft.com/office/officeart/2018/2/layout/IconLabelList"/>
    <dgm:cxn modelId="{DECACE15-3599-4CAF-9958-8DA573657BE7}" type="presParOf" srcId="{B41C8F5D-11BC-4E6C-8771-9A425F7C719A}" destId="{87560100-0E5E-477D-BFD3-015A5C3A3EE0}" srcOrd="0" destOrd="0" presId="urn:microsoft.com/office/officeart/2018/2/layout/IconLabelList"/>
    <dgm:cxn modelId="{D1826EF0-C0E3-430A-9FE7-321DB5C5295D}" type="presParOf" srcId="{B41C8F5D-11BC-4E6C-8771-9A425F7C719A}" destId="{637EB963-2D1F-42A8-A261-BA8E80723864}" srcOrd="1" destOrd="0" presId="urn:microsoft.com/office/officeart/2018/2/layout/IconLabelList"/>
    <dgm:cxn modelId="{512390AE-DD0F-4708-B594-99DA68DEE9B9}" type="presParOf" srcId="{B41C8F5D-11BC-4E6C-8771-9A425F7C719A}" destId="{D90F0637-855E-49E8-899A-54F13A5B2B06}" srcOrd="2" destOrd="0" presId="urn:microsoft.com/office/officeart/2018/2/layout/IconLabelList"/>
    <dgm:cxn modelId="{14F8D729-3806-4583-B284-C99FA51A3883}" type="presParOf" srcId="{CE1400F9-F749-4CA2-90E5-E504297134CC}" destId="{646E20A5-5398-4BCE-955F-49396605AA1B}" srcOrd="3" destOrd="0" presId="urn:microsoft.com/office/officeart/2018/2/layout/IconLabelList"/>
    <dgm:cxn modelId="{39F4F6F8-3D73-4637-B735-8975EC87201D}" type="presParOf" srcId="{CE1400F9-F749-4CA2-90E5-E504297134CC}" destId="{1EE75B9A-5C6A-44DE-8F22-9749371C7588}" srcOrd="4" destOrd="0" presId="urn:microsoft.com/office/officeart/2018/2/layout/IconLabelList"/>
    <dgm:cxn modelId="{8A00F454-FF9E-430D-B8E8-56233B814034}" type="presParOf" srcId="{1EE75B9A-5C6A-44DE-8F22-9749371C7588}" destId="{9B848212-7325-485C-A891-4BDA30D77AA9}" srcOrd="0" destOrd="0" presId="urn:microsoft.com/office/officeart/2018/2/layout/IconLabelList"/>
    <dgm:cxn modelId="{ED53CD71-FE81-4DF0-A211-5C863C6DE40C}" type="presParOf" srcId="{1EE75B9A-5C6A-44DE-8F22-9749371C7588}" destId="{C6C091FE-8572-4D25-8332-B1393FD0FB88}" srcOrd="1" destOrd="0" presId="urn:microsoft.com/office/officeart/2018/2/layout/IconLabelList"/>
    <dgm:cxn modelId="{CAF5E0C7-CD53-45A0-9925-524E6E5BEF6B}" type="presParOf" srcId="{1EE75B9A-5C6A-44DE-8F22-9749371C7588}" destId="{A61D2AF2-FEB8-457A-B17A-8665B5011028}" srcOrd="2" destOrd="0" presId="urn:microsoft.com/office/officeart/2018/2/layout/IconLabelList"/>
    <dgm:cxn modelId="{83E3D9CC-AEDA-4507-8B2A-0D0EC97FA43C}" type="presParOf" srcId="{CE1400F9-F749-4CA2-90E5-E504297134CC}" destId="{1900C19F-5BCE-4783-A624-1D6E56351B84}" srcOrd="5" destOrd="0" presId="urn:microsoft.com/office/officeart/2018/2/layout/IconLabelList"/>
    <dgm:cxn modelId="{7F181C7F-C3F1-4C6F-96CB-77473F65C7E5}" type="presParOf" srcId="{CE1400F9-F749-4CA2-90E5-E504297134CC}" destId="{83FD8786-CC6A-4171-8895-4327A3139E61}" srcOrd="6" destOrd="0" presId="urn:microsoft.com/office/officeart/2018/2/layout/IconLabelList"/>
    <dgm:cxn modelId="{A2FDB27B-6909-48D7-8FEA-8A821ACFE389}" type="presParOf" srcId="{83FD8786-CC6A-4171-8895-4327A3139E61}" destId="{5FE8BD77-D7B1-47E2-8F59-3A65B349770A}" srcOrd="0" destOrd="0" presId="urn:microsoft.com/office/officeart/2018/2/layout/IconLabelList"/>
    <dgm:cxn modelId="{1370ADD1-DB54-4348-8F3C-EC50AF0F1679}" type="presParOf" srcId="{83FD8786-CC6A-4171-8895-4327A3139E61}" destId="{1DB53988-E654-4BCB-AE8E-6F7F4BFDDC47}" srcOrd="1" destOrd="0" presId="urn:microsoft.com/office/officeart/2018/2/layout/IconLabelList"/>
    <dgm:cxn modelId="{2FA5AC30-A6AA-41FF-89F9-6805C29EBB6E}" type="presParOf" srcId="{83FD8786-CC6A-4171-8895-4327A3139E61}" destId="{C72AD317-CB1D-4FF5-BD5E-9797F47E13C9}" srcOrd="2" destOrd="0" presId="urn:microsoft.com/office/officeart/2018/2/layout/IconLabelList"/>
    <dgm:cxn modelId="{B9CEE9AD-F652-4A2C-8683-04E698B7612A}" type="presParOf" srcId="{CE1400F9-F749-4CA2-90E5-E504297134CC}" destId="{85D672B8-E3FA-48BD-A06E-29CF71501C4C}" srcOrd="7" destOrd="0" presId="urn:microsoft.com/office/officeart/2018/2/layout/IconLabelList"/>
    <dgm:cxn modelId="{A566C5D0-1ACB-416E-95D5-0E94CB370B51}" type="presParOf" srcId="{CE1400F9-F749-4CA2-90E5-E504297134CC}" destId="{45C8238E-79A5-4224-912D-AB1F93784867}" srcOrd="8" destOrd="0" presId="urn:microsoft.com/office/officeart/2018/2/layout/IconLabelList"/>
    <dgm:cxn modelId="{8EF7F7E7-08EC-4CB6-9FA9-53017BA3C3FE}" type="presParOf" srcId="{45C8238E-79A5-4224-912D-AB1F93784867}" destId="{8D94BD4D-E56E-4A2C-86AB-40FB07C2FA6A}" srcOrd="0" destOrd="0" presId="urn:microsoft.com/office/officeart/2018/2/layout/IconLabelList"/>
    <dgm:cxn modelId="{9BB4FEFB-97F1-4671-8701-482D82A51316}" type="presParOf" srcId="{45C8238E-79A5-4224-912D-AB1F93784867}" destId="{515D1639-6D05-4E55-84EF-D3A92FEB4475}" srcOrd="1" destOrd="0" presId="urn:microsoft.com/office/officeart/2018/2/layout/IconLabelList"/>
    <dgm:cxn modelId="{DFF2EAFA-7DE9-4EEF-8AAE-40006ABE437F}" type="presParOf" srcId="{45C8238E-79A5-4224-912D-AB1F93784867}" destId="{323D547D-4DC9-4E6A-914F-C2C08600FC61}" srcOrd="2" destOrd="0" presId="urn:microsoft.com/office/officeart/2018/2/layout/IconLabelList"/>
    <dgm:cxn modelId="{8E974E05-225F-4637-B607-D3EA9C113A20}" type="presParOf" srcId="{CE1400F9-F749-4CA2-90E5-E504297134CC}" destId="{1B70AF50-5ED8-4BE5-B016-B0D9E6467408}" srcOrd="9" destOrd="0" presId="urn:microsoft.com/office/officeart/2018/2/layout/IconLabelList"/>
    <dgm:cxn modelId="{70AB9688-330B-4643-B36E-63F1A2549024}" type="presParOf" srcId="{CE1400F9-F749-4CA2-90E5-E504297134CC}" destId="{0E1BDECE-30D9-42EC-851D-730F1734B7E6}" srcOrd="10" destOrd="0" presId="urn:microsoft.com/office/officeart/2018/2/layout/IconLabelList"/>
    <dgm:cxn modelId="{C2CD8090-662E-47C2-89A4-E1F9FCB4E05C}" type="presParOf" srcId="{0E1BDECE-30D9-42EC-851D-730F1734B7E6}" destId="{FBFBE8F2-D359-4667-B1A4-AB4B00C96C65}" srcOrd="0" destOrd="0" presId="urn:microsoft.com/office/officeart/2018/2/layout/IconLabelList"/>
    <dgm:cxn modelId="{DE059E8B-DE0B-47CA-B13A-E9C442E80B71}" type="presParOf" srcId="{0E1BDECE-30D9-42EC-851D-730F1734B7E6}" destId="{7252D17C-7E9E-49CB-B3A7-F30649A7DD48}" srcOrd="1" destOrd="0" presId="urn:microsoft.com/office/officeart/2018/2/layout/IconLabelList"/>
    <dgm:cxn modelId="{B37E9C92-5668-4E76-ADD2-1E808199099A}" type="presParOf" srcId="{0E1BDECE-30D9-42EC-851D-730F1734B7E6}" destId="{9750A4D9-9261-43BF-97B4-F18C542D78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FD7BF1-AC70-4043-81D1-7EB5FA18521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836499E-734B-475A-BC8F-D80B02ECA591}">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48K</a:t>
          </a:r>
        </a:p>
      </dgm:t>
    </dgm:pt>
    <dgm:pt modelId="{D0723366-1875-4974-BECA-7B2568F886F4}" type="parTrans" cxnId="{EAA82A31-5A08-4DE3-B463-C39260CEE3C1}">
      <dgm:prSet/>
      <dgm:spPr/>
      <dgm:t>
        <a:bodyPr/>
        <a:lstStyle/>
        <a:p>
          <a:endParaRPr lang="en-US"/>
        </a:p>
      </dgm:t>
    </dgm:pt>
    <dgm:pt modelId="{25156D29-5A9B-478A-975F-C9EC8E67229F}" type="sibTrans" cxnId="{EAA82A31-5A08-4DE3-B463-C39260CEE3C1}">
      <dgm:prSet/>
      <dgm:spPr/>
      <dgm:t>
        <a:bodyPr/>
        <a:lstStyle/>
        <a:p>
          <a:endParaRPr lang="en-US"/>
        </a:p>
      </dgm:t>
    </dgm:pt>
    <dgm:pt modelId="{6E0BA182-D722-4F0D-B1E6-A57F4B807024}">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60K</a:t>
          </a:r>
        </a:p>
      </dgm:t>
    </dgm:pt>
    <dgm:pt modelId="{A43B6317-3CD3-4AA6-B606-231D45BB032F}" type="parTrans" cxnId="{8AEF4048-1E55-4A72-B9AB-4615A155612B}">
      <dgm:prSet/>
      <dgm:spPr/>
      <dgm:t>
        <a:bodyPr/>
        <a:lstStyle/>
        <a:p>
          <a:endParaRPr lang="en-US"/>
        </a:p>
      </dgm:t>
    </dgm:pt>
    <dgm:pt modelId="{6DB3B4E7-8151-4C38-9DAC-2DCB9C7FB378}" type="sibTrans" cxnId="{8AEF4048-1E55-4A72-B9AB-4615A155612B}">
      <dgm:prSet/>
      <dgm:spPr/>
      <dgm:t>
        <a:bodyPr/>
        <a:lstStyle/>
        <a:p>
          <a:endParaRPr lang="en-US"/>
        </a:p>
      </dgm:t>
    </dgm:pt>
    <dgm:pt modelId="{D36F2C11-CB23-4C8D-A3F2-E68E205AD498}">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24K</a:t>
          </a:r>
        </a:p>
      </dgm:t>
    </dgm:pt>
    <dgm:pt modelId="{2C4E0C34-D2CA-431D-A124-CF536122042F}" type="parTrans" cxnId="{8C2F100B-D207-4FAF-AC46-F1302910CCE5}">
      <dgm:prSet/>
      <dgm:spPr/>
      <dgm:t>
        <a:bodyPr/>
        <a:lstStyle/>
        <a:p>
          <a:endParaRPr lang="en-US"/>
        </a:p>
      </dgm:t>
    </dgm:pt>
    <dgm:pt modelId="{C8631749-9DFF-41F1-B06C-E20D321CA1F8}" type="sibTrans" cxnId="{8C2F100B-D207-4FAF-AC46-F1302910CCE5}">
      <dgm:prSet/>
      <dgm:spPr/>
      <dgm:t>
        <a:bodyPr/>
        <a:lstStyle/>
        <a:p>
          <a:endParaRPr lang="en-US"/>
        </a:p>
      </dgm:t>
    </dgm:pt>
    <dgm:pt modelId="{2673C476-E026-45FF-AD54-216D28FFC1EB}">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30K</a:t>
          </a:r>
        </a:p>
      </dgm:t>
    </dgm:pt>
    <dgm:pt modelId="{F65C2154-2D28-4804-94FC-225EA272F775}" type="parTrans" cxnId="{8E21F4F1-3F57-43C7-A9AE-DF5076F7EAF8}">
      <dgm:prSet/>
      <dgm:spPr/>
      <dgm:t>
        <a:bodyPr/>
        <a:lstStyle/>
        <a:p>
          <a:endParaRPr lang="en-US"/>
        </a:p>
      </dgm:t>
    </dgm:pt>
    <dgm:pt modelId="{F880D69B-D721-4A4D-928D-A0C879851A29}" type="sibTrans" cxnId="{8E21F4F1-3F57-43C7-A9AE-DF5076F7EAF8}">
      <dgm:prSet/>
      <dgm:spPr/>
      <dgm:t>
        <a:bodyPr/>
        <a:lstStyle/>
        <a:p>
          <a:endParaRPr lang="en-US"/>
        </a:p>
      </dgm:t>
    </dgm:pt>
    <dgm:pt modelId="{8581E42D-094E-4AB9-B42E-FDD42E651EAE}">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36K</a:t>
          </a:r>
        </a:p>
      </dgm:t>
    </dgm:pt>
    <dgm:pt modelId="{5C44F0E3-CE3F-4E00-95DF-0CC844DBF066}" type="parTrans" cxnId="{7456903C-F585-4BEB-8A66-E971EEDCE7A8}">
      <dgm:prSet/>
      <dgm:spPr/>
      <dgm:t>
        <a:bodyPr/>
        <a:lstStyle/>
        <a:p>
          <a:endParaRPr lang="en-US"/>
        </a:p>
      </dgm:t>
    </dgm:pt>
    <dgm:pt modelId="{ACB77968-2BF3-41D8-9741-C90004B7FC21}" type="sibTrans" cxnId="{7456903C-F585-4BEB-8A66-E971EEDCE7A8}">
      <dgm:prSet/>
      <dgm:spPr/>
      <dgm:t>
        <a:bodyPr/>
        <a:lstStyle/>
        <a:p>
          <a:endParaRPr lang="en-US"/>
        </a:p>
      </dgm:t>
    </dgm:pt>
    <dgm:pt modelId="{B2926F36-3961-4F90-9675-114D1FDF5DCA}">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42K</a:t>
          </a:r>
        </a:p>
      </dgm:t>
    </dgm:pt>
    <dgm:pt modelId="{ED5E0FA8-70E9-4FAE-BF8C-D1F993089404}" type="parTrans" cxnId="{9F253450-B413-4905-8E4B-2082B6D624FF}">
      <dgm:prSet/>
      <dgm:spPr/>
      <dgm:t>
        <a:bodyPr/>
        <a:lstStyle/>
        <a:p>
          <a:endParaRPr lang="en-US"/>
        </a:p>
      </dgm:t>
    </dgm:pt>
    <dgm:pt modelId="{A9E94387-3BFE-4E90-BA0F-48BC97E5C87B}" type="sibTrans" cxnId="{9F253450-B413-4905-8E4B-2082B6D624FF}">
      <dgm:prSet/>
      <dgm:spPr/>
      <dgm:t>
        <a:bodyPr/>
        <a:lstStyle/>
        <a:p>
          <a:endParaRPr lang="en-US"/>
        </a:p>
      </dgm:t>
    </dgm:pt>
    <dgm:pt modelId="{DD64B04D-478D-482E-A490-0FDE0ED9FA13}" type="pres">
      <dgm:prSet presAssocID="{23FD7BF1-AC70-4043-81D1-7EB5FA185219}" presName="Name0" presStyleCnt="0">
        <dgm:presLayoutVars>
          <dgm:dir/>
          <dgm:resizeHandles val="exact"/>
        </dgm:presLayoutVars>
      </dgm:prSet>
      <dgm:spPr/>
    </dgm:pt>
    <dgm:pt modelId="{41CE0E6B-EE15-44D7-9FD8-639A98779593}" type="pres">
      <dgm:prSet presAssocID="{D36F2C11-CB23-4C8D-A3F2-E68E205AD498}" presName="Name5" presStyleLbl="vennNode1" presStyleIdx="0" presStyleCnt="6">
        <dgm:presLayoutVars>
          <dgm:bulletEnabled val="1"/>
        </dgm:presLayoutVars>
      </dgm:prSet>
      <dgm:spPr/>
    </dgm:pt>
    <dgm:pt modelId="{C650A2B8-E9CE-4292-9C33-EB721E30F63E}" type="pres">
      <dgm:prSet presAssocID="{C8631749-9DFF-41F1-B06C-E20D321CA1F8}" presName="space" presStyleCnt="0"/>
      <dgm:spPr/>
    </dgm:pt>
    <dgm:pt modelId="{63B222A8-C6A8-4453-B067-A19944DEB9E3}" type="pres">
      <dgm:prSet presAssocID="{2673C476-E026-45FF-AD54-216D28FFC1EB}" presName="Name5" presStyleLbl="vennNode1" presStyleIdx="1" presStyleCnt="6">
        <dgm:presLayoutVars>
          <dgm:bulletEnabled val="1"/>
        </dgm:presLayoutVars>
      </dgm:prSet>
      <dgm:spPr/>
    </dgm:pt>
    <dgm:pt modelId="{F4062C32-70FB-4484-8DB8-A08B20B2415D}" type="pres">
      <dgm:prSet presAssocID="{F880D69B-D721-4A4D-928D-A0C879851A29}" presName="space" presStyleCnt="0"/>
      <dgm:spPr/>
    </dgm:pt>
    <dgm:pt modelId="{13107B9B-0345-4A6C-9BF8-2CDA49D6780C}" type="pres">
      <dgm:prSet presAssocID="{8581E42D-094E-4AB9-B42E-FDD42E651EAE}" presName="Name5" presStyleLbl="vennNode1" presStyleIdx="2" presStyleCnt="6">
        <dgm:presLayoutVars>
          <dgm:bulletEnabled val="1"/>
        </dgm:presLayoutVars>
      </dgm:prSet>
      <dgm:spPr/>
    </dgm:pt>
    <dgm:pt modelId="{DF89C774-EB7B-49A4-8721-BEE55F6BA233}" type="pres">
      <dgm:prSet presAssocID="{ACB77968-2BF3-41D8-9741-C90004B7FC21}" presName="space" presStyleCnt="0"/>
      <dgm:spPr/>
    </dgm:pt>
    <dgm:pt modelId="{33FE3E90-DDCB-492D-8E23-F4DDF64E2675}" type="pres">
      <dgm:prSet presAssocID="{B2926F36-3961-4F90-9675-114D1FDF5DCA}" presName="Name5" presStyleLbl="vennNode1" presStyleIdx="3" presStyleCnt="6">
        <dgm:presLayoutVars>
          <dgm:bulletEnabled val="1"/>
        </dgm:presLayoutVars>
      </dgm:prSet>
      <dgm:spPr/>
    </dgm:pt>
    <dgm:pt modelId="{6D9BF2CD-D34B-4BC2-A21D-CDA5E13648C8}" type="pres">
      <dgm:prSet presAssocID="{A9E94387-3BFE-4E90-BA0F-48BC97E5C87B}" presName="space" presStyleCnt="0"/>
      <dgm:spPr/>
    </dgm:pt>
    <dgm:pt modelId="{8A0D59BF-8920-4D79-A06C-1339985E2C1B}" type="pres">
      <dgm:prSet presAssocID="{4836499E-734B-475A-BC8F-D80B02ECA591}" presName="Name5" presStyleLbl="vennNode1" presStyleIdx="4" presStyleCnt="6">
        <dgm:presLayoutVars>
          <dgm:bulletEnabled val="1"/>
        </dgm:presLayoutVars>
      </dgm:prSet>
      <dgm:spPr/>
    </dgm:pt>
    <dgm:pt modelId="{7386DD44-E948-412F-ABCD-671152715F0C}" type="pres">
      <dgm:prSet presAssocID="{25156D29-5A9B-478A-975F-C9EC8E67229F}" presName="space" presStyleCnt="0"/>
      <dgm:spPr/>
    </dgm:pt>
    <dgm:pt modelId="{3286AA20-3BD9-4E20-BF9E-40B6BC6BF4B5}" type="pres">
      <dgm:prSet presAssocID="{6E0BA182-D722-4F0D-B1E6-A57F4B807024}" presName="Name5" presStyleLbl="vennNode1" presStyleIdx="5" presStyleCnt="6">
        <dgm:presLayoutVars>
          <dgm:bulletEnabled val="1"/>
        </dgm:presLayoutVars>
      </dgm:prSet>
      <dgm:spPr/>
    </dgm:pt>
  </dgm:ptLst>
  <dgm:cxnLst>
    <dgm:cxn modelId="{8C2F100B-D207-4FAF-AC46-F1302910CCE5}" srcId="{23FD7BF1-AC70-4043-81D1-7EB5FA185219}" destId="{D36F2C11-CB23-4C8D-A3F2-E68E205AD498}" srcOrd="0" destOrd="0" parTransId="{2C4E0C34-D2CA-431D-A124-CF536122042F}" sibTransId="{C8631749-9DFF-41F1-B06C-E20D321CA1F8}"/>
    <dgm:cxn modelId="{051FDB1F-241A-4229-B4EC-1FAEDD05FCAD}" type="presOf" srcId="{23FD7BF1-AC70-4043-81D1-7EB5FA185219}" destId="{DD64B04D-478D-482E-A490-0FDE0ED9FA13}" srcOrd="0" destOrd="0" presId="urn:microsoft.com/office/officeart/2005/8/layout/venn3"/>
    <dgm:cxn modelId="{EAA82A31-5A08-4DE3-B463-C39260CEE3C1}" srcId="{23FD7BF1-AC70-4043-81D1-7EB5FA185219}" destId="{4836499E-734B-475A-BC8F-D80B02ECA591}" srcOrd="4" destOrd="0" parTransId="{D0723366-1875-4974-BECA-7B2568F886F4}" sibTransId="{25156D29-5A9B-478A-975F-C9EC8E67229F}"/>
    <dgm:cxn modelId="{7456903C-F585-4BEB-8A66-E971EEDCE7A8}" srcId="{23FD7BF1-AC70-4043-81D1-7EB5FA185219}" destId="{8581E42D-094E-4AB9-B42E-FDD42E651EAE}" srcOrd="2" destOrd="0" parTransId="{5C44F0E3-CE3F-4E00-95DF-0CC844DBF066}" sibTransId="{ACB77968-2BF3-41D8-9741-C90004B7FC21}"/>
    <dgm:cxn modelId="{8AEF4048-1E55-4A72-B9AB-4615A155612B}" srcId="{23FD7BF1-AC70-4043-81D1-7EB5FA185219}" destId="{6E0BA182-D722-4F0D-B1E6-A57F4B807024}" srcOrd="5" destOrd="0" parTransId="{A43B6317-3CD3-4AA6-B606-231D45BB032F}" sibTransId="{6DB3B4E7-8151-4C38-9DAC-2DCB9C7FB378}"/>
    <dgm:cxn modelId="{9F253450-B413-4905-8E4B-2082B6D624FF}" srcId="{23FD7BF1-AC70-4043-81D1-7EB5FA185219}" destId="{B2926F36-3961-4F90-9675-114D1FDF5DCA}" srcOrd="3" destOrd="0" parTransId="{ED5E0FA8-70E9-4FAE-BF8C-D1F993089404}" sibTransId="{A9E94387-3BFE-4E90-BA0F-48BC97E5C87B}"/>
    <dgm:cxn modelId="{1CAD06A7-957E-4348-8897-E2BFBD492B42}" type="presOf" srcId="{2673C476-E026-45FF-AD54-216D28FFC1EB}" destId="{63B222A8-C6A8-4453-B067-A19944DEB9E3}" srcOrd="0" destOrd="0" presId="urn:microsoft.com/office/officeart/2005/8/layout/venn3"/>
    <dgm:cxn modelId="{1EE2C2B2-521D-4AB0-BCD9-2EE220949793}" type="presOf" srcId="{D36F2C11-CB23-4C8D-A3F2-E68E205AD498}" destId="{41CE0E6B-EE15-44D7-9FD8-639A98779593}" srcOrd="0" destOrd="0" presId="urn:microsoft.com/office/officeart/2005/8/layout/venn3"/>
    <dgm:cxn modelId="{6DCD22D2-2241-4876-B3B7-8DAB8F777BF7}" type="presOf" srcId="{6E0BA182-D722-4F0D-B1E6-A57F4B807024}" destId="{3286AA20-3BD9-4E20-BF9E-40B6BC6BF4B5}" srcOrd="0" destOrd="0" presId="urn:microsoft.com/office/officeart/2005/8/layout/venn3"/>
    <dgm:cxn modelId="{385317DC-308B-48AD-B5D1-CC202070A5E4}" type="presOf" srcId="{B2926F36-3961-4F90-9675-114D1FDF5DCA}" destId="{33FE3E90-DDCB-492D-8E23-F4DDF64E2675}" srcOrd="0" destOrd="0" presId="urn:microsoft.com/office/officeart/2005/8/layout/venn3"/>
    <dgm:cxn modelId="{8156FCE7-5756-4695-BC89-BD57BF817B2A}" type="presOf" srcId="{8581E42D-094E-4AB9-B42E-FDD42E651EAE}" destId="{13107B9B-0345-4A6C-9BF8-2CDA49D6780C}" srcOrd="0" destOrd="0" presId="urn:microsoft.com/office/officeart/2005/8/layout/venn3"/>
    <dgm:cxn modelId="{1EFF14E8-E03B-42FC-817A-3715C35C67E4}" type="presOf" srcId="{4836499E-734B-475A-BC8F-D80B02ECA591}" destId="{8A0D59BF-8920-4D79-A06C-1339985E2C1B}" srcOrd="0" destOrd="0" presId="urn:microsoft.com/office/officeart/2005/8/layout/venn3"/>
    <dgm:cxn modelId="{8E21F4F1-3F57-43C7-A9AE-DF5076F7EAF8}" srcId="{23FD7BF1-AC70-4043-81D1-7EB5FA185219}" destId="{2673C476-E026-45FF-AD54-216D28FFC1EB}" srcOrd="1" destOrd="0" parTransId="{F65C2154-2D28-4804-94FC-225EA272F775}" sibTransId="{F880D69B-D721-4A4D-928D-A0C879851A29}"/>
    <dgm:cxn modelId="{F6233376-7966-498B-9EB0-7D1E35E10E09}" type="presParOf" srcId="{DD64B04D-478D-482E-A490-0FDE0ED9FA13}" destId="{41CE0E6B-EE15-44D7-9FD8-639A98779593}" srcOrd="0" destOrd="0" presId="urn:microsoft.com/office/officeart/2005/8/layout/venn3"/>
    <dgm:cxn modelId="{8B06EBF2-8755-46E3-9EC0-81575A4DEC17}" type="presParOf" srcId="{DD64B04D-478D-482E-A490-0FDE0ED9FA13}" destId="{C650A2B8-E9CE-4292-9C33-EB721E30F63E}" srcOrd="1" destOrd="0" presId="urn:microsoft.com/office/officeart/2005/8/layout/venn3"/>
    <dgm:cxn modelId="{FF6C7B0F-FC89-4CB9-9D40-14C1405A0BCB}" type="presParOf" srcId="{DD64B04D-478D-482E-A490-0FDE0ED9FA13}" destId="{63B222A8-C6A8-4453-B067-A19944DEB9E3}" srcOrd="2" destOrd="0" presId="urn:microsoft.com/office/officeart/2005/8/layout/venn3"/>
    <dgm:cxn modelId="{5DE7BD46-A2F8-43A6-86F2-9202950887B0}" type="presParOf" srcId="{DD64B04D-478D-482E-A490-0FDE0ED9FA13}" destId="{F4062C32-70FB-4484-8DB8-A08B20B2415D}" srcOrd="3" destOrd="0" presId="urn:microsoft.com/office/officeart/2005/8/layout/venn3"/>
    <dgm:cxn modelId="{898E93BB-F409-4FC4-AC3C-E1FF9B551EF6}" type="presParOf" srcId="{DD64B04D-478D-482E-A490-0FDE0ED9FA13}" destId="{13107B9B-0345-4A6C-9BF8-2CDA49D6780C}" srcOrd="4" destOrd="0" presId="urn:microsoft.com/office/officeart/2005/8/layout/venn3"/>
    <dgm:cxn modelId="{7AF12BDA-C255-4694-BAF5-497E7708FAC0}" type="presParOf" srcId="{DD64B04D-478D-482E-A490-0FDE0ED9FA13}" destId="{DF89C774-EB7B-49A4-8721-BEE55F6BA233}" srcOrd="5" destOrd="0" presId="urn:microsoft.com/office/officeart/2005/8/layout/venn3"/>
    <dgm:cxn modelId="{B616D38D-CC71-4D4F-8B77-9C532DCC9ABC}" type="presParOf" srcId="{DD64B04D-478D-482E-A490-0FDE0ED9FA13}" destId="{33FE3E90-DDCB-492D-8E23-F4DDF64E2675}" srcOrd="6" destOrd="0" presId="urn:microsoft.com/office/officeart/2005/8/layout/venn3"/>
    <dgm:cxn modelId="{04A1A7BC-E47C-4B37-A89E-9343E8764EDD}" type="presParOf" srcId="{DD64B04D-478D-482E-A490-0FDE0ED9FA13}" destId="{6D9BF2CD-D34B-4BC2-A21D-CDA5E13648C8}" srcOrd="7" destOrd="0" presId="urn:microsoft.com/office/officeart/2005/8/layout/venn3"/>
    <dgm:cxn modelId="{F1110EEF-04BE-4A7A-B4D7-3E81CDC7CB90}" type="presParOf" srcId="{DD64B04D-478D-482E-A490-0FDE0ED9FA13}" destId="{8A0D59BF-8920-4D79-A06C-1339985E2C1B}" srcOrd="8" destOrd="0" presId="urn:microsoft.com/office/officeart/2005/8/layout/venn3"/>
    <dgm:cxn modelId="{D581E1AD-0B29-402E-BCF9-BA357F322514}" type="presParOf" srcId="{DD64B04D-478D-482E-A490-0FDE0ED9FA13}" destId="{7386DD44-E948-412F-ABCD-671152715F0C}" srcOrd="9" destOrd="0" presId="urn:microsoft.com/office/officeart/2005/8/layout/venn3"/>
    <dgm:cxn modelId="{DCB0305B-3CE3-4AED-A520-9B13FDF8FF97}" type="presParOf" srcId="{DD64B04D-478D-482E-A490-0FDE0ED9FA13}" destId="{3286AA20-3BD9-4E20-BF9E-40B6BC6BF4B5}"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D7BF1-AC70-4043-81D1-7EB5FA18521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836499E-734B-475A-BC8F-D80B02ECA591}">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48K</a:t>
          </a:r>
        </a:p>
      </dgm:t>
    </dgm:pt>
    <dgm:pt modelId="{D0723366-1875-4974-BECA-7B2568F886F4}" type="parTrans" cxnId="{EAA82A31-5A08-4DE3-B463-C39260CEE3C1}">
      <dgm:prSet/>
      <dgm:spPr/>
      <dgm:t>
        <a:bodyPr/>
        <a:lstStyle/>
        <a:p>
          <a:endParaRPr lang="en-US"/>
        </a:p>
      </dgm:t>
    </dgm:pt>
    <dgm:pt modelId="{25156D29-5A9B-478A-975F-C9EC8E67229F}" type="sibTrans" cxnId="{EAA82A31-5A08-4DE3-B463-C39260CEE3C1}">
      <dgm:prSet/>
      <dgm:spPr/>
      <dgm:t>
        <a:bodyPr/>
        <a:lstStyle/>
        <a:p>
          <a:endParaRPr lang="en-US"/>
        </a:p>
      </dgm:t>
    </dgm:pt>
    <dgm:pt modelId="{6E0BA182-D722-4F0D-B1E6-A57F4B807024}">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60K</a:t>
          </a:r>
        </a:p>
      </dgm:t>
    </dgm:pt>
    <dgm:pt modelId="{A43B6317-3CD3-4AA6-B606-231D45BB032F}" type="parTrans" cxnId="{8AEF4048-1E55-4A72-B9AB-4615A155612B}">
      <dgm:prSet/>
      <dgm:spPr/>
      <dgm:t>
        <a:bodyPr/>
        <a:lstStyle/>
        <a:p>
          <a:endParaRPr lang="en-US"/>
        </a:p>
      </dgm:t>
    </dgm:pt>
    <dgm:pt modelId="{6DB3B4E7-8151-4C38-9DAC-2DCB9C7FB378}" type="sibTrans" cxnId="{8AEF4048-1E55-4A72-B9AB-4615A155612B}">
      <dgm:prSet/>
      <dgm:spPr/>
      <dgm:t>
        <a:bodyPr/>
        <a:lstStyle/>
        <a:p>
          <a:endParaRPr lang="en-US"/>
        </a:p>
      </dgm:t>
    </dgm:pt>
    <dgm:pt modelId="{D36F2C11-CB23-4C8D-A3F2-E68E205AD498}">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24K</a:t>
          </a:r>
        </a:p>
      </dgm:t>
    </dgm:pt>
    <dgm:pt modelId="{2C4E0C34-D2CA-431D-A124-CF536122042F}" type="parTrans" cxnId="{8C2F100B-D207-4FAF-AC46-F1302910CCE5}">
      <dgm:prSet/>
      <dgm:spPr/>
      <dgm:t>
        <a:bodyPr/>
        <a:lstStyle/>
        <a:p>
          <a:endParaRPr lang="en-US"/>
        </a:p>
      </dgm:t>
    </dgm:pt>
    <dgm:pt modelId="{C8631749-9DFF-41F1-B06C-E20D321CA1F8}" type="sibTrans" cxnId="{8C2F100B-D207-4FAF-AC46-F1302910CCE5}">
      <dgm:prSet/>
      <dgm:spPr/>
      <dgm:t>
        <a:bodyPr/>
        <a:lstStyle/>
        <a:p>
          <a:endParaRPr lang="en-US"/>
        </a:p>
      </dgm:t>
    </dgm:pt>
    <dgm:pt modelId="{2673C476-E026-45FF-AD54-216D28FFC1EB}">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30K</a:t>
          </a:r>
        </a:p>
      </dgm:t>
    </dgm:pt>
    <dgm:pt modelId="{F65C2154-2D28-4804-94FC-225EA272F775}" type="parTrans" cxnId="{8E21F4F1-3F57-43C7-A9AE-DF5076F7EAF8}">
      <dgm:prSet/>
      <dgm:spPr/>
      <dgm:t>
        <a:bodyPr/>
        <a:lstStyle/>
        <a:p>
          <a:endParaRPr lang="en-US"/>
        </a:p>
      </dgm:t>
    </dgm:pt>
    <dgm:pt modelId="{F880D69B-D721-4A4D-928D-A0C879851A29}" type="sibTrans" cxnId="{8E21F4F1-3F57-43C7-A9AE-DF5076F7EAF8}">
      <dgm:prSet/>
      <dgm:spPr/>
      <dgm:t>
        <a:bodyPr/>
        <a:lstStyle/>
        <a:p>
          <a:endParaRPr lang="en-US"/>
        </a:p>
      </dgm:t>
    </dgm:pt>
    <dgm:pt modelId="{8581E42D-094E-4AB9-B42E-FDD42E651EAE}">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36K</a:t>
          </a:r>
        </a:p>
      </dgm:t>
    </dgm:pt>
    <dgm:pt modelId="{5C44F0E3-CE3F-4E00-95DF-0CC844DBF066}" type="parTrans" cxnId="{7456903C-F585-4BEB-8A66-E971EEDCE7A8}">
      <dgm:prSet/>
      <dgm:spPr/>
      <dgm:t>
        <a:bodyPr/>
        <a:lstStyle/>
        <a:p>
          <a:endParaRPr lang="en-US"/>
        </a:p>
      </dgm:t>
    </dgm:pt>
    <dgm:pt modelId="{ACB77968-2BF3-41D8-9741-C90004B7FC21}" type="sibTrans" cxnId="{7456903C-F585-4BEB-8A66-E971EEDCE7A8}">
      <dgm:prSet/>
      <dgm:spPr/>
      <dgm:t>
        <a:bodyPr/>
        <a:lstStyle/>
        <a:p>
          <a:endParaRPr lang="en-US"/>
        </a:p>
      </dgm:t>
    </dgm:pt>
    <dgm:pt modelId="{B2926F36-3961-4F90-9675-114D1FDF5DCA}">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42K</a:t>
          </a:r>
        </a:p>
      </dgm:t>
    </dgm:pt>
    <dgm:pt modelId="{ED5E0FA8-70E9-4FAE-BF8C-D1F993089404}" type="parTrans" cxnId="{9F253450-B413-4905-8E4B-2082B6D624FF}">
      <dgm:prSet/>
      <dgm:spPr/>
      <dgm:t>
        <a:bodyPr/>
        <a:lstStyle/>
        <a:p>
          <a:endParaRPr lang="en-US"/>
        </a:p>
      </dgm:t>
    </dgm:pt>
    <dgm:pt modelId="{A9E94387-3BFE-4E90-BA0F-48BC97E5C87B}" type="sibTrans" cxnId="{9F253450-B413-4905-8E4B-2082B6D624FF}">
      <dgm:prSet/>
      <dgm:spPr/>
      <dgm:t>
        <a:bodyPr/>
        <a:lstStyle/>
        <a:p>
          <a:endParaRPr lang="en-US"/>
        </a:p>
      </dgm:t>
    </dgm:pt>
    <dgm:pt modelId="{DD64B04D-478D-482E-A490-0FDE0ED9FA13}" type="pres">
      <dgm:prSet presAssocID="{23FD7BF1-AC70-4043-81D1-7EB5FA185219}" presName="Name0" presStyleCnt="0">
        <dgm:presLayoutVars>
          <dgm:dir/>
          <dgm:resizeHandles val="exact"/>
        </dgm:presLayoutVars>
      </dgm:prSet>
      <dgm:spPr/>
    </dgm:pt>
    <dgm:pt modelId="{41CE0E6B-EE15-44D7-9FD8-639A98779593}" type="pres">
      <dgm:prSet presAssocID="{D36F2C11-CB23-4C8D-A3F2-E68E205AD498}" presName="Name5" presStyleLbl="vennNode1" presStyleIdx="0" presStyleCnt="6">
        <dgm:presLayoutVars>
          <dgm:bulletEnabled val="1"/>
        </dgm:presLayoutVars>
      </dgm:prSet>
      <dgm:spPr/>
    </dgm:pt>
    <dgm:pt modelId="{C650A2B8-E9CE-4292-9C33-EB721E30F63E}" type="pres">
      <dgm:prSet presAssocID="{C8631749-9DFF-41F1-B06C-E20D321CA1F8}" presName="space" presStyleCnt="0"/>
      <dgm:spPr/>
    </dgm:pt>
    <dgm:pt modelId="{63B222A8-C6A8-4453-B067-A19944DEB9E3}" type="pres">
      <dgm:prSet presAssocID="{2673C476-E026-45FF-AD54-216D28FFC1EB}" presName="Name5" presStyleLbl="vennNode1" presStyleIdx="1" presStyleCnt="6">
        <dgm:presLayoutVars>
          <dgm:bulletEnabled val="1"/>
        </dgm:presLayoutVars>
      </dgm:prSet>
      <dgm:spPr/>
    </dgm:pt>
    <dgm:pt modelId="{F4062C32-70FB-4484-8DB8-A08B20B2415D}" type="pres">
      <dgm:prSet presAssocID="{F880D69B-D721-4A4D-928D-A0C879851A29}" presName="space" presStyleCnt="0"/>
      <dgm:spPr/>
    </dgm:pt>
    <dgm:pt modelId="{13107B9B-0345-4A6C-9BF8-2CDA49D6780C}" type="pres">
      <dgm:prSet presAssocID="{8581E42D-094E-4AB9-B42E-FDD42E651EAE}" presName="Name5" presStyleLbl="vennNode1" presStyleIdx="2" presStyleCnt="6">
        <dgm:presLayoutVars>
          <dgm:bulletEnabled val="1"/>
        </dgm:presLayoutVars>
      </dgm:prSet>
      <dgm:spPr/>
    </dgm:pt>
    <dgm:pt modelId="{DF89C774-EB7B-49A4-8721-BEE55F6BA233}" type="pres">
      <dgm:prSet presAssocID="{ACB77968-2BF3-41D8-9741-C90004B7FC21}" presName="space" presStyleCnt="0"/>
      <dgm:spPr/>
    </dgm:pt>
    <dgm:pt modelId="{33FE3E90-DDCB-492D-8E23-F4DDF64E2675}" type="pres">
      <dgm:prSet presAssocID="{B2926F36-3961-4F90-9675-114D1FDF5DCA}" presName="Name5" presStyleLbl="vennNode1" presStyleIdx="3" presStyleCnt="6">
        <dgm:presLayoutVars>
          <dgm:bulletEnabled val="1"/>
        </dgm:presLayoutVars>
      </dgm:prSet>
      <dgm:spPr/>
    </dgm:pt>
    <dgm:pt modelId="{6D9BF2CD-D34B-4BC2-A21D-CDA5E13648C8}" type="pres">
      <dgm:prSet presAssocID="{A9E94387-3BFE-4E90-BA0F-48BC97E5C87B}" presName="space" presStyleCnt="0"/>
      <dgm:spPr/>
    </dgm:pt>
    <dgm:pt modelId="{8A0D59BF-8920-4D79-A06C-1339985E2C1B}" type="pres">
      <dgm:prSet presAssocID="{4836499E-734B-475A-BC8F-D80B02ECA591}" presName="Name5" presStyleLbl="vennNode1" presStyleIdx="4" presStyleCnt="6">
        <dgm:presLayoutVars>
          <dgm:bulletEnabled val="1"/>
        </dgm:presLayoutVars>
      </dgm:prSet>
      <dgm:spPr/>
    </dgm:pt>
    <dgm:pt modelId="{7386DD44-E948-412F-ABCD-671152715F0C}" type="pres">
      <dgm:prSet presAssocID="{25156D29-5A9B-478A-975F-C9EC8E67229F}" presName="space" presStyleCnt="0"/>
      <dgm:spPr/>
    </dgm:pt>
    <dgm:pt modelId="{3286AA20-3BD9-4E20-BF9E-40B6BC6BF4B5}" type="pres">
      <dgm:prSet presAssocID="{6E0BA182-D722-4F0D-B1E6-A57F4B807024}" presName="Name5" presStyleLbl="vennNode1" presStyleIdx="5" presStyleCnt="6">
        <dgm:presLayoutVars>
          <dgm:bulletEnabled val="1"/>
        </dgm:presLayoutVars>
      </dgm:prSet>
      <dgm:spPr/>
    </dgm:pt>
  </dgm:ptLst>
  <dgm:cxnLst>
    <dgm:cxn modelId="{8C2F100B-D207-4FAF-AC46-F1302910CCE5}" srcId="{23FD7BF1-AC70-4043-81D1-7EB5FA185219}" destId="{D36F2C11-CB23-4C8D-A3F2-E68E205AD498}" srcOrd="0" destOrd="0" parTransId="{2C4E0C34-D2CA-431D-A124-CF536122042F}" sibTransId="{C8631749-9DFF-41F1-B06C-E20D321CA1F8}"/>
    <dgm:cxn modelId="{28C41F16-EE7E-4F61-90D6-D5477717D2A8}" type="presOf" srcId="{D36F2C11-CB23-4C8D-A3F2-E68E205AD498}" destId="{41CE0E6B-EE15-44D7-9FD8-639A98779593}" srcOrd="0" destOrd="0" presId="urn:microsoft.com/office/officeart/2005/8/layout/venn3"/>
    <dgm:cxn modelId="{7BA2F824-2E6C-402B-8CB3-F40D2767B2E9}" type="presOf" srcId="{4836499E-734B-475A-BC8F-D80B02ECA591}" destId="{8A0D59BF-8920-4D79-A06C-1339985E2C1B}" srcOrd="0" destOrd="0" presId="urn:microsoft.com/office/officeart/2005/8/layout/venn3"/>
    <dgm:cxn modelId="{3788AF2D-9851-4D49-87EC-E7BAA82B6B2B}" type="presOf" srcId="{23FD7BF1-AC70-4043-81D1-7EB5FA185219}" destId="{DD64B04D-478D-482E-A490-0FDE0ED9FA13}" srcOrd="0" destOrd="0" presId="urn:microsoft.com/office/officeart/2005/8/layout/venn3"/>
    <dgm:cxn modelId="{EAA82A31-5A08-4DE3-B463-C39260CEE3C1}" srcId="{23FD7BF1-AC70-4043-81D1-7EB5FA185219}" destId="{4836499E-734B-475A-BC8F-D80B02ECA591}" srcOrd="4" destOrd="0" parTransId="{D0723366-1875-4974-BECA-7B2568F886F4}" sibTransId="{25156D29-5A9B-478A-975F-C9EC8E67229F}"/>
    <dgm:cxn modelId="{7456903C-F585-4BEB-8A66-E971EEDCE7A8}" srcId="{23FD7BF1-AC70-4043-81D1-7EB5FA185219}" destId="{8581E42D-094E-4AB9-B42E-FDD42E651EAE}" srcOrd="2" destOrd="0" parTransId="{5C44F0E3-CE3F-4E00-95DF-0CC844DBF066}" sibTransId="{ACB77968-2BF3-41D8-9741-C90004B7FC21}"/>
    <dgm:cxn modelId="{8AEF4048-1E55-4A72-B9AB-4615A155612B}" srcId="{23FD7BF1-AC70-4043-81D1-7EB5FA185219}" destId="{6E0BA182-D722-4F0D-B1E6-A57F4B807024}" srcOrd="5" destOrd="0" parTransId="{A43B6317-3CD3-4AA6-B606-231D45BB032F}" sibTransId="{6DB3B4E7-8151-4C38-9DAC-2DCB9C7FB378}"/>
    <dgm:cxn modelId="{68D5F348-B07D-4F4F-93D4-1144407DF09A}" type="presOf" srcId="{2673C476-E026-45FF-AD54-216D28FFC1EB}" destId="{63B222A8-C6A8-4453-B067-A19944DEB9E3}" srcOrd="0" destOrd="0" presId="urn:microsoft.com/office/officeart/2005/8/layout/venn3"/>
    <dgm:cxn modelId="{9F253450-B413-4905-8E4B-2082B6D624FF}" srcId="{23FD7BF1-AC70-4043-81D1-7EB5FA185219}" destId="{B2926F36-3961-4F90-9675-114D1FDF5DCA}" srcOrd="3" destOrd="0" parTransId="{ED5E0FA8-70E9-4FAE-BF8C-D1F993089404}" sibTransId="{A9E94387-3BFE-4E90-BA0F-48BC97E5C87B}"/>
    <dgm:cxn modelId="{72CDBBA2-D035-47CC-AE51-3D7965458C66}" type="presOf" srcId="{B2926F36-3961-4F90-9675-114D1FDF5DCA}" destId="{33FE3E90-DDCB-492D-8E23-F4DDF64E2675}" srcOrd="0" destOrd="0" presId="urn:microsoft.com/office/officeart/2005/8/layout/venn3"/>
    <dgm:cxn modelId="{506820EE-BCAE-4787-A3B3-47EFDE66785E}" type="presOf" srcId="{6E0BA182-D722-4F0D-B1E6-A57F4B807024}" destId="{3286AA20-3BD9-4E20-BF9E-40B6BC6BF4B5}" srcOrd="0" destOrd="0" presId="urn:microsoft.com/office/officeart/2005/8/layout/venn3"/>
    <dgm:cxn modelId="{7AB567EE-B285-4526-B540-83C040293C55}" type="presOf" srcId="{8581E42D-094E-4AB9-B42E-FDD42E651EAE}" destId="{13107B9B-0345-4A6C-9BF8-2CDA49D6780C}" srcOrd="0" destOrd="0" presId="urn:microsoft.com/office/officeart/2005/8/layout/venn3"/>
    <dgm:cxn modelId="{8E21F4F1-3F57-43C7-A9AE-DF5076F7EAF8}" srcId="{23FD7BF1-AC70-4043-81D1-7EB5FA185219}" destId="{2673C476-E026-45FF-AD54-216D28FFC1EB}" srcOrd="1" destOrd="0" parTransId="{F65C2154-2D28-4804-94FC-225EA272F775}" sibTransId="{F880D69B-D721-4A4D-928D-A0C879851A29}"/>
    <dgm:cxn modelId="{A28BEB1E-168C-4475-B4EA-41E382985FE1}" type="presParOf" srcId="{DD64B04D-478D-482E-A490-0FDE0ED9FA13}" destId="{41CE0E6B-EE15-44D7-9FD8-639A98779593}" srcOrd="0" destOrd="0" presId="urn:microsoft.com/office/officeart/2005/8/layout/venn3"/>
    <dgm:cxn modelId="{A4E00337-81C4-4E30-B0B5-C4D722F35BAC}" type="presParOf" srcId="{DD64B04D-478D-482E-A490-0FDE0ED9FA13}" destId="{C650A2B8-E9CE-4292-9C33-EB721E30F63E}" srcOrd="1" destOrd="0" presId="urn:microsoft.com/office/officeart/2005/8/layout/venn3"/>
    <dgm:cxn modelId="{C3D179B2-5C23-42F6-91FF-8D3726BABC5A}" type="presParOf" srcId="{DD64B04D-478D-482E-A490-0FDE0ED9FA13}" destId="{63B222A8-C6A8-4453-B067-A19944DEB9E3}" srcOrd="2" destOrd="0" presId="urn:microsoft.com/office/officeart/2005/8/layout/venn3"/>
    <dgm:cxn modelId="{EC9C704F-3088-45BD-813C-41516A87695B}" type="presParOf" srcId="{DD64B04D-478D-482E-A490-0FDE0ED9FA13}" destId="{F4062C32-70FB-4484-8DB8-A08B20B2415D}" srcOrd="3" destOrd="0" presId="urn:microsoft.com/office/officeart/2005/8/layout/venn3"/>
    <dgm:cxn modelId="{46BD202B-F066-4F94-83BF-CD57F660A995}" type="presParOf" srcId="{DD64B04D-478D-482E-A490-0FDE0ED9FA13}" destId="{13107B9B-0345-4A6C-9BF8-2CDA49D6780C}" srcOrd="4" destOrd="0" presId="urn:microsoft.com/office/officeart/2005/8/layout/venn3"/>
    <dgm:cxn modelId="{011F29FF-BC6F-44C5-B79B-DE7E00014BFC}" type="presParOf" srcId="{DD64B04D-478D-482E-A490-0FDE0ED9FA13}" destId="{DF89C774-EB7B-49A4-8721-BEE55F6BA233}" srcOrd="5" destOrd="0" presId="urn:microsoft.com/office/officeart/2005/8/layout/venn3"/>
    <dgm:cxn modelId="{99B1D47B-67FD-4D05-87C2-0337721AD0BC}" type="presParOf" srcId="{DD64B04D-478D-482E-A490-0FDE0ED9FA13}" destId="{33FE3E90-DDCB-492D-8E23-F4DDF64E2675}" srcOrd="6" destOrd="0" presId="urn:microsoft.com/office/officeart/2005/8/layout/venn3"/>
    <dgm:cxn modelId="{74736AA4-77C2-42DD-8070-BAD3E6809614}" type="presParOf" srcId="{DD64B04D-478D-482E-A490-0FDE0ED9FA13}" destId="{6D9BF2CD-D34B-4BC2-A21D-CDA5E13648C8}" srcOrd="7" destOrd="0" presId="urn:microsoft.com/office/officeart/2005/8/layout/venn3"/>
    <dgm:cxn modelId="{A91CCF68-2E3A-4BB0-BE87-DD3F1B04401C}" type="presParOf" srcId="{DD64B04D-478D-482E-A490-0FDE0ED9FA13}" destId="{8A0D59BF-8920-4D79-A06C-1339985E2C1B}" srcOrd="8" destOrd="0" presId="urn:microsoft.com/office/officeart/2005/8/layout/venn3"/>
    <dgm:cxn modelId="{FB797798-8F5F-4C8A-8DE6-55EC8F170F78}" type="presParOf" srcId="{DD64B04D-478D-482E-A490-0FDE0ED9FA13}" destId="{7386DD44-E948-412F-ABCD-671152715F0C}" srcOrd="9" destOrd="0" presId="urn:microsoft.com/office/officeart/2005/8/layout/venn3"/>
    <dgm:cxn modelId="{5EB34EFD-2EA0-425F-8B7F-03C4FAEABED9}" type="presParOf" srcId="{DD64B04D-478D-482E-A490-0FDE0ED9FA13}" destId="{3286AA20-3BD9-4E20-BF9E-40B6BC6BF4B5}"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primary goals of an ASHP installation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how proper sizing supports design goals </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design considerations for mini-split and multi-zone ASHP systems</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custLinFactNeighborX="-1809" custLinFactNeighborY="-12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different ASHP designs and their intentions</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different design options for ASHPs by home need</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considerations for system design</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custT="1"/>
      <dgm:spPr/>
      <dgm:t>
        <a:bodyPr/>
        <a:lstStyle/>
        <a:p>
          <a:pPr>
            <a:lnSpc>
              <a:spcPct val="100000"/>
            </a:lnSpc>
          </a:pPr>
          <a:r>
            <a:rPr lang="en-US" sz="1600"/>
            <a:t>Understand common ASHP control types</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custT="1"/>
      <dgm:spPr/>
      <dgm:t>
        <a:bodyPr/>
        <a:lstStyle/>
        <a:p>
          <a:pPr>
            <a:lnSpc>
              <a:spcPct val="100000"/>
            </a:lnSpc>
          </a:pPr>
          <a:r>
            <a:rPr lang="en-US" sz="1600"/>
            <a:t>Learn about integrated  control strategies for back up or supplemental heat</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custT="1"/>
      <dgm:spPr/>
      <dgm:t>
        <a:bodyPr/>
        <a:lstStyle/>
        <a:p>
          <a:pPr>
            <a:lnSpc>
              <a:spcPct val="100000"/>
            </a:lnSpc>
          </a:pPr>
          <a:r>
            <a:rPr lang="en-US" sz="1600"/>
            <a:t>Understand control principles</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73A786A4-7BFB-4BA8-9E92-BC6E9670C9F0}">
      <dgm:prSet custT="1"/>
      <dgm:spPr/>
      <dgm:t>
        <a:bodyPr/>
        <a:lstStyle/>
        <a:p>
          <a:pPr>
            <a:lnSpc>
              <a:spcPct val="100000"/>
            </a:lnSpc>
          </a:pPr>
          <a:r>
            <a:rPr lang="en-US" sz="1600"/>
            <a:t>Learn about temperature setback nuances specific to ccASHPs</a:t>
          </a:r>
        </a:p>
      </dgm:t>
    </dgm:pt>
    <dgm:pt modelId="{6B743AA8-4E36-486C-B4DB-39A3E08E7526}" type="parTrans" cxnId="{8F1E49E0-E691-4432-9F4E-BCFFAA2F7CAB}">
      <dgm:prSet/>
      <dgm:spPr/>
      <dgm:t>
        <a:bodyPr/>
        <a:lstStyle/>
        <a:p>
          <a:endParaRPr lang="en-US"/>
        </a:p>
      </dgm:t>
    </dgm:pt>
    <dgm:pt modelId="{ABA51333-86BD-4005-9A72-16520326EBD0}" type="sibTrans" cxnId="{8F1E49E0-E691-4432-9F4E-BCFFAA2F7CAB}">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4">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4">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4">
        <dgm:presLayoutVars>
          <dgm:chMax val="1"/>
          <dgm:chPref val="1"/>
        </dgm:presLayoutVars>
      </dgm:prSet>
      <dgm:spPr/>
    </dgm:pt>
    <dgm:pt modelId="{4666FA73-113F-4054-B421-75E767B3839A}" type="pres">
      <dgm:prSet presAssocID="{D496EEEB-C5EA-41A3-9904-ACAB8595A3AF}" presName="sibTrans" presStyleCnt="0"/>
      <dgm:spPr/>
    </dgm:pt>
    <dgm:pt modelId="{BCD1F3AB-6641-4920-9EF4-466C3E4A710E}" type="pres">
      <dgm:prSet presAssocID="{73A786A4-7BFB-4BA8-9E92-BC6E9670C9F0}" presName="compNode" presStyleCnt="0"/>
      <dgm:spPr/>
    </dgm:pt>
    <dgm:pt modelId="{D06C63B0-348A-48CD-A843-51A0705693FE}" type="pres">
      <dgm:prSet presAssocID="{73A786A4-7BFB-4BA8-9E92-BC6E9670C9F0}"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ey"/>
        </a:ext>
      </dgm:extLst>
    </dgm:pt>
    <dgm:pt modelId="{2D879154-94EA-4DC1-A6C4-78757C208487}" type="pres">
      <dgm:prSet presAssocID="{73A786A4-7BFB-4BA8-9E92-BC6E9670C9F0}" presName="spaceRect" presStyleCnt="0"/>
      <dgm:spPr/>
    </dgm:pt>
    <dgm:pt modelId="{CC1CF9B8-2BAD-48BA-8DFC-0401D1A1C46A}" type="pres">
      <dgm:prSet presAssocID="{73A786A4-7BFB-4BA8-9E92-BC6E9670C9F0}" presName="textRect" presStyleLbl="revTx" presStyleIdx="3" presStyleCnt="4">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E6874D61-E65B-4FA3-B3BD-A07BC720F920}" type="presOf" srcId="{73A786A4-7BFB-4BA8-9E92-BC6E9670C9F0}" destId="{CC1CF9B8-2BAD-48BA-8DFC-0401D1A1C46A}"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8F1E49E0-E691-4432-9F4E-BCFFAA2F7CAB}" srcId="{A718C96F-376B-4A5B-9799-B9D2F4BC2BA7}" destId="{73A786A4-7BFB-4BA8-9E92-BC6E9670C9F0}" srcOrd="3" destOrd="0" parTransId="{6B743AA8-4E36-486C-B4DB-39A3E08E7526}" sibTransId="{ABA51333-86BD-4005-9A72-16520326EBD0}"/>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 modelId="{C980A333-F523-4985-8D11-01358EB8E5C8}" type="presParOf" srcId="{4676BB12-BE1E-43FA-B798-6DFC224ED736}" destId="{4666FA73-113F-4054-B421-75E767B3839A}" srcOrd="5" destOrd="0" presId="urn:microsoft.com/office/officeart/2018/2/layout/IconLabelList"/>
    <dgm:cxn modelId="{F961EBEA-42C9-493E-80B1-71E32252F396}" type="presParOf" srcId="{4676BB12-BE1E-43FA-B798-6DFC224ED736}" destId="{BCD1F3AB-6641-4920-9EF4-466C3E4A710E}" srcOrd="6" destOrd="0" presId="urn:microsoft.com/office/officeart/2018/2/layout/IconLabelList"/>
    <dgm:cxn modelId="{1A23A1F9-C116-4432-A7AC-F306A95E2A24}" type="presParOf" srcId="{BCD1F3AB-6641-4920-9EF4-466C3E4A710E}" destId="{D06C63B0-348A-48CD-A843-51A0705693FE}" srcOrd="0" destOrd="0" presId="urn:microsoft.com/office/officeart/2018/2/layout/IconLabelList"/>
    <dgm:cxn modelId="{5C7F5AE5-26A0-41C2-9721-C9D9BCF7AF14}" type="presParOf" srcId="{BCD1F3AB-6641-4920-9EF4-466C3E4A710E}" destId="{2D879154-94EA-4DC1-A6C4-78757C208487}" srcOrd="1" destOrd="0" presId="urn:microsoft.com/office/officeart/2018/2/layout/IconLabelList"/>
    <dgm:cxn modelId="{10F57335-C966-4707-BEF7-B6C443988D2C}" type="presParOf" srcId="{BCD1F3AB-6641-4920-9EF4-466C3E4A710E}" destId="{CC1CF9B8-2BAD-48BA-8DFC-0401D1A1C46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recommended practices for ccASHP design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Apply learning to home design examples</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2">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2">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93F6FB57-232A-4214-BC9C-DE81BCF479A0}" type="presOf" srcId="{55B91148-02D1-423B-B91B-DA37B1EAD3AE}" destId="{C49A4313-2D2A-4C40-9952-D8DEEAC26B1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basic operation of a heat pump</a:t>
          </a:r>
        </a:p>
      </dsp:txBody>
      <dsp:txXfrm>
        <a:off x="291148" y="2642125"/>
        <a:ext cx="2180418" cy="720000"/>
      </dsp:txXfrm>
    </dsp:sp>
    <dsp:sp modelId="{FEC88F5A-299E-4895-987F-95CC9A7E6761}">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Learn what defines a cold climate air source heat pump</a:t>
          </a:r>
        </a:p>
      </dsp:txBody>
      <dsp:txXfrm>
        <a:off x="2853140" y="2642125"/>
        <a:ext cx="2180418" cy="720000"/>
      </dsp:txXfrm>
    </dsp:sp>
    <dsp:sp modelId="{40FC72EC-743A-4398-B0BC-768E668B718B}">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advantages of </a:t>
          </a:r>
          <a:r>
            <a:rPr lang="en-US" sz="1500" i="1" kern="1200"/>
            <a:t>variable</a:t>
          </a:r>
          <a:r>
            <a:rPr lang="en-US" sz="1500" kern="1200"/>
            <a:t> capacity</a:t>
          </a:r>
        </a:p>
      </dsp:txBody>
      <dsp:txXfrm>
        <a:off x="5415132" y="2642125"/>
        <a:ext cx="2180418"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0939-9734-47F5-879F-6345B9DCD75A}">
      <dsp:nvSpPr>
        <dsp:cNvPr id="0" name=""/>
        <dsp:cNvSpPr/>
      </dsp:nvSpPr>
      <dsp:spPr>
        <a:xfrm>
          <a:off x="241789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626627"/>
        <a:ext cx="24002" cy="4800"/>
      </dsp:txXfrm>
    </dsp:sp>
    <dsp:sp modelId="{D23DB227-8D0B-49FA-B907-199CAAC64143}">
      <dsp:nvSpPr>
        <dsp:cNvPr id="0" name=""/>
        <dsp:cNvSpPr/>
      </dsp:nvSpPr>
      <dsp:spPr>
        <a:xfrm>
          <a:off x="332489" y="2867"/>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Determine customer’s preferences</a:t>
          </a:r>
        </a:p>
      </dsp:txBody>
      <dsp:txXfrm>
        <a:off x="332489" y="2867"/>
        <a:ext cx="2087202" cy="1252321"/>
      </dsp:txXfrm>
    </dsp:sp>
    <dsp:sp modelId="{1926971C-B040-47DA-A531-BEE75C05AAC0}">
      <dsp:nvSpPr>
        <dsp:cNvPr id="0" name=""/>
        <dsp:cNvSpPr/>
      </dsp:nvSpPr>
      <dsp:spPr>
        <a:xfrm>
          <a:off x="498515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207909"/>
              <a:satOff val="-11990"/>
              <a:lumOff val="12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626627"/>
        <a:ext cx="24002" cy="4800"/>
      </dsp:txXfrm>
    </dsp:sp>
    <dsp:sp modelId="{24D3C936-9E61-4588-A531-5E22BE5BD5C8}">
      <dsp:nvSpPr>
        <dsp:cNvPr id="0" name=""/>
        <dsp:cNvSpPr/>
      </dsp:nvSpPr>
      <dsp:spPr>
        <a:xfrm>
          <a:off x="2899748" y="2867"/>
          <a:ext cx="2087202" cy="1252321"/>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Assess current heating system and home layout</a:t>
          </a:r>
        </a:p>
      </dsp:txBody>
      <dsp:txXfrm>
        <a:off x="2899748" y="2867"/>
        <a:ext cx="2087202" cy="1252321"/>
      </dsp:txXfrm>
    </dsp:sp>
    <dsp:sp modelId="{70F814A9-47FF-4005-8255-AEEAFF1B41A3}">
      <dsp:nvSpPr>
        <dsp:cNvPr id="0" name=""/>
        <dsp:cNvSpPr/>
      </dsp:nvSpPr>
      <dsp:spPr>
        <a:xfrm>
          <a:off x="1376090" y="1253388"/>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415818"/>
              <a:satOff val="-23979"/>
              <a:lumOff val="24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1475717"/>
        <a:ext cx="257845" cy="4800"/>
      </dsp:txXfrm>
    </dsp:sp>
    <dsp:sp modelId="{33D3CAAD-A688-4914-B92F-548FBA9BFFE4}">
      <dsp:nvSpPr>
        <dsp:cNvPr id="0" name=""/>
        <dsp:cNvSpPr/>
      </dsp:nvSpPr>
      <dsp:spPr>
        <a:xfrm>
          <a:off x="5467008" y="2867"/>
          <a:ext cx="2087202" cy="125232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Conduct load calculations; whole home (block load) and/or zonal</a:t>
          </a:r>
        </a:p>
      </dsp:txBody>
      <dsp:txXfrm>
        <a:off x="5467008" y="2867"/>
        <a:ext cx="2087202" cy="1252321"/>
      </dsp:txXfrm>
    </dsp:sp>
    <dsp:sp modelId="{259B9B71-7B2E-4681-BAF4-FFFA476DFAFB}">
      <dsp:nvSpPr>
        <dsp:cNvPr id="0" name=""/>
        <dsp:cNvSpPr/>
      </dsp:nvSpPr>
      <dsp:spPr>
        <a:xfrm>
          <a:off x="241789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623727"/>
              <a:satOff val="-35969"/>
              <a:lumOff val="36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2359006"/>
        <a:ext cx="24002" cy="4800"/>
      </dsp:txXfrm>
    </dsp:sp>
    <dsp:sp modelId="{DC5865FF-FD2B-41CE-BF26-5CEA0C528998}">
      <dsp:nvSpPr>
        <dsp:cNvPr id="0" name=""/>
        <dsp:cNvSpPr/>
      </dsp:nvSpPr>
      <dsp:spPr>
        <a:xfrm>
          <a:off x="332489" y="1735245"/>
          <a:ext cx="2087202" cy="1252321"/>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properly sized heat pump</a:t>
          </a:r>
        </a:p>
        <a:p>
          <a:pPr marL="57150" lvl="1" indent="-57150" algn="l" defTabSz="488950">
            <a:lnSpc>
              <a:spcPct val="90000"/>
            </a:lnSpc>
            <a:spcBef>
              <a:spcPct val="0"/>
            </a:spcBef>
            <a:spcAft>
              <a:spcPct val="15000"/>
            </a:spcAft>
            <a:buChar char="•"/>
          </a:pPr>
          <a:r>
            <a:rPr lang="en-US" sz="1100" kern="1200"/>
            <a:t>Goldilocks principle</a:t>
          </a:r>
        </a:p>
      </dsp:txBody>
      <dsp:txXfrm>
        <a:off x="332489" y="1735245"/>
        <a:ext cx="2087202" cy="1252321"/>
      </dsp:txXfrm>
    </dsp:sp>
    <dsp:sp modelId="{E6ACFF2B-35DA-4B30-8749-77625CCA1908}">
      <dsp:nvSpPr>
        <dsp:cNvPr id="0" name=""/>
        <dsp:cNvSpPr/>
      </dsp:nvSpPr>
      <dsp:spPr>
        <a:xfrm>
          <a:off x="498515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831636"/>
              <a:satOff val="-47959"/>
              <a:lumOff val="49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2359006"/>
        <a:ext cx="24002" cy="4800"/>
      </dsp:txXfrm>
    </dsp:sp>
    <dsp:sp modelId="{20723074-092C-4A00-960D-EB0BD80FDB0B}">
      <dsp:nvSpPr>
        <dsp:cNvPr id="0" name=""/>
        <dsp:cNvSpPr/>
      </dsp:nvSpPr>
      <dsp:spPr>
        <a:xfrm>
          <a:off x="2899748" y="1735245"/>
          <a:ext cx="2087202" cy="125232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optimal  system design</a:t>
          </a:r>
        </a:p>
        <a:p>
          <a:pPr marL="57150" lvl="1" indent="-57150" algn="l" defTabSz="488950">
            <a:lnSpc>
              <a:spcPct val="90000"/>
            </a:lnSpc>
            <a:spcBef>
              <a:spcPct val="0"/>
            </a:spcBef>
            <a:spcAft>
              <a:spcPct val="15000"/>
            </a:spcAft>
            <a:buChar char="•"/>
          </a:pPr>
          <a:r>
            <a:rPr lang="en-US" sz="1100" kern="1200"/>
            <a:t>Load served</a:t>
          </a:r>
        </a:p>
        <a:p>
          <a:pPr marL="57150" lvl="1" indent="-57150" algn="l" defTabSz="488950">
            <a:lnSpc>
              <a:spcPct val="90000"/>
            </a:lnSpc>
            <a:spcBef>
              <a:spcPct val="0"/>
            </a:spcBef>
            <a:spcAft>
              <a:spcPct val="15000"/>
            </a:spcAft>
            <a:buChar char="•"/>
          </a:pPr>
          <a:r>
            <a:rPr lang="en-US" sz="1100" kern="1200"/>
            <a:t>Ducts/Ductless</a:t>
          </a:r>
        </a:p>
        <a:p>
          <a:pPr marL="57150" lvl="1" indent="-57150" algn="l" defTabSz="488950">
            <a:lnSpc>
              <a:spcPct val="90000"/>
            </a:lnSpc>
            <a:spcBef>
              <a:spcPct val="0"/>
            </a:spcBef>
            <a:spcAft>
              <a:spcPct val="15000"/>
            </a:spcAft>
            <a:buChar char="•"/>
          </a:pPr>
          <a:r>
            <a:rPr lang="en-US" sz="1100" kern="1200"/>
            <a:t>Equipment locations</a:t>
          </a:r>
        </a:p>
      </dsp:txBody>
      <dsp:txXfrm>
        <a:off x="2899748" y="1735245"/>
        <a:ext cx="2087202" cy="1252321"/>
      </dsp:txXfrm>
    </dsp:sp>
    <dsp:sp modelId="{D13AAD39-EC51-469F-ABA5-B8FC478B1C71}">
      <dsp:nvSpPr>
        <dsp:cNvPr id="0" name=""/>
        <dsp:cNvSpPr/>
      </dsp:nvSpPr>
      <dsp:spPr>
        <a:xfrm>
          <a:off x="1376090" y="2985767"/>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1039545"/>
              <a:satOff val="-59949"/>
              <a:lumOff val="61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3208095"/>
        <a:ext cx="257845" cy="4800"/>
      </dsp:txXfrm>
    </dsp:sp>
    <dsp:sp modelId="{E16EE02A-84B3-4E3D-8105-DA7AF0E12D9E}">
      <dsp:nvSpPr>
        <dsp:cNvPr id="0" name=""/>
        <dsp:cNvSpPr/>
      </dsp:nvSpPr>
      <dsp:spPr>
        <a:xfrm>
          <a:off x="5467008" y="1735245"/>
          <a:ext cx="2087202" cy="1252321"/>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Integrate with backup and/or supplemental heating</a:t>
          </a:r>
        </a:p>
      </dsp:txBody>
      <dsp:txXfrm>
        <a:off x="5467008" y="1735245"/>
        <a:ext cx="2087202" cy="1252321"/>
      </dsp:txXfrm>
    </dsp:sp>
    <dsp:sp modelId="{D404E95E-366B-4291-8BF3-DF46A95DF63F}">
      <dsp:nvSpPr>
        <dsp:cNvPr id="0" name=""/>
        <dsp:cNvSpPr/>
      </dsp:nvSpPr>
      <dsp:spPr>
        <a:xfrm>
          <a:off x="241789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247454"/>
              <a:satOff val="-71938"/>
              <a:lumOff val="73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4091384"/>
        <a:ext cx="24002" cy="4800"/>
      </dsp:txXfrm>
    </dsp:sp>
    <dsp:sp modelId="{D2DB38FA-B83F-4DD3-AE37-C4C28025ADF8}">
      <dsp:nvSpPr>
        <dsp:cNvPr id="0" name=""/>
        <dsp:cNvSpPr/>
      </dsp:nvSpPr>
      <dsp:spPr>
        <a:xfrm>
          <a:off x="332489" y="3467624"/>
          <a:ext cx="2087202" cy="125232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controls</a:t>
          </a:r>
        </a:p>
      </dsp:txBody>
      <dsp:txXfrm>
        <a:off x="332489" y="3467624"/>
        <a:ext cx="2087202" cy="1252321"/>
      </dsp:txXfrm>
    </dsp:sp>
    <dsp:sp modelId="{240FC49C-40DA-4A6D-AA37-44B503A414B5}">
      <dsp:nvSpPr>
        <dsp:cNvPr id="0" name=""/>
        <dsp:cNvSpPr/>
      </dsp:nvSpPr>
      <dsp:spPr>
        <a:xfrm>
          <a:off x="498515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4091384"/>
        <a:ext cx="24002" cy="4800"/>
      </dsp:txXfrm>
    </dsp:sp>
    <dsp:sp modelId="{4D088EFD-CB4B-4173-A922-DE129A24094F}">
      <dsp:nvSpPr>
        <dsp:cNvPr id="0" name=""/>
        <dsp:cNvSpPr/>
      </dsp:nvSpPr>
      <dsp:spPr>
        <a:xfrm>
          <a:off x="2899748" y="3467624"/>
          <a:ext cx="2087202" cy="1252321"/>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Install as per specification</a:t>
          </a:r>
        </a:p>
      </dsp:txBody>
      <dsp:txXfrm>
        <a:off x="2899748" y="3467624"/>
        <a:ext cx="2087202" cy="1252321"/>
      </dsp:txXfrm>
    </dsp:sp>
    <dsp:sp modelId="{3505E6CE-4399-431C-A979-87CD9BA37D07}">
      <dsp:nvSpPr>
        <dsp:cNvPr id="0" name=""/>
        <dsp:cNvSpPr/>
      </dsp:nvSpPr>
      <dsp:spPr>
        <a:xfrm>
          <a:off x="5467008" y="3467624"/>
          <a:ext cx="2087202" cy="125232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Commission (test) the system</a:t>
          </a:r>
        </a:p>
      </dsp:txBody>
      <dsp:txXfrm>
        <a:off x="5467008" y="3467624"/>
        <a:ext cx="2087202" cy="1252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B2DB8-B0DB-4DB3-AA72-05EAE0001000}">
      <dsp:nvSpPr>
        <dsp:cNvPr id="0" name=""/>
        <dsp:cNvSpPr/>
      </dsp:nvSpPr>
      <dsp:spPr>
        <a:xfrm>
          <a:off x="6482625"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Distribution</a:t>
          </a:r>
        </a:p>
      </dsp:txBody>
      <dsp:txXfrm>
        <a:off x="6482625" y="0"/>
        <a:ext cx="1478489" cy="1568883"/>
      </dsp:txXfrm>
    </dsp:sp>
    <dsp:sp modelId="{3BB3044A-8316-424C-A6E7-7CCE4F6F5309}">
      <dsp:nvSpPr>
        <dsp:cNvPr id="0" name=""/>
        <dsp:cNvSpPr/>
      </dsp:nvSpPr>
      <dsp:spPr>
        <a:xfrm>
          <a:off x="4544286"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Cold-Climate listed?</a:t>
          </a:r>
        </a:p>
      </dsp:txBody>
      <dsp:txXfrm>
        <a:off x="4544286" y="0"/>
        <a:ext cx="1478489" cy="1568883"/>
      </dsp:txXfrm>
    </dsp:sp>
    <dsp:sp modelId="{5A05FB1C-4E81-4181-A671-4B175CD0E669}">
      <dsp:nvSpPr>
        <dsp:cNvPr id="0" name=""/>
        <dsp:cNvSpPr/>
      </dsp:nvSpPr>
      <dsp:spPr>
        <a:xfrm>
          <a:off x="2819382"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Compressor</a:t>
          </a:r>
        </a:p>
      </dsp:txBody>
      <dsp:txXfrm>
        <a:off x="2819382" y="0"/>
        <a:ext cx="1478489" cy="1568883"/>
      </dsp:txXfrm>
    </dsp:sp>
    <dsp:sp modelId="{C9D391ED-846E-4820-998C-14E1D31FE63B}">
      <dsp:nvSpPr>
        <dsp:cNvPr id="0" name=""/>
        <dsp:cNvSpPr/>
      </dsp:nvSpPr>
      <dsp:spPr>
        <a:xfrm>
          <a:off x="1094478"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094478" y="0"/>
        <a:ext cx="1478489" cy="1568883"/>
      </dsp:txXfrm>
    </dsp:sp>
    <dsp:sp modelId="{093D9D9E-7023-4894-B815-4193288544B5}">
      <dsp:nvSpPr>
        <dsp:cNvPr id="0" name=""/>
        <dsp:cNvSpPr/>
      </dsp:nvSpPr>
      <dsp:spPr>
        <a:xfrm>
          <a:off x="1167417" y="2253276"/>
          <a:ext cx="1232074" cy="616037"/>
        </a:xfrm>
        <a:prstGeom prst="roundRect">
          <a:avLst>
            <a:gd name="adj" fmla="val 10000"/>
          </a:avLst>
        </a:prstGeom>
        <a:solidFill>
          <a:srgbClr val="37B34A"/>
        </a:solidFill>
        <a:ln w="12700" cap="flat" cmpd="sng" algn="ctr">
          <a:no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Residential air source heat pumps</a:t>
          </a:r>
        </a:p>
      </dsp:txBody>
      <dsp:txXfrm>
        <a:off x="1185460" y="2271319"/>
        <a:ext cx="1195988" cy="579951"/>
      </dsp:txXfrm>
    </dsp:sp>
    <dsp:sp modelId="{73AFB8C4-C218-4FF7-BB71-827E5A58C052}">
      <dsp:nvSpPr>
        <dsp:cNvPr id="0" name=""/>
        <dsp:cNvSpPr/>
      </dsp:nvSpPr>
      <dsp:spPr>
        <a:xfrm rot="17982352">
          <a:off x="2097163" y="2030135"/>
          <a:ext cx="1198639" cy="21203"/>
        </a:xfrm>
        <a:custGeom>
          <a:avLst/>
          <a:gdLst/>
          <a:ahLst/>
          <a:cxnLst/>
          <a:rect l="0" t="0" r="0" b="0"/>
          <a:pathLst>
            <a:path>
              <a:moveTo>
                <a:pt x="0" y="10601"/>
              </a:moveTo>
              <a:lnTo>
                <a:pt x="1198639" y="10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6517" y="2010771"/>
        <a:ext cx="59931" cy="59931"/>
      </dsp:txXfrm>
    </dsp:sp>
    <dsp:sp modelId="{0B6D3E17-1790-4A93-A865-BFCA476BB37A}">
      <dsp:nvSpPr>
        <dsp:cNvPr id="0" name=""/>
        <dsp:cNvSpPr/>
      </dsp:nvSpPr>
      <dsp:spPr>
        <a:xfrm>
          <a:off x="2993474" y="1212160"/>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Inverter driven</a:t>
          </a:r>
        </a:p>
      </dsp:txBody>
      <dsp:txXfrm>
        <a:off x="3011517" y="1230203"/>
        <a:ext cx="1195988" cy="579951"/>
      </dsp:txXfrm>
    </dsp:sp>
    <dsp:sp modelId="{B0F322BF-37EC-4902-B2DF-E3B332C6472D}">
      <dsp:nvSpPr>
        <dsp:cNvPr id="0" name=""/>
        <dsp:cNvSpPr/>
      </dsp:nvSpPr>
      <dsp:spPr>
        <a:xfrm>
          <a:off x="4225549" y="1509577"/>
          <a:ext cx="433751" cy="21203"/>
        </a:xfrm>
        <a:custGeom>
          <a:avLst/>
          <a:gdLst/>
          <a:ahLst/>
          <a:cxnLst/>
          <a:rect l="0" t="0" r="0" b="0"/>
          <a:pathLst>
            <a:path>
              <a:moveTo>
                <a:pt x="0" y="10601"/>
              </a:moveTo>
              <a:lnTo>
                <a:pt x="433751" y="10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1581" y="1509335"/>
        <a:ext cx="21687" cy="21687"/>
      </dsp:txXfrm>
    </dsp:sp>
    <dsp:sp modelId="{75FC6C22-B1FB-43B3-8C26-5F89FD72F556}">
      <dsp:nvSpPr>
        <dsp:cNvPr id="0" name=""/>
        <dsp:cNvSpPr/>
      </dsp:nvSpPr>
      <dsp:spPr>
        <a:xfrm>
          <a:off x="4659301" y="1212160"/>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Cold-climate listed</a:t>
          </a:r>
        </a:p>
      </dsp:txBody>
      <dsp:txXfrm>
        <a:off x="4677344" y="1230203"/>
        <a:ext cx="1195988" cy="579951"/>
      </dsp:txXfrm>
    </dsp:sp>
    <dsp:sp modelId="{A8E2C467-1D1B-4D04-99B9-C687CB2661C9}">
      <dsp:nvSpPr>
        <dsp:cNvPr id="0" name=""/>
        <dsp:cNvSpPr/>
      </dsp:nvSpPr>
      <dsp:spPr>
        <a:xfrm rot="4612794">
          <a:off x="4640899" y="3085028"/>
          <a:ext cx="3235355" cy="21203"/>
        </a:xfrm>
        <a:custGeom>
          <a:avLst/>
          <a:gdLst/>
          <a:ahLst/>
          <a:cxnLst/>
          <a:rect l="0" t="0" r="0" b="0"/>
          <a:pathLst>
            <a:path>
              <a:moveTo>
                <a:pt x="0" y="10601"/>
              </a:moveTo>
              <a:lnTo>
                <a:pt x="3235355"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177692" y="3014746"/>
        <a:ext cx="161767" cy="161767"/>
      </dsp:txXfrm>
    </dsp:sp>
    <dsp:sp modelId="{19737C2C-FFEE-4542-A0E3-92C93ABC0129}">
      <dsp:nvSpPr>
        <dsp:cNvPr id="0" name=""/>
        <dsp:cNvSpPr/>
      </dsp:nvSpPr>
      <dsp:spPr>
        <a:xfrm>
          <a:off x="6625777" y="4363061"/>
          <a:ext cx="1232074" cy="616037"/>
        </a:xfrm>
        <a:prstGeom prst="roundRect">
          <a:avLst>
            <a:gd name="adj" fmla="val 10000"/>
          </a:avLst>
        </a:prstGeom>
        <a:solidFill>
          <a:srgbClr val="F0A91E"/>
        </a:solidFill>
        <a:ln w="19050" cap="flat" cmpd="sng" algn="ctr">
          <a:no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Packaged terminal heat pump</a:t>
          </a:r>
        </a:p>
      </dsp:txBody>
      <dsp:txXfrm>
        <a:off x="6643820" y="4381104"/>
        <a:ext cx="1195988" cy="579951"/>
      </dsp:txXfrm>
    </dsp:sp>
    <dsp:sp modelId="{8DFE221C-1AB0-4235-81E8-328A20AA26A6}">
      <dsp:nvSpPr>
        <dsp:cNvPr id="0" name=""/>
        <dsp:cNvSpPr/>
      </dsp:nvSpPr>
      <dsp:spPr>
        <a:xfrm rot="3611303">
          <a:off x="5504055" y="2177894"/>
          <a:ext cx="1540496" cy="21203"/>
        </a:xfrm>
        <a:custGeom>
          <a:avLst/>
          <a:gdLst/>
          <a:ahLst/>
          <a:cxnLst/>
          <a:rect l="0" t="0" r="0" b="0"/>
          <a:pathLst>
            <a:path>
              <a:moveTo>
                <a:pt x="0" y="10601"/>
              </a:moveTo>
              <a:lnTo>
                <a:pt x="1540496"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35791" y="2149984"/>
        <a:ext cx="77024" cy="77024"/>
      </dsp:txXfrm>
    </dsp:sp>
    <dsp:sp modelId="{9C362AC8-D571-4372-AD34-54EB2A70ABEC}">
      <dsp:nvSpPr>
        <dsp:cNvPr id="0" name=""/>
        <dsp:cNvSpPr/>
      </dsp:nvSpPr>
      <dsp:spPr>
        <a:xfrm>
          <a:off x="6657232" y="2548795"/>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Mini-split</a:t>
          </a:r>
        </a:p>
      </dsp:txBody>
      <dsp:txXfrm>
        <a:off x="6675275" y="2566838"/>
        <a:ext cx="1195988" cy="579951"/>
      </dsp:txXfrm>
    </dsp:sp>
    <dsp:sp modelId="{BBA9DC5C-522E-453F-8967-433026E71802}">
      <dsp:nvSpPr>
        <dsp:cNvPr id="0" name=""/>
        <dsp:cNvSpPr/>
      </dsp:nvSpPr>
      <dsp:spPr>
        <a:xfrm rot="4232685">
          <a:off x="5129348" y="2586928"/>
          <a:ext cx="2285180" cy="21203"/>
        </a:xfrm>
        <a:custGeom>
          <a:avLst/>
          <a:gdLst/>
          <a:ahLst/>
          <a:cxnLst/>
          <a:rect l="0" t="0" r="0" b="0"/>
          <a:pathLst>
            <a:path>
              <a:moveTo>
                <a:pt x="0" y="10601"/>
              </a:moveTo>
              <a:lnTo>
                <a:pt x="2285180"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214809" y="2540400"/>
        <a:ext cx="114259" cy="114259"/>
      </dsp:txXfrm>
    </dsp:sp>
    <dsp:sp modelId="{6D5F43D1-BD95-4C02-827C-EC0BEC2BBD19}">
      <dsp:nvSpPr>
        <dsp:cNvPr id="0" name=""/>
        <dsp:cNvSpPr/>
      </dsp:nvSpPr>
      <dsp:spPr>
        <a:xfrm>
          <a:off x="6652501" y="3366861"/>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Multi-split</a:t>
          </a:r>
        </a:p>
      </dsp:txBody>
      <dsp:txXfrm>
        <a:off x="6670544" y="3384904"/>
        <a:ext cx="1195988" cy="579951"/>
      </dsp:txXfrm>
    </dsp:sp>
    <dsp:sp modelId="{504C466D-9CD1-4F86-BBE4-C083654EE763}">
      <dsp:nvSpPr>
        <dsp:cNvPr id="0" name=""/>
        <dsp:cNvSpPr/>
      </dsp:nvSpPr>
      <dsp:spPr>
        <a:xfrm rot="20585796">
          <a:off x="5874018" y="1392764"/>
          <a:ext cx="803504" cy="21203"/>
        </a:xfrm>
        <a:custGeom>
          <a:avLst/>
          <a:gdLst/>
          <a:ahLst/>
          <a:cxnLst/>
          <a:rect l="0" t="0" r="0" b="0"/>
          <a:pathLst>
            <a:path>
              <a:moveTo>
                <a:pt x="0" y="10601"/>
              </a:moveTo>
              <a:lnTo>
                <a:pt x="803504"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5682" y="1383279"/>
        <a:ext cx="40175" cy="40175"/>
      </dsp:txXfrm>
    </dsp:sp>
    <dsp:sp modelId="{92575960-EA60-4331-A029-521E940ED2EC}">
      <dsp:nvSpPr>
        <dsp:cNvPr id="0" name=""/>
        <dsp:cNvSpPr/>
      </dsp:nvSpPr>
      <dsp:spPr>
        <a:xfrm>
          <a:off x="6660165" y="978535"/>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Centrally ducted</a:t>
          </a:r>
        </a:p>
      </dsp:txBody>
      <dsp:txXfrm>
        <a:off x="6678208" y="996578"/>
        <a:ext cx="1195988" cy="579951"/>
      </dsp:txXfrm>
    </dsp:sp>
    <dsp:sp modelId="{34482FCC-3894-4877-BFA3-D37713A30F7F}">
      <dsp:nvSpPr>
        <dsp:cNvPr id="0" name=""/>
        <dsp:cNvSpPr/>
      </dsp:nvSpPr>
      <dsp:spPr>
        <a:xfrm rot="2156436">
          <a:off x="5800857" y="1788654"/>
          <a:ext cx="950946" cy="21203"/>
        </a:xfrm>
        <a:custGeom>
          <a:avLst/>
          <a:gdLst/>
          <a:ahLst/>
          <a:cxnLst/>
          <a:rect l="0" t="0" r="0" b="0"/>
          <a:pathLst>
            <a:path>
              <a:moveTo>
                <a:pt x="0" y="10601"/>
              </a:moveTo>
              <a:lnTo>
                <a:pt x="950946"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2557" y="1775483"/>
        <a:ext cx="47547" cy="47547"/>
      </dsp:txXfrm>
    </dsp:sp>
    <dsp:sp modelId="{7A85FD2B-CA3F-474E-AF3B-293C21EBE2AA}">
      <dsp:nvSpPr>
        <dsp:cNvPr id="0" name=""/>
        <dsp:cNvSpPr/>
      </dsp:nvSpPr>
      <dsp:spPr>
        <a:xfrm>
          <a:off x="6661286" y="1770315"/>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Short duct</a:t>
          </a:r>
        </a:p>
      </dsp:txBody>
      <dsp:txXfrm>
        <a:off x="6679329" y="1788358"/>
        <a:ext cx="1195988" cy="579951"/>
      </dsp:txXfrm>
    </dsp:sp>
    <dsp:sp modelId="{960976F2-9D49-4E4A-99B3-388BC1535E8D}">
      <dsp:nvSpPr>
        <dsp:cNvPr id="0" name=""/>
        <dsp:cNvSpPr/>
      </dsp:nvSpPr>
      <dsp:spPr>
        <a:xfrm rot="3707991">
          <a:off x="2085279" y="3075704"/>
          <a:ext cx="1191444" cy="21203"/>
        </a:xfrm>
        <a:custGeom>
          <a:avLst/>
          <a:gdLst/>
          <a:ahLst/>
          <a:cxnLst/>
          <a:rect l="0" t="0" r="0" b="0"/>
          <a:pathLst>
            <a:path>
              <a:moveTo>
                <a:pt x="0" y="10601"/>
              </a:moveTo>
              <a:lnTo>
                <a:pt x="1191444" y="10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1216" y="3056520"/>
        <a:ext cx="59572" cy="59572"/>
      </dsp:txXfrm>
    </dsp:sp>
    <dsp:sp modelId="{03B2214E-3F19-421D-947F-3506BB19F7E6}">
      <dsp:nvSpPr>
        <dsp:cNvPr id="0" name=""/>
        <dsp:cNvSpPr/>
      </dsp:nvSpPr>
      <dsp:spPr>
        <a:xfrm>
          <a:off x="2962512" y="3303299"/>
          <a:ext cx="1232074" cy="616037"/>
        </a:xfrm>
        <a:prstGeom prst="roundRect">
          <a:avLst>
            <a:gd name="adj" fmla="val 10000"/>
          </a:avLst>
        </a:prstGeom>
        <a:solidFill>
          <a:srgbClr val="F0A91E"/>
        </a:solidFill>
        <a:ln w="19050" cap="flat" cmpd="sng" algn="ctr">
          <a:no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Conventional (single or double speed)</a:t>
          </a:r>
        </a:p>
      </dsp:txBody>
      <dsp:txXfrm>
        <a:off x="2980555" y="3321342"/>
        <a:ext cx="1195988" cy="579951"/>
      </dsp:txXfrm>
    </dsp:sp>
    <dsp:sp modelId="{893CA635-AC4A-405C-BD30-569A1B66CDD1}">
      <dsp:nvSpPr>
        <dsp:cNvPr id="0" name=""/>
        <dsp:cNvSpPr/>
      </dsp:nvSpPr>
      <dsp:spPr>
        <a:xfrm>
          <a:off x="4194587" y="3600715"/>
          <a:ext cx="492829" cy="21203"/>
        </a:xfrm>
        <a:custGeom>
          <a:avLst/>
          <a:gdLst/>
          <a:ahLst/>
          <a:cxnLst/>
          <a:rect l="0" t="0" r="0" b="0"/>
          <a:pathLst>
            <a:path>
              <a:moveTo>
                <a:pt x="0" y="10601"/>
              </a:moveTo>
              <a:lnTo>
                <a:pt x="492829" y="10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28681" y="3598997"/>
        <a:ext cx="24641" cy="24641"/>
      </dsp:txXfrm>
    </dsp:sp>
    <dsp:sp modelId="{9D0C8E0A-26C7-4DCA-8F6E-419E931D7A9E}">
      <dsp:nvSpPr>
        <dsp:cNvPr id="0" name=""/>
        <dsp:cNvSpPr/>
      </dsp:nvSpPr>
      <dsp:spPr>
        <a:xfrm>
          <a:off x="4687417" y="3303299"/>
          <a:ext cx="1232074" cy="616037"/>
        </a:xfrm>
        <a:prstGeom prst="roundRect">
          <a:avLst>
            <a:gd name="adj" fmla="val 10000"/>
          </a:avLst>
        </a:prstGeom>
        <a:solidFill>
          <a:srgbClr val="F0A91E"/>
        </a:solidFill>
        <a:ln w="19050" cap="flat" cmpd="sng" algn="ctr">
          <a:no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Not listed</a:t>
          </a:r>
        </a:p>
      </dsp:txBody>
      <dsp:txXfrm>
        <a:off x="4705460" y="3321342"/>
        <a:ext cx="1195988" cy="579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6DA0-0D26-49EA-96AC-381C96CDFBE1}">
      <dsp:nvSpPr>
        <dsp:cNvPr id="0" name=""/>
        <dsp:cNvSpPr/>
      </dsp:nvSpPr>
      <dsp:spPr>
        <a:xfrm>
          <a:off x="606912" y="420056"/>
          <a:ext cx="755419" cy="755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140A9-768B-4655-BAF3-797339032FF5}">
      <dsp:nvSpPr>
        <dsp:cNvPr id="0" name=""/>
        <dsp:cNvSpPr/>
      </dsp:nvSpPr>
      <dsp:spPr>
        <a:xfrm>
          <a:off x="163010" y="1449933"/>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heat transfer impacts comfort</a:t>
          </a:r>
        </a:p>
      </dsp:txBody>
      <dsp:txXfrm>
        <a:off x="163010" y="1449933"/>
        <a:ext cx="1678710" cy="692468"/>
      </dsp:txXfrm>
    </dsp:sp>
    <dsp:sp modelId="{87560100-0E5E-477D-BFD3-015A5C3A3EE0}">
      <dsp:nvSpPr>
        <dsp:cNvPr id="0" name=""/>
        <dsp:cNvSpPr/>
      </dsp:nvSpPr>
      <dsp:spPr>
        <a:xfrm>
          <a:off x="2579397" y="420056"/>
          <a:ext cx="755419" cy="755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F0637-855E-49E8-899A-54F13A5B2B06}">
      <dsp:nvSpPr>
        <dsp:cNvPr id="0" name=""/>
        <dsp:cNvSpPr/>
      </dsp:nvSpPr>
      <dsp:spPr>
        <a:xfrm>
          <a:off x="2117751"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 load calculation is</a:t>
          </a:r>
        </a:p>
      </dsp:txBody>
      <dsp:txXfrm>
        <a:off x="2117751" y="1458810"/>
        <a:ext cx="1678710" cy="692468"/>
      </dsp:txXfrm>
    </dsp:sp>
    <dsp:sp modelId="{9B848212-7325-485C-A891-4BDA30D77AA9}">
      <dsp:nvSpPr>
        <dsp:cNvPr id="0" name=""/>
        <dsp:cNvSpPr/>
      </dsp:nvSpPr>
      <dsp:spPr>
        <a:xfrm>
          <a:off x="4551882" y="420056"/>
          <a:ext cx="755419" cy="7554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D2AF2-FEB8-457A-B17A-8665B5011028}">
      <dsp:nvSpPr>
        <dsp:cNvPr id="0" name=""/>
        <dsp:cNvSpPr/>
      </dsp:nvSpPr>
      <dsp:spPr>
        <a:xfrm>
          <a:off x="4090237"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the basics of performing a load calculation</a:t>
          </a:r>
        </a:p>
      </dsp:txBody>
      <dsp:txXfrm>
        <a:off x="4090237" y="1458810"/>
        <a:ext cx="1678710" cy="692468"/>
      </dsp:txXfrm>
    </dsp:sp>
    <dsp:sp modelId="{5FE8BD77-D7B1-47E2-8F59-3A65B349770A}">
      <dsp:nvSpPr>
        <dsp:cNvPr id="0" name=""/>
        <dsp:cNvSpPr/>
      </dsp:nvSpPr>
      <dsp:spPr>
        <a:xfrm>
          <a:off x="6524368" y="420056"/>
          <a:ext cx="755419" cy="7554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AD317-CB1D-4FF5-BD5E-9797F47E13C9}">
      <dsp:nvSpPr>
        <dsp:cNvPr id="0" name=""/>
        <dsp:cNvSpPr/>
      </dsp:nvSpPr>
      <dsp:spPr>
        <a:xfrm>
          <a:off x="6062722"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affects the heating and cooling load of a home</a:t>
          </a:r>
        </a:p>
      </dsp:txBody>
      <dsp:txXfrm>
        <a:off x="6062722" y="1458810"/>
        <a:ext cx="1678710" cy="692468"/>
      </dsp:txXfrm>
    </dsp:sp>
    <dsp:sp modelId="{8D94BD4D-E56E-4A2C-86AB-40FB07C2FA6A}">
      <dsp:nvSpPr>
        <dsp:cNvPr id="0" name=""/>
        <dsp:cNvSpPr/>
      </dsp:nvSpPr>
      <dsp:spPr>
        <a:xfrm>
          <a:off x="2218978" y="2570956"/>
          <a:ext cx="755419" cy="7554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D547D-4DC9-4E6A-914F-C2C08600FC61}">
      <dsp:nvSpPr>
        <dsp:cNvPr id="0" name=""/>
        <dsp:cNvSpPr/>
      </dsp:nvSpPr>
      <dsp:spPr>
        <a:xfrm>
          <a:off x="1757332" y="36097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about different resources available to contractors </a:t>
          </a:r>
        </a:p>
      </dsp:txBody>
      <dsp:txXfrm>
        <a:off x="1757332" y="3609710"/>
        <a:ext cx="1678710" cy="692468"/>
      </dsp:txXfrm>
    </dsp:sp>
    <dsp:sp modelId="{FBFBE8F2-D359-4667-B1A4-AB4B00C96C65}">
      <dsp:nvSpPr>
        <dsp:cNvPr id="0" name=""/>
        <dsp:cNvSpPr/>
      </dsp:nvSpPr>
      <dsp:spPr>
        <a:xfrm>
          <a:off x="4551882" y="2570956"/>
          <a:ext cx="755419" cy="7554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0A4D9-9261-43BF-97B4-F18C542D783C}">
      <dsp:nvSpPr>
        <dsp:cNvPr id="0" name=""/>
        <dsp:cNvSpPr/>
      </dsp:nvSpPr>
      <dsp:spPr>
        <a:xfrm>
          <a:off x="3729817" y="3609710"/>
          <a:ext cx="2399549"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considerations for performing an accurate load calculation </a:t>
          </a:r>
        </a:p>
      </dsp:txBody>
      <dsp:txXfrm>
        <a:off x="3729817" y="3609710"/>
        <a:ext cx="2399549" cy="692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0E6B-EE15-44D7-9FD8-639A98779593}">
      <dsp:nvSpPr>
        <dsp:cNvPr id="0" name=""/>
        <dsp:cNvSpPr/>
      </dsp:nvSpPr>
      <dsp:spPr>
        <a:xfrm>
          <a:off x="105114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24K</a:t>
          </a:r>
        </a:p>
      </dsp:txBody>
      <dsp:txXfrm>
        <a:off x="1166436" y="115820"/>
        <a:ext cx="556671" cy="556671"/>
      </dsp:txXfrm>
    </dsp:sp>
    <dsp:sp modelId="{63B222A8-C6A8-4453-B067-A19944DEB9E3}">
      <dsp:nvSpPr>
        <dsp:cNvPr id="0" name=""/>
        <dsp:cNvSpPr/>
      </dsp:nvSpPr>
      <dsp:spPr>
        <a:xfrm>
          <a:off x="168094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30K</a:t>
          </a:r>
        </a:p>
      </dsp:txBody>
      <dsp:txXfrm>
        <a:off x="1796238" y="115820"/>
        <a:ext cx="556671" cy="556671"/>
      </dsp:txXfrm>
    </dsp:sp>
    <dsp:sp modelId="{13107B9B-0345-4A6C-9BF8-2CDA49D6780C}">
      <dsp:nvSpPr>
        <dsp:cNvPr id="0" name=""/>
        <dsp:cNvSpPr/>
      </dsp:nvSpPr>
      <dsp:spPr>
        <a:xfrm>
          <a:off x="2310750"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36K</a:t>
          </a:r>
        </a:p>
      </dsp:txBody>
      <dsp:txXfrm>
        <a:off x="2426041" y="115820"/>
        <a:ext cx="556671" cy="556671"/>
      </dsp:txXfrm>
    </dsp:sp>
    <dsp:sp modelId="{33FE3E90-DDCB-492D-8E23-F4DDF64E2675}">
      <dsp:nvSpPr>
        <dsp:cNvPr id="0" name=""/>
        <dsp:cNvSpPr/>
      </dsp:nvSpPr>
      <dsp:spPr>
        <a:xfrm>
          <a:off x="2940552"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42K</a:t>
          </a:r>
        </a:p>
      </dsp:txBody>
      <dsp:txXfrm>
        <a:off x="3055843" y="115820"/>
        <a:ext cx="556671" cy="556671"/>
      </dsp:txXfrm>
    </dsp:sp>
    <dsp:sp modelId="{8A0D59BF-8920-4D79-A06C-1339985E2C1B}">
      <dsp:nvSpPr>
        <dsp:cNvPr id="0" name=""/>
        <dsp:cNvSpPr/>
      </dsp:nvSpPr>
      <dsp:spPr>
        <a:xfrm>
          <a:off x="357035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48K</a:t>
          </a:r>
        </a:p>
      </dsp:txBody>
      <dsp:txXfrm>
        <a:off x="3685646" y="115820"/>
        <a:ext cx="556671" cy="556671"/>
      </dsp:txXfrm>
    </dsp:sp>
    <dsp:sp modelId="{3286AA20-3BD9-4E20-BF9E-40B6BC6BF4B5}">
      <dsp:nvSpPr>
        <dsp:cNvPr id="0" name=""/>
        <dsp:cNvSpPr/>
      </dsp:nvSpPr>
      <dsp:spPr>
        <a:xfrm>
          <a:off x="420015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60K</a:t>
          </a:r>
        </a:p>
      </dsp:txBody>
      <dsp:txXfrm>
        <a:off x="4315448" y="115820"/>
        <a:ext cx="556671" cy="556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0E6B-EE15-44D7-9FD8-639A98779593}">
      <dsp:nvSpPr>
        <dsp:cNvPr id="0" name=""/>
        <dsp:cNvSpPr/>
      </dsp:nvSpPr>
      <dsp:spPr>
        <a:xfrm>
          <a:off x="105114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24K</a:t>
          </a:r>
        </a:p>
      </dsp:txBody>
      <dsp:txXfrm>
        <a:off x="1166436" y="115820"/>
        <a:ext cx="556671" cy="556671"/>
      </dsp:txXfrm>
    </dsp:sp>
    <dsp:sp modelId="{63B222A8-C6A8-4453-B067-A19944DEB9E3}">
      <dsp:nvSpPr>
        <dsp:cNvPr id="0" name=""/>
        <dsp:cNvSpPr/>
      </dsp:nvSpPr>
      <dsp:spPr>
        <a:xfrm>
          <a:off x="168094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30K</a:t>
          </a:r>
        </a:p>
      </dsp:txBody>
      <dsp:txXfrm>
        <a:off x="1796238" y="115820"/>
        <a:ext cx="556671" cy="556671"/>
      </dsp:txXfrm>
    </dsp:sp>
    <dsp:sp modelId="{13107B9B-0345-4A6C-9BF8-2CDA49D6780C}">
      <dsp:nvSpPr>
        <dsp:cNvPr id="0" name=""/>
        <dsp:cNvSpPr/>
      </dsp:nvSpPr>
      <dsp:spPr>
        <a:xfrm>
          <a:off x="2310750"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36K</a:t>
          </a:r>
        </a:p>
      </dsp:txBody>
      <dsp:txXfrm>
        <a:off x="2426041" y="115820"/>
        <a:ext cx="556671" cy="556671"/>
      </dsp:txXfrm>
    </dsp:sp>
    <dsp:sp modelId="{33FE3E90-DDCB-492D-8E23-F4DDF64E2675}">
      <dsp:nvSpPr>
        <dsp:cNvPr id="0" name=""/>
        <dsp:cNvSpPr/>
      </dsp:nvSpPr>
      <dsp:spPr>
        <a:xfrm>
          <a:off x="2940552"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42K</a:t>
          </a:r>
        </a:p>
      </dsp:txBody>
      <dsp:txXfrm>
        <a:off x="3055843" y="115820"/>
        <a:ext cx="556671" cy="556671"/>
      </dsp:txXfrm>
    </dsp:sp>
    <dsp:sp modelId="{8A0D59BF-8920-4D79-A06C-1339985E2C1B}">
      <dsp:nvSpPr>
        <dsp:cNvPr id="0" name=""/>
        <dsp:cNvSpPr/>
      </dsp:nvSpPr>
      <dsp:spPr>
        <a:xfrm>
          <a:off x="357035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48K</a:t>
          </a:r>
        </a:p>
      </dsp:txBody>
      <dsp:txXfrm>
        <a:off x="3685646" y="115820"/>
        <a:ext cx="556671" cy="556671"/>
      </dsp:txXfrm>
    </dsp:sp>
    <dsp:sp modelId="{3286AA20-3BD9-4E20-BF9E-40B6BC6BF4B5}">
      <dsp:nvSpPr>
        <dsp:cNvPr id="0" name=""/>
        <dsp:cNvSpPr/>
      </dsp:nvSpPr>
      <dsp:spPr>
        <a:xfrm>
          <a:off x="420015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60K</a:t>
          </a:r>
        </a:p>
      </dsp:txBody>
      <dsp:txXfrm>
        <a:off x="4315448" y="115820"/>
        <a:ext cx="556671" cy="5566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the primary goals of an ASHP installation</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proper sizing supports design goals </a:t>
          </a:r>
        </a:p>
      </dsp:txBody>
      <dsp:txXfrm>
        <a:off x="2853140" y="2642125"/>
        <a:ext cx="2180418" cy="720000"/>
      </dsp:txXfrm>
    </dsp:sp>
    <dsp:sp modelId="{E54030CE-EBF7-4238-9CB9-3E39F0190A0F}">
      <dsp:nvSpPr>
        <dsp:cNvPr id="0" name=""/>
        <dsp:cNvSpPr/>
      </dsp:nvSpPr>
      <dsp:spPr>
        <a:xfrm>
          <a:off x="5996998" y="1359421"/>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design considerations for mini-split and multi-zone ASHP systems</a:t>
          </a:r>
        </a:p>
      </dsp:txBody>
      <dsp:txXfrm>
        <a:off x="5415132" y="2642125"/>
        <a:ext cx="2180418"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different ASHP designs and their intentions</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Learn different design options for ASHPs by home need</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key considerations for system design</a:t>
          </a:r>
        </a:p>
      </dsp:txBody>
      <dsp:txXfrm>
        <a:off x="5415132" y="2642125"/>
        <a:ext cx="2180418"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481140" y="1323863"/>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092"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common ASHP control types</a:t>
          </a:r>
        </a:p>
      </dsp:txBody>
      <dsp:txXfrm>
        <a:off x="2092" y="2419078"/>
        <a:ext cx="1741992" cy="979870"/>
      </dsp:txXfrm>
    </dsp:sp>
    <dsp:sp modelId="{FEC88F5A-299E-4895-987F-95CC9A7E6761}">
      <dsp:nvSpPr>
        <dsp:cNvPr id="0" name=""/>
        <dsp:cNvSpPr/>
      </dsp:nvSpPr>
      <dsp:spPr>
        <a:xfrm>
          <a:off x="2527981" y="1323863"/>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048933"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integrated  control strategies for back up or supplemental heat</a:t>
          </a:r>
        </a:p>
      </dsp:txBody>
      <dsp:txXfrm>
        <a:off x="2048933" y="2419078"/>
        <a:ext cx="1741992" cy="979870"/>
      </dsp:txXfrm>
    </dsp:sp>
    <dsp:sp modelId="{40FC72EC-743A-4398-B0BC-768E668B718B}">
      <dsp:nvSpPr>
        <dsp:cNvPr id="0" name=""/>
        <dsp:cNvSpPr/>
      </dsp:nvSpPr>
      <dsp:spPr>
        <a:xfrm>
          <a:off x="4574822" y="1323863"/>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4095774"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control principles</a:t>
          </a:r>
        </a:p>
      </dsp:txBody>
      <dsp:txXfrm>
        <a:off x="4095774" y="2419078"/>
        <a:ext cx="1741992" cy="979870"/>
      </dsp:txXfrm>
    </dsp:sp>
    <dsp:sp modelId="{D06C63B0-348A-48CD-A843-51A0705693FE}">
      <dsp:nvSpPr>
        <dsp:cNvPr id="0" name=""/>
        <dsp:cNvSpPr/>
      </dsp:nvSpPr>
      <dsp:spPr>
        <a:xfrm>
          <a:off x="6621662" y="1323863"/>
          <a:ext cx="783896" cy="783896"/>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CF9B8-2BAD-48BA-8DFC-0401D1A1C46A}">
      <dsp:nvSpPr>
        <dsp:cNvPr id="0" name=""/>
        <dsp:cNvSpPr/>
      </dsp:nvSpPr>
      <dsp:spPr>
        <a:xfrm>
          <a:off x="6142615"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temperature setback nuances specific to ccASHPs</a:t>
          </a:r>
        </a:p>
      </dsp:txBody>
      <dsp:txXfrm>
        <a:off x="6142615" y="2419078"/>
        <a:ext cx="1741992" cy="9798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1009209" y="981883"/>
          <a:ext cx="1625062" cy="162506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16115"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Understand recommended practices for ccASHP design</a:t>
          </a:r>
        </a:p>
      </dsp:txBody>
      <dsp:txXfrm>
        <a:off x="16115" y="3020929"/>
        <a:ext cx="3611250" cy="720000"/>
      </dsp:txXfrm>
    </dsp:sp>
    <dsp:sp modelId="{A5F7BFEA-B120-47DF-8F46-EBABFBE74730}">
      <dsp:nvSpPr>
        <dsp:cNvPr id="0" name=""/>
        <dsp:cNvSpPr/>
      </dsp:nvSpPr>
      <dsp:spPr>
        <a:xfrm>
          <a:off x="5252428" y="981883"/>
          <a:ext cx="1625062" cy="16250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4259334"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Apply learning to home design examples</a:t>
          </a:r>
        </a:p>
      </dsp:txBody>
      <dsp:txXfrm>
        <a:off x="4259334" y="3020929"/>
        <a:ext cx="361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0.36602</cdr:x>
      <cdr:y>0.41488</cdr:y>
    </cdr:from>
    <cdr:to>
      <cdr:x>0.92107</cdr:x>
      <cdr:y>0.81767</cdr:y>
    </cdr:to>
    <cdr:sp macro="" textlink="">
      <cdr:nvSpPr>
        <cdr:cNvPr id="2" name="Freeform: Shape 1">
          <a:extLst xmlns:a="http://schemas.openxmlformats.org/drawingml/2006/main">
            <a:ext uri="{FF2B5EF4-FFF2-40B4-BE49-F238E27FC236}">
              <a16:creationId xmlns:a16="http://schemas.microsoft.com/office/drawing/2014/main" id="{40CF7EB4-C19B-408C-ACEB-9EAFAB1BC903}"/>
            </a:ext>
          </a:extLst>
        </cdr:cNvPr>
        <cdr:cNvSpPr/>
      </cdr:nvSpPr>
      <cdr:spPr>
        <a:xfrm xmlns:a="http://schemas.openxmlformats.org/drawingml/2006/main">
          <a:off x="2649070" y="1926008"/>
          <a:ext cx="4017195" cy="1869896"/>
        </a:xfrm>
        <a:custGeom xmlns:a="http://schemas.openxmlformats.org/drawingml/2006/main">
          <a:avLst/>
          <a:gdLst>
            <a:gd name="connsiteX0" fmla="*/ 51370 w 4017195"/>
            <a:gd name="connsiteY0" fmla="*/ 10274 h 1869896"/>
            <a:gd name="connsiteX1" fmla="*/ 3873357 w 4017195"/>
            <a:gd name="connsiteY1" fmla="*/ 1818526 h 1869896"/>
            <a:gd name="connsiteX2" fmla="*/ 4017195 w 4017195"/>
            <a:gd name="connsiteY2" fmla="*/ 1869896 h 1869896"/>
            <a:gd name="connsiteX3" fmla="*/ 0 w 4017195"/>
            <a:gd name="connsiteY3" fmla="*/ 1839074 h 1869896"/>
            <a:gd name="connsiteX4" fmla="*/ 0 w 4017195"/>
            <a:gd name="connsiteY4" fmla="*/ 0 h 1869896"/>
            <a:gd name="connsiteX5" fmla="*/ 0 w 4017195"/>
            <a:gd name="connsiteY5" fmla="*/ 30822 h 1869896"/>
            <a:gd name="connsiteX6" fmla="*/ 51370 w 4017195"/>
            <a:gd name="connsiteY6" fmla="*/ 10274 h 18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195" h="1869896">
              <a:moveTo>
                <a:pt x="51370" y="10274"/>
              </a:moveTo>
              <a:lnTo>
                <a:pt x="3873357" y="1818526"/>
              </a:lnTo>
              <a:lnTo>
                <a:pt x="4017195" y="1869896"/>
              </a:lnTo>
              <a:lnTo>
                <a:pt x="0" y="1839074"/>
              </a:lnTo>
              <a:lnTo>
                <a:pt x="0" y="0"/>
              </a:lnTo>
              <a:lnTo>
                <a:pt x="0" y="30822"/>
              </a:lnTo>
              <a:lnTo>
                <a:pt x="51370" y="10274"/>
              </a:lnTo>
              <a:close/>
            </a:path>
          </a:pathLst>
        </a:custGeom>
        <a:solidFill xmlns:a="http://schemas.openxmlformats.org/drawingml/2006/main">
          <a:srgbClr val="FFC000">
            <a:alpha val="50196"/>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2CC2-9853-49A6-A428-8347620FC7CC}" type="datetimeFigureOut">
              <a:rPr lang="en-US" smtClean="0"/>
              <a:t>12/14/2021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039A9-079B-48A2-B9D0-E26DD76100BD}" type="slidenum">
              <a:rPr lang="en-US" smtClean="0"/>
              <a:t>‹#›</a:t>
            </a:fld>
            <a:endParaRPr lang="en-US"/>
          </a:p>
        </p:txBody>
      </p:sp>
    </p:spTree>
    <p:extLst>
      <p:ext uri="{BB962C8B-B14F-4D97-AF65-F5344CB8AC3E}">
        <p14:creationId xmlns:p14="http://schemas.microsoft.com/office/powerpoint/2010/main" val="407374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1</a:t>
            </a:fld>
            <a:endParaRPr lang="en-US"/>
          </a:p>
        </p:txBody>
      </p:sp>
    </p:spTree>
    <p:extLst>
      <p:ext uri="{BB962C8B-B14F-4D97-AF65-F5344CB8AC3E}">
        <p14:creationId xmlns:p14="http://schemas.microsoft.com/office/powerpoint/2010/main" val="226295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five terms on this list are important for system sizing and design.  Review with participants (optional: Ask participants to identify the terms they use when designing a system) </a:t>
            </a:r>
          </a:p>
        </p:txBody>
      </p:sp>
      <p:sp>
        <p:nvSpPr>
          <p:cNvPr id="4" name="Slide Number Placeholder 3"/>
          <p:cNvSpPr>
            <a:spLocks noGrp="1"/>
          </p:cNvSpPr>
          <p:nvPr>
            <p:ph type="sldNum" sz="quarter" idx="5"/>
          </p:nvPr>
        </p:nvSpPr>
        <p:spPr/>
        <p:txBody>
          <a:bodyPr/>
          <a:lstStyle/>
          <a:p>
            <a:fld id="{370039A9-079B-48A2-B9D0-E26DD76100BD}" type="slidenum">
              <a:rPr lang="en-US" smtClean="0"/>
              <a:t>12</a:t>
            </a:fld>
            <a:endParaRPr lang="en-US"/>
          </a:p>
        </p:txBody>
      </p:sp>
    </p:spTree>
    <p:extLst>
      <p:ext uri="{BB962C8B-B14F-4D97-AF65-F5344CB8AC3E}">
        <p14:creationId xmlns:p14="http://schemas.microsoft.com/office/powerpoint/2010/main" val="238521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exhaustive. There are also air-to-water heat pumps. Ground Source heat pumps.</a:t>
            </a:r>
          </a:p>
          <a:p>
            <a:endParaRPr lang="en-US"/>
          </a:p>
          <a:p>
            <a:r>
              <a:rPr lang="en-US"/>
              <a:t>This training focusses on systems in blue, not Package Terminal units or conventional systems.</a:t>
            </a:r>
          </a:p>
        </p:txBody>
      </p:sp>
      <p:sp>
        <p:nvSpPr>
          <p:cNvPr id="4" name="Slide Number Placeholder 3"/>
          <p:cNvSpPr>
            <a:spLocks noGrp="1"/>
          </p:cNvSpPr>
          <p:nvPr>
            <p:ph type="sldNum" sz="quarter" idx="10"/>
          </p:nvPr>
        </p:nvSpPr>
        <p:spPr/>
        <p:txBody>
          <a:bodyPr/>
          <a:lstStyle/>
          <a:p>
            <a:fld id="{896C7278-3339-4208-87F5-4C632B9D4B56}" type="slidenum">
              <a:rPr lang="en-US" smtClean="0"/>
              <a:t>13</a:t>
            </a:fld>
            <a:endParaRPr lang="en-US"/>
          </a:p>
        </p:txBody>
      </p:sp>
    </p:spTree>
    <p:extLst>
      <p:ext uri="{BB962C8B-B14F-4D97-AF65-F5344CB8AC3E}">
        <p14:creationId xmlns:p14="http://schemas.microsoft.com/office/powerpoint/2010/main" val="167524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term ccASHP refers to products listed on the NEEP ccASHP products and specification list</a:t>
            </a:r>
          </a:p>
          <a:p>
            <a:endParaRPr lang="en-US"/>
          </a:p>
          <a:p>
            <a:r>
              <a:rPr lang="en-US"/>
              <a:t>ccASHPs are a subset of what are also called variable capacity heat pumps, extended capacity heat pumps, or inverter driven heat pumps. The key is multiple operating speeds that can be fine tuned to match the indoor heating and cooling needs during a range of outdoor temperature conditions, rather than just on vs. off. </a:t>
            </a:r>
          </a:p>
          <a:p>
            <a:r>
              <a:rPr lang="en-US"/>
              <a:t>The same added capabilities that allow for improved heating performance on the coldest days extend its cooling performance on the hottest days. </a:t>
            </a:r>
          </a:p>
        </p:txBody>
      </p:sp>
      <p:sp>
        <p:nvSpPr>
          <p:cNvPr id="4" name="Slide Number Placeholder 3"/>
          <p:cNvSpPr>
            <a:spLocks noGrp="1"/>
          </p:cNvSpPr>
          <p:nvPr>
            <p:ph type="sldNum" sz="quarter" idx="5"/>
          </p:nvPr>
        </p:nvSpPr>
        <p:spPr/>
        <p:txBody>
          <a:bodyPr/>
          <a:lstStyle/>
          <a:p>
            <a:fld id="{370039A9-079B-48A2-B9D0-E26DD76100BD}" type="slidenum">
              <a:rPr lang="en-US" smtClean="0"/>
              <a:t>14</a:t>
            </a:fld>
            <a:endParaRPr lang="en-US"/>
          </a:p>
        </p:txBody>
      </p:sp>
    </p:spTree>
    <p:extLst>
      <p:ext uri="{BB962C8B-B14F-4D97-AF65-F5344CB8AC3E}">
        <p14:creationId xmlns:p14="http://schemas.microsoft.com/office/powerpoint/2010/main" val="60178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a:t>Reiterate the explanation of the Vapor Compression Cycle introduced on the prior slide</a:t>
            </a:r>
          </a:p>
          <a:p>
            <a:pPr marL="285750" indent="-285750">
              <a:buFont typeface="Arial" panose="020B0604020202020204" pitchFamily="34" charset="0"/>
              <a:buChar char="•"/>
            </a:pPr>
            <a:r>
              <a:rPr lang="en-US"/>
              <a:t>Pumped refrigerant</a:t>
            </a:r>
          </a:p>
          <a:p>
            <a:pPr marL="285750" indent="-285750">
              <a:buFont typeface="Arial" panose="020B0604020202020204" pitchFamily="34" charset="0"/>
              <a:buChar char="•"/>
            </a:pPr>
            <a:r>
              <a:rPr lang="en-US"/>
              <a:t>Pressurized (liquid) </a:t>
            </a:r>
            <a:r>
              <a:rPr lang="en-US" b="1"/>
              <a:t>delivers</a:t>
            </a:r>
            <a:r>
              <a:rPr lang="en-US"/>
              <a:t> heat </a:t>
            </a:r>
          </a:p>
          <a:p>
            <a:pPr marL="285750" indent="-285750">
              <a:buFont typeface="Arial" panose="020B0604020202020204" pitchFamily="34" charset="0"/>
              <a:buChar char="•"/>
            </a:pPr>
            <a:r>
              <a:rPr lang="en-US"/>
              <a:t>Depressurized (gas) </a:t>
            </a:r>
            <a:r>
              <a:rPr lang="en-US" b="1"/>
              <a:t>collects</a:t>
            </a:r>
            <a:r>
              <a:rPr lang="en-US"/>
              <a:t> heat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Restate that this is showing heating mode only. When the system is in cooling mode, the cycle essentially goes in the opposite direction, and the roles of the indoor and outdoor units (condenser and evaporator) swap. Systems change refrigerant direction using a “reversing valve” or by routing refrigerant through a manifold using, which is not shown.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evaporator: in heating mode this is the outdoor unit, where cool liquid refrigerant evaporates into warm gaseous refrigerant, pulling heat out of the air. In the summer, the indoor unit is the evaporator. Another way to think about it is that the evaporator is where the liquid refrigerant is expanded into a gas. </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compressor: </a:t>
            </a:r>
            <a:r>
              <a:rPr lang="en-US"/>
              <a:t>this compresses warm gaseous refrigerant into hot-gaseous refrigerant, to send to the condenser for release</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condenser: in heating mode this is the indoor unit, where hot-gaseous refrigerant condenses into warm liquid refrigerant inside the coil, releasing its heat in the process. In the summer, the outdoor unit is the condenser, releasing heat.</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fan:</a:t>
            </a:r>
            <a:r>
              <a:rPr lang="en-US"/>
              <a:t> this blows air across the indoor unit’s heating coil, helping to release the heat (in winter) or pull the cool air (in summer). It’s how the energy is transferred from the unit itself into the house. The speed of airflow impacts that rate of energy transfer.  There is also a fan on the outdoor unit (not shown).</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rgbClr val="FF0000"/>
                </a:solidFill>
              </a:rPr>
              <a:t>The expansion valve: </a:t>
            </a:r>
            <a:r>
              <a:rPr lang="en-US"/>
              <a:t>Control logic electronically adjusts this valve to regulate the amount of refrigerant flowing through the loop overall. As warm-liquid refrigerant passes through it, it turns to cool-liquid due to lower pressures on the other side of the valve, and is now ready again to collect heat in the evaporator.  EXVs offer more precise control than Thermal Expansion Valves found in older equipment. </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r>
              <a:rPr lang="en-US"/>
              <a:t>Of all these items, 3 can be controlled dynamically to adjust heat transfer and energy use: Compressor, Fan, Expansion Valve (described on the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26590-87BA-4DEC-8CB7-7231F3C8E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67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These three components are controlled by finely tuned control algorithms to adjust the flow of refrigerant and air to deliver the optimal amount of heat for the current need based on the current conditions. Depending on the manufacture  several different sensor and control strategies are used to inform the algorithms (e.g., outdoor temp, return air temp, coil temp, etc.), but they all serve the same purpose.</a:t>
            </a:r>
          </a:p>
        </p:txBody>
      </p:sp>
      <p:sp>
        <p:nvSpPr>
          <p:cNvPr id="4" name="Slide Number Placeholder 3"/>
          <p:cNvSpPr>
            <a:spLocks noGrp="1"/>
          </p:cNvSpPr>
          <p:nvPr>
            <p:ph type="sldNum" sz="quarter" idx="5"/>
          </p:nvPr>
        </p:nvSpPr>
        <p:spPr/>
        <p:txBody>
          <a:bodyPr/>
          <a:lstStyle/>
          <a:p>
            <a:fld id="{370039A9-079B-48A2-B9D0-E26DD76100BD}" type="slidenum">
              <a:rPr lang="en-US" smtClean="0"/>
              <a:t>16</a:t>
            </a:fld>
            <a:endParaRPr lang="en-US"/>
          </a:p>
        </p:txBody>
      </p:sp>
    </p:spTree>
    <p:extLst>
      <p:ext uri="{BB962C8B-B14F-4D97-AF65-F5344CB8AC3E}">
        <p14:creationId xmlns:p14="http://schemas.microsoft.com/office/powerpoint/2010/main" val="1184014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Inverter type – quicker recovery, tighter control</a:t>
            </a:r>
          </a:p>
          <a:p>
            <a:r>
              <a:rPr lang="en-US"/>
              <a:t>Non-inverter type, one-mode of on. Slower recovery, and overshooting t-stat normal</a:t>
            </a:r>
          </a:p>
          <a:p>
            <a:endParaRPr lang="en-US"/>
          </a:p>
          <a:p>
            <a:r>
              <a:rPr lang="en-US"/>
              <a:t>From admin version:</a:t>
            </a:r>
          </a:p>
          <a:p>
            <a:r>
              <a:rPr lang="en-US"/>
              <a:t>Variable capacity heat pumps have multiple speeds and can modulate. They have a high-gear for faster recovery speed (though frequent use of that speed is inefficient), and lower gears for steady operation and tighter control.</a:t>
            </a:r>
          </a:p>
          <a:p>
            <a:endParaRPr lang="en-US"/>
          </a:p>
          <a:p>
            <a:r>
              <a:rPr lang="en-US"/>
              <a:t>Non-VCHPs typically have only 1 or 2 speeds. This means slower recovery, and often overshooting the thermostat signal. It is like a teenager learning to drive and toggling between slamming the gas pedal and slamming the breaks.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58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Cold climate heat pumps adjust the compressor speed and expansion valve settings leading to the right refrigerant pressure at the outdoor unit to still collect outdoor heat, even at extremely cold outdoor temperatures. The precise amount at any given temperature will differ model to model.  Compared to conventional equipment Cold climate heat pumps usually have larger indoor and outdoor coils.</a:t>
            </a:r>
          </a:p>
        </p:txBody>
      </p:sp>
      <p:sp>
        <p:nvSpPr>
          <p:cNvPr id="4" name="Slide Number Placeholder 3"/>
          <p:cNvSpPr>
            <a:spLocks noGrp="1"/>
          </p:cNvSpPr>
          <p:nvPr>
            <p:ph type="sldNum" sz="quarter" idx="5"/>
          </p:nvPr>
        </p:nvSpPr>
        <p:spPr/>
        <p:txBody>
          <a:bodyPr/>
          <a:lstStyle/>
          <a:p>
            <a:fld id="{370039A9-079B-48A2-B9D0-E26DD76100BD}" type="slidenum">
              <a:rPr lang="en-US" smtClean="0"/>
              <a:t>18</a:t>
            </a:fld>
            <a:endParaRPr lang="en-US"/>
          </a:p>
        </p:txBody>
      </p:sp>
    </p:spTree>
    <p:extLst>
      <p:ext uri="{BB962C8B-B14F-4D97-AF65-F5344CB8AC3E}">
        <p14:creationId xmlns:p14="http://schemas.microsoft.com/office/powerpoint/2010/main" val="1038752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Cold climate heat pumps are a subset of what are generically called a variable capacity heat pump, extended capacity heat pump, or inverter driven heat pump. The key is multiple operating speeds that can be fine tuned to match the indoor need and outdoor condition, rather than just on vs. off. </a:t>
            </a:r>
          </a:p>
          <a:p>
            <a:endParaRPr lang="en-US"/>
          </a:p>
          <a:p>
            <a:r>
              <a:rPr lang="en-US"/>
              <a:t>The same added capabilities that allow for improved heating performance on the coldest days extend its cooling performance on the hottest days</a:t>
            </a:r>
          </a:p>
        </p:txBody>
      </p:sp>
      <p:sp>
        <p:nvSpPr>
          <p:cNvPr id="4" name="Slide Number Placeholder 3"/>
          <p:cNvSpPr>
            <a:spLocks noGrp="1"/>
          </p:cNvSpPr>
          <p:nvPr>
            <p:ph type="sldNum" sz="quarter" idx="5"/>
          </p:nvPr>
        </p:nvSpPr>
        <p:spPr/>
        <p:txBody>
          <a:bodyPr/>
          <a:lstStyle/>
          <a:p>
            <a:fld id="{370039A9-079B-48A2-B9D0-E26DD76100BD}" type="slidenum">
              <a:rPr lang="en-US" smtClean="0"/>
              <a:t>19</a:t>
            </a:fld>
            <a:endParaRPr lang="en-US"/>
          </a:p>
        </p:txBody>
      </p:sp>
    </p:spTree>
    <p:extLst>
      <p:ext uri="{BB962C8B-B14F-4D97-AF65-F5344CB8AC3E}">
        <p14:creationId xmlns:p14="http://schemas.microsoft.com/office/powerpoint/2010/main" val="4057008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a:t>
            </a:r>
            <a:r>
              <a:rPr lang="en-US" i="1"/>
              <a:t>efficiency</a:t>
            </a:r>
            <a:r>
              <a:rPr lang="en-US"/>
              <a:t> in this context is delivered heat, divided by input energy. Since the delivered heat comes from the air, it is not breaking thermodynamics, as it is not converting the input energy to delivered heat. </a:t>
            </a:r>
          </a:p>
        </p:txBody>
      </p:sp>
      <p:sp>
        <p:nvSpPr>
          <p:cNvPr id="4" name="Slide Number Placeholder 3"/>
          <p:cNvSpPr>
            <a:spLocks noGrp="1"/>
          </p:cNvSpPr>
          <p:nvPr>
            <p:ph type="sldNum" sz="quarter" idx="5"/>
          </p:nvPr>
        </p:nvSpPr>
        <p:spPr/>
        <p:txBody>
          <a:bodyPr/>
          <a:lstStyle/>
          <a:p>
            <a:fld id="{370039A9-079B-48A2-B9D0-E26DD76100BD}" type="slidenum">
              <a:rPr lang="en-US" smtClean="0"/>
              <a:t>20</a:t>
            </a:fld>
            <a:endParaRPr lang="en-US"/>
          </a:p>
        </p:txBody>
      </p:sp>
    </p:spTree>
    <p:extLst>
      <p:ext uri="{BB962C8B-B14F-4D97-AF65-F5344CB8AC3E}">
        <p14:creationId xmlns:p14="http://schemas.microsoft.com/office/powerpoint/2010/main" val="2628859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review the principles behind performing load calculations, and how they apply to system sizing and design.   </a:t>
            </a:r>
          </a:p>
        </p:txBody>
      </p:sp>
      <p:sp>
        <p:nvSpPr>
          <p:cNvPr id="4" name="Slide Number Placeholder 3"/>
          <p:cNvSpPr>
            <a:spLocks noGrp="1"/>
          </p:cNvSpPr>
          <p:nvPr>
            <p:ph type="sldNum" sz="quarter" idx="5"/>
          </p:nvPr>
        </p:nvSpPr>
        <p:spPr/>
        <p:txBody>
          <a:bodyPr/>
          <a:lstStyle/>
          <a:p>
            <a:fld id="{370039A9-079B-48A2-B9D0-E26DD76100BD}" type="slidenum">
              <a:rPr lang="en-US" smtClean="0"/>
              <a:t>21</a:t>
            </a:fld>
            <a:endParaRPr lang="en-US"/>
          </a:p>
        </p:txBody>
      </p:sp>
    </p:spTree>
    <p:extLst>
      <p:ext uri="{BB962C8B-B14F-4D97-AF65-F5344CB8AC3E}">
        <p14:creationId xmlns:p14="http://schemas.microsoft.com/office/powerpoint/2010/main" val="244181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45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Accurately determining how much heat is needed and where it is needed is a critical first step before sizing and specifying the heat pump. Reducing the load first will save money, improve comfort, and simplify the heat pump decision process.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22</a:t>
            </a:fld>
            <a:endParaRPr lang="en-US"/>
          </a:p>
        </p:txBody>
      </p:sp>
    </p:spTree>
    <p:extLst>
      <p:ext uri="{BB962C8B-B14F-4D97-AF65-F5344CB8AC3E}">
        <p14:creationId xmlns:p14="http://schemas.microsoft.com/office/powerpoint/2010/main" val="3313399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Radiant heat travels in any direction if delta T exists, even in the near vacuum of space, and is the source of nearly all energy on the Earth.  Air temperature is not the sole concern of HVAC designers, surface temperatures should be considered (foreshadowing of the need to reduce the load, insulation and air sealing)</a:t>
            </a:r>
          </a:p>
          <a:p>
            <a:endParaRPr lang="en-US"/>
          </a:p>
          <a:p>
            <a:r>
              <a:rPr lang="en-US"/>
              <a:t>Possible replacement? - https://upload.wikimedia.org/wikipedia/commons/b/ba/Kettle-convection-conduction-radiation.png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13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example illustrates how comfort is impacted by more than air temperature.  When we surround ourselves with cold surfaces and objects, body heat is lost to the surfaces making us feel cold.  To achieve comfort in rooms that are heavily glazed  or poorly insulated, higher air temperatures and more heat are usually required.  How often do you consider radiant heat loss or air movement when addressing customer comfort?    </a:t>
            </a:r>
          </a:p>
          <a:p>
            <a:endParaRPr lang="en-US" dirty="0"/>
          </a:p>
          <a:p>
            <a:r>
              <a:rPr lang="en-US" dirty="0"/>
              <a:t>Left Dry Aisle Image – courtesy Max Pixel</a:t>
            </a:r>
          </a:p>
          <a:p>
            <a:r>
              <a:rPr lang="en-US" dirty="0"/>
              <a:t>Right Freezer Aisle Image – courtesy of Grid Scheduler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32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Participant Poll (show of hands):  Who here has used an enthalpy chart in their system sizing and design?  Not the relatively small range of comfortable temperatures, and how humidity can affect comfort.  Also, not that these temperature range assumptions are only workable for 80% of the population.  Your individual customer needs may be different.  Ask probing questions:  Are you usually hot or cool when the air conditioning is running. What thermostat setting do you use in the winter, summer? </a:t>
            </a:r>
          </a:p>
          <a:p>
            <a:endParaRPr lang="en-US" dirty="0"/>
          </a:p>
          <a:p>
            <a:r>
              <a:rPr lang="en-US" dirty="0"/>
              <a:t>Image courtesy Wikimedia Commons, requires indication if altered. This image has been altered to indicate Comfort Zone.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83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 home’s heating load is the amount of heat needed at any given time to maintain it is comfortable room-temperature. The energy going out through the envelope must be met by the heat supply.</a:t>
            </a:r>
          </a:p>
          <a:p>
            <a:endParaRPr lang="en-US"/>
          </a:p>
          <a:p>
            <a:pPr marL="171450" indent="-171450">
              <a:buFont typeface="Arial" panose="020B0604020202020204" pitchFamily="34" charset="0"/>
              <a:buChar char="•"/>
            </a:pPr>
            <a:r>
              <a:rPr lang="en-US"/>
              <a:t>Technically, the heating load is usually based not on the coldest day, but the 99th percentile coldest. This is true for traditional heating systems too. The coldest hours are so infrequent and short term the system can recover after those hours have passed. </a:t>
            </a:r>
          </a:p>
        </p:txBody>
      </p:sp>
      <p:sp>
        <p:nvSpPr>
          <p:cNvPr id="4" name="Slide Number Placeholder 3"/>
          <p:cNvSpPr>
            <a:spLocks noGrp="1"/>
          </p:cNvSpPr>
          <p:nvPr>
            <p:ph type="sldNum" sz="quarter" idx="5"/>
          </p:nvPr>
        </p:nvSpPr>
        <p:spPr/>
        <p:txBody>
          <a:bodyPr/>
          <a:lstStyle/>
          <a:p>
            <a:fld id="{370039A9-079B-48A2-B9D0-E26DD76100BD}" type="slidenum">
              <a:rPr lang="en-US" smtClean="0"/>
              <a:t>26</a:t>
            </a:fld>
            <a:endParaRPr lang="en-US"/>
          </a:p>
        </p:txBody>
      </p:sp>
    </p:spTree>
    <p:extLst>
      <p:ext uri="{BB962C8B-B14F-4D97-AF65-F5344CB8AC3E}">
        <p14:creationId xmlns:p14="http://schemas.microsoft.com/office/powerpoint/2010/main" val="951713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Gather all the home data available – insulation levels, size, windows (size, u-factor, SHGC, location), orientation. Enter it into the software tool. Enter the location. Run the tool. Check your results.</a:t>
            </a:r>
          </a:p>
          <a:p>
            <a:endParaRPr lang="en-US" dirty="0"/>
          </a:p>
          <a:p>
            <a:r>
              <a:rPr lang="en-US" dirty="0"/>
              <a:t>Rules of thumb on heating size have built up over decades of past experience, but that is all based on natural gas or oil-based heating. Heat pumps are different! Those rules of thumb don’t apply and typically result in oversizing the heat pump, which leads to poor performance.</a:t>
            </a:r>
          </a:p>
        </p:txBody>
      </p:sp>
      <p:sp>
        <p:nvSpPr>
          <p:cNvPr id="4" name="Slide Number Placeholder 3"/>
          <p:cNvSpPr>
            <a:spLocks noGrp="1"/>
          </p:cNvSpPr>
          <p:nvPr>
            <p:ph type="sldNum" sz="quarter" idx="5"/>
          </p:nvPr>
        </p:nvSpPr>
        <p:spPr/>
        <p:txBody>
          <a:bodyPr/>
          <a:lstStyle/>
          <a:p>
            <a:fld id="{370039A9-079B-48A2-B9D0-E26DD76100BD}" type="slidenum">
              <a:rPr lang="en-US" smtClean="0"/>
              <a:t>27</a:t>
            </a:fld>
            <a:endParaRPr lang="en-US"/>
          </a:p>
        </p:txBody>
      </p:sp>
    </p:spTree>
    <p:extLst>
      <p:ext uri="{BB962C8B-B14F-4D97-AF65-F5344CB8AC3E}">
        <p14:creationId xmlns:p14="http://schemas.microsoft.com/office/powerpoint/2010/main" val="133521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29</a:t>
            </a:fld>
            <a:endParaRPr lang="en-US"/>
          </a:p>
        </p:txBody>
      </p:sp>
    </p:spTree>
    <p:extLst>
      <p:ext uri="{BB962C8B-B14F-4D97-AF65-F5344CB8AC3E}">
        <p14:creationId xmlns:p14="http://schemas.microsoft.com/office/powerpoint/2010/main" val="2418300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Load calculations can be performed for the entire home (often called block load), room-by-room, or for specific areas (e.g., per floor).  Review these design considerations when determining how best to model the building.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40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 all cases it is significantly better to reduce the load first, then size the new system. This can allow for smaller, and less expensive, heat pumps, and ensure the system is not oversized for the home’s actual need. This will also make it easier to match available heat pumps to the home’s overall load and energy need across all conditions. A leaky, high-load house requires a larger heat pump to cover the peak-heating need, which inevitably leads to an oversized heat pump for more mild-conditions. More on that dynamic later in this presentation.</a:t>
            </a:r>
          </a:p>
        </p:txBody>
      </p:sp>
      <p:sp>
        <p:nvSpPr>
          <p:cNvPr id="4" name="Slide Number Placeholder 3"/>
          <p:cNvSpPr>
            <a:spLocks noGrp="1"/>
          </p:cNvSpPr>
          <p:nvPr>
            <p:ph type="sldNum" sz="quarter" idx="5"/>
          </p:nvPr>
        </p:nvSpPr>
        <p:spPr/>
        <p:txBody>
          <a:bodyPr/>
          <a:lstStyle/>
          <a:p>
            <a:fld id="{370039A9-079B-48A2-B9D0-E26DD76100BD}" type="slidenum">
              <a:rPr lang="en-US" smtClean="0"/>
              <a:t>31</a:t>
            </a:fld>
            <a:endParaRPr lang="en-US"/>
          </a:p>
        </p:txBody>
      </p:sp>
    </p:spTree>
    <p:extLst>
      <p:ext uri="{BB962C8B-B14F-4D97-AF65-F5344CB8AC3E}">
        <p14:creationId xmlns:p14="http://schemas.microsoft.com/office/powerpoint/2010/main" val="241172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Location, location, location.  Selecting appropriate design conditions are critical for performing heating/cooling load calculations properly.  </a:t>
            </a:r>
          </a:p>
        </p:txBody>
      </p:sp>
      <p:sp>
        <p:nvSpPr>
          <p:cNvPr id="4" name="Slide Number Placeholder 3"/>
          <p:cNvSpPr>
            <a:spLocks noGrp="1"/>
          </p:cNvSpPr>
          <p:nvPr>
            <p:ph type="sldNum" sz="quarter" idx="5"/>
          </p:nvPr>
        </p:nvSpPr>
        <p:spPr/>
        <p:txBody>
          <a:bodyPr/>
          <a:lstStyle/>
          <a:p>
            <a:fld id="{370039A9-079B-48A2-B9D0-E26DD76100BD}" type="slidenum">
              <a:rPr lang="en-US" smtClean="0"/>
              <a:t>32</a:t>
            </a:fld>
            <a:endParaRPr lang="en-US"/>
          </a:p>
        </p:txBody>
      </p:sp>
    </p:spTree>
    <p:extLst>
      <p:ext uri="{BB962C8B-B14F-4D97-AF65-F5344CB8AC3E}">
        <p14:creationId xmlns:p14="http://schemas.microsoft.com/office/powerpoint/2010/main" val="70842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 by asking questions about familiarity with HP installs (i.e., Possibly characterize as a refresher, or review, so as not to insult the audience by presenting too basic of information).</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Heat pump technology has improved over the last 15 years. New heat pumps are more capable of being the primary or sole heating source in cold climates. Understanding how they function can improve sizing and design decisions, as well as to add confidence in using them for primary heating. </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a:t>
            </a:fld>
            <a:endParaRPr lang="en-US"/>
          </a:p>
        </p:txBody>
      </p:sp>
    </p:spTree>
    <p:extLst>
      <p:ext uri="{BB962C8B-B14F-4D97-AF65-F5344CB8AC3E}">
        <p14:creationId xmlns:p14="http://schemas.microsoft.com/office/powerpoint/2010/main" val="90363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The heat pump(s) can serve a single zone or cover multiple zones. </a:t>
            </a:r>
          </a:p>
          <a:p>
            <a:r>
              <a:rPr lang="en-US"/>
              <a:t>They can also be sized for whole-home coverage of the full heat load or just partial-load coverage of specific areas.</a:t>
            </a:r>
          </a:p>
          <a:p>
            <a:r>
              <a:rPr lang="en-US"/>
              <a:t>In partial load scenarios, it is necessary to plan for supplemental heat for the rest of the house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96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Back up heat refers to a secondary heating system designed to provide heating to the entire home in case the primary heat pump system is either out of service, or unable to keep up with the current load</a:t>
            </a:r>
          </a:p>
          <a:p>
            <a:endParaRPr lang="en-US"/>
          </a:p>
          <a:p>
            <a:r>
              <a:rPr lang="en-US"/>
              <a:t>Supplemental heat refers to a secondary heating system designed to provide heating for portion of the house not covered by the primary heat pump heating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792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You can calculate load by whole-house, zone-by-zone (sometimes called block-loads) and/or room-by-room. Room-by-room is essential for duct sizing or ductless head location even in a whole-home heating configuration.</a:t>
            </a:r>
          </a:p>
        </p:txBody>
      </p:sp>
      <p:sp>
        <p:nvSpPr>
          <p:cNvPr id="4" name="Slide Number Placeholder 3"/>
          <p:cNvSpPr>
            <a:spLocks noGrp="1"/>
          </p:cNvSpPr>
          <p:nvPr>
            <p:ph type="sldNum" sz="quarter" idx="5"/>
          </p:nvPr>
        </p:nvSpPr>
        <p:spPr/>
        <p:txBody>
          <a:bodyPr/>
          <a:lstStyle/>
          <a:p>
            <a:fld id="{370039A9-079B-48A2-B9D0-E26DD76100BD}" type="slidenum">
              <a:rPr lang="en-US" smtClean="0"/>
              <a:t>35</a:t>
            </a:fld>
            <a:endParaRPr lang="en-US"/>
          </a:p>
        </p:txBody>
      </p:sp>
    </p:spTree>
    <p:extLst>
      <p:ext uri="{BB962C8B-B14F-4D97-AF65-F5344CB8AC3E}">
        <p14:creationId xmlns:p14="http://schemas.microsoft.com/office/powerpoint/2010/main" val="3520756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39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Although the process for performing heat loss calculations and selecting equipment may seem challenging, it boils-down to only 4 steps. </a:t>
            </a:r>
          </a:p>
          <a:p>
            <a:endParaRPr lang="en-US"/>
          </a:p>
          <a:p>
            <a:pPr marL="228600" indent="-228600">
              <a:buFont typeface="+mj-lt"/>
              <a:buAutoNum type="arabicPeriod"/>
            </a:pPr>
            <a:r>
              <a:rPr lang="en-US"/>
              <a:t>Calculate the heating and cooling energy needed based on heat transfer principles</a:t>
            </a:r>
          </a:p>
          <a:p>
            <a:pPr marL="228600" indent="-228600">
              <a:buFont typeface="+mj-lt"/>
              <a:buAutoNum type="arabicPeriod"/>
            </a:pPr>
            <a:r>
              <a:rPr lang="en-US"/>
              <a:t>Determine the duct loss</a:t>
            </a:r>
          </a:p>
          <a:p>
            <a:pPr marL="228600" indent="-228600">
              <a:buFont typeface="+mj-lt"/>
              <a:buAutoNum type="arabicPeriod"/>
            </a:pPr>
            <a:r>
              <a:rPr lang="en-US"/>
              <a:t>Determine the impact of infiltration</a:t>
            </a:r>
          </a:p>
          <a:p>
            <a:pPr marL="228600" indent="-228600">
              <a:buFont typeface="+mj-lt"/>
              <a:buAutoNum type="arabicPeriod"/>
            </a:pPr>
            <a:r>
              <a:rPr lang="en-US"/>
              <a:t>Select from a limited range of heat pump capacities</a:t>
            </a:r>
          </a:p>
        </p:txBody>
      </p:sp>
      <p:sp>
        <p:nvSpPr>
          <p:cNvPr id="4" name="Slide Number Placeholder 3"/>
          <p:cNvSpPr>
            <a:spLocks noGrp="1"/>
          </p:cNvSpPr>
          <p:nvPr>
            <p:ph type="sldNum" sz="quarter" idx="10"/>
          </p:nvPr>
        </p:nvSpPr>
        <p:spPr/>
        <p:txBody>
          <a:bodyPr/>
          <a:lstStyle/>
          <a:p>
            <a:fld id="{074CD08A-C838-4137-8EC8-33109CCDE8E4}" type="slidenum">
              <a:rPr lang="en-US" smtClean="0"/>
              <a:pPr/>
              <a:t>37</a:t>
            </a:fld>
            <a:endParaRPr lang="en-US"/>
          </a:p>
        </p:txBody>
      </p:sp>
    </p:spTree>
    <p:extLst>
      <p:ext uri="{BB962C8B-B14F-4D97-AF65-F5344CB8AC3E}">
        <p14:creationId xmlns:p14="http://schemas.microsoft.com/office/powerpoint/2010/main" val="1023144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For ductless systems, we forgo the duct loss calculations entirely, and have a wider range of equipment capacities to choose from. </a:t>
            </a:r>
          </a:p>
        </p:txBody>
      </p:sp>
      <p:sp>
        <p:nvSpPr>
          <p:cNvPr id="4" name="Slide Number Placeholder 3"/>
          <p:cNvSpPr>
            <a:spLocks noGrp="1"/>
          </p:cNvSpPr>
          <p:nvPr>
            <p:ph type="sldNum" sz="quarter" idx="10"/>
          </p:nvPr>
        </p:nvSpPr>
        <p:spPr/>
        <p:txBody>
          <a:bodyPr/>
          <a:lstStyle/>
          <a:p>
            <a:fld id="{074CD08A-C838-4137-8EC8-33109CCDE8E4}" type="slidenum">
              <a:rPr lang="en-US" smtClean="0"/>
              <a:pPr/>
              <a:t>38</a:t>
            </a:fld>
            <a:endParaRPr lang="en-US"/>
          </a:p>
        </p:txBody>
      </p:sp>
    </p:spTree>
    <p:extLst>
      <p:ext uri="{BB962C8B-B14F-4D97-AF65-F5344CB8AC3E}">
        <p14:creationId xmlns:p14="http://schemas.microsoft.com/office/powerpoint/2010/main" val="2192245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Some states officially requires Manual J/S documentation for code compliance, but it allows jurisdictions to grant local approval of alternative methods. Alternative methods and tools can be valuable or useful compliments to Manual J.  Regardless of the tool used, load calculations provide the critical information required for proper heat pump selection and sizing.</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39</a:t>
            </a:fld>
            <a:endParaRPr lang="en-US"/>
          </a:p>
        </p:txBody>
      </p:sp>
    </p:spTree>
    <p:extLst>
      <p:ext uri="{BB962C8B-B14F-4D97-AF65-F5344CB8AC3E}">
        <p14:creationId xmlns:p14="http://schemas.microsoft.com/office/powerpoint/2010/main" val="4072077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There are several well developed, industry vetted, and easy to follow recommended/best practices available on the market!</a:t>
            </a:r>
          </a:p>
          <a:p>
            <a:endParaRPr lang="en-US"/>
          </a:p>
          <a:p>
            <a:r>
              <a:rPr lang="en-US"/>
              <a:t>NEEP, the Minnesota ASHP Collaborative, NEEA, and heat pump manufacturers have all produced documents and guidance to help contractors design and select equipment correctly to ensure the performance that homeowners expect.</a:t>
            </a:r>
          </a:p>
        </p:txBody>
      </p:sp>
      <p:sp>
        <p:nvSpPr>
          <p:cNvPr id="4" name="Slide Number Placeholder 3"/>
          <p:cNvSpPr>
            <a:spLocks noGrp="1"/>
          </p:cNvSpPr>
          <p:nvPr>
            <p:ph type="sldNum" sz="quarter" idx="5"/>
          </p:nvPr>
        </p:nvSpPr>
        <p:spPr/>
        <p:txBody>
          <a:bodyPr/>
          <a:lstStyle/>
          <a:p>
            <a:fld id="{370039A9-079B-48A2-B9D0-E26DD76100BD}" type="slidenum">
              <a:rPr lang="en-US" smtClean="0"/>
              <a:t>40</a:t>
            </a:fld>
            <a:endParaRPr lang="en-US"/>
          </a:p>
        </p:txBody>
      </p:sp>
    </p:spTree>
    <p:extLst>
      <p:ext uri="{BB962C8B-B14F-4D97-AF65-F5344CB8AC3E}">
        <p14:creationId xmlns:p14="http://schemas.microsoft.com/office/powerpoint/2010/main" val="3094594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of a very basing rule of thumb for estimating heating loads based on a few outdoor temperature conditions and construction type.  </a:t>
            </a:r>
          </a:p>
        </p:txBody>
      </p:sp>
      <p:sp>
        <p:nvSpPr>
          <p:cNvPr id="4" name="Slide Number Placeholder 3"/>
          <p:cNvSpPr>
            <a:spLocks noGrp="1"/>
          </p:cNvSpPr>
          <p:nvPr>
            <p:ph type="sldNum" sz="quarter" idx="5"/>
          </p:nvPr>
        </p:nvSpPr>
        <p:spPr/>
        <p:txBody>
          <a:bodyPr/>
          <a:lstStyle/>
          <a:p>
            <a:fld id="{370039A9-079B-48A2-B9D0-E26DD76100BD}" type="slidenum">
              <a:rPr lang="en-US" smtClean="0"/>
              <a:t>41</a:t>
            </a:fld>
            <a:endParaRPr lang="en-US"/>
          </a:p>
        </p:txBody>
      </p:sp>
    </p:spTree>
    <p:extLst>
      <p:ext uri="{BB962C8B-B14F-4D97-AF65-F5344CB8AC3E}">
        <p14:creationId xmlns:p14="http://schemas.microsoft.com/office/powerpoint/2010/main" val="4280782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Providing enough heating, where it is needed is essential in any heating specification. Having too much heat, can also lead to comfort, cost, and durability problems as the heat pump short-cycles.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44</a:t>
            </a:fld>
            <a:endParaRPr lang="en-US"/>
          </a:p>
        </p:txBody>
      </p:sp>
    </p:spTree>
    <p:extLst>
      <p:ext uri="{BB962C8B-B14F-4D97-AF65-F5344CB8AC3E}">
        <p14:creationId xmlns:p14="http://schemas.microsoft.com/office/powerpoint/2010/main" val="375433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all other heating systems, the heat pump doesn’t create the heat. It just helps move it. This is how it can achieve efficiencies greater than 100%. </a:t>
            </a:r>
          </a:p>
          <a:p>
            <a:r>
              <a:rPr lang="en-US"/>
              <a:t>Same technology as a refrigerator, freezer, or an air-conditioner. It adds the ability to switch the direction its pumping heat.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209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Participant Poll:  Who here is familiar with, or used, extended performance tables for system sizing and selection?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45</a:t>
            </a:fld>
            <a:endParaRPr lang="en-US"/>
          </a:p>
        </p:txBody>
      </p:sp>
    </p:spTree>
    <p:extLst>
      <p:ext uri="{BB962C8B-B14F-4D97-AF65-F5344CB8AC3E}">
        <p14:creationId xmlns:p14="http://schemas.microsoft.com/office/powerpoint/2010/main" val="2200253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Sizing a heat pump forces you to consider many, sometimes competing, goals for comfort and cost. These are the 3 most relevant energy/comfort related considerations</a:t>
            </a:r>
          </a:p>
        </p:txBody>
      </p:sp>
      <p:sp>
        <p:nvSpPr>
          <p:cNvPr id="4" name="Slide Number Placeholder 3"/>
          <p:cNvSpPr>
            <a:spLocks noGrp="1"/>
          </p:cNvSpPr>
          <p:nvPr>
            <p:ph type="sldNum" sz="quarter" idx="5"/>
          </p:nvPr>
        </p:nvSpPr>
        <p:spPr/>
        <p:txBody>
          <a:bodyPr/>
          <a:lstStyle/>
          <a:p>
            <a:fld id="{370039A9-079B-48A2-B9D0-E26DD76100BD}" type="slidenum">
              <a:rPr lang="en-US" smtClean="0"/>
              <a:t>46</a:t>
            </a:fld>
            <a:endParaRPr lang="en-US"/>
          </a:p>
        </p:txBody>
      </p:sp>
    </p:spTree>
    <p:extLst>
      <p:ext uri="{BB962C8B-B14F-4D97-AF65-F5344CB8AC3E}">
        <p14:creationId xmlns:p14="http://schemas.microsoft.com/office/powerpoint/2010/main" val="3671588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Too small can be ok if there’s backup or supplemental heat, with integrated controls. Too big will always lead to shot-cycling problems (turning on and off rapidly, see next slide)</a:t>
            </a:r>
          </a:p>
          <a:p>
            <a:endParaRPr lang="en-US" dirty="0"/>
          </a:p>
          <a:p>
            <a:r>
              <a:rPr lang="en-US" dirty="0"/>
              <a:t>Central image courtesy Wikimedia Commons; Adapted from Denslow's three bears (W.W. Denslow, 1903) by user </a:t>
            </a:r>
            <a:r>
              <a:rPr lang="en-US" dirty="0" err="1"/>
              <a:t>Theornamentalist</a:t>
            </a:r>
            <a:r>
              <a:rPr lang="en-US" dirty="0"/>
              <a:t>; Free from copyright </a:t>
            </a:r>
          </a:p>
        </p:txBody>
      </p:sp>
      <p:sp>
        <p:nvSpPr>
          <p:cNvPr id="4" name="Slide Number Placeholder 3"/>
          <p:cNvSpPr>
            <a:spLocks noGrp="1"/>
          </p:cNvSpPr>
          <p:nvPr>
            <p:ph type="sldNum" sz="quarter" idx="5"/>
          </p:nvPr>
        </p:nvSpPr>
        <p:spPr/>
        <p:txBody>
          <a:bodyPr/>
          <a:lstStyle/>
          <a:p>
            <a:fld id="{370039A9-079B-48A2-B9D0-E26DD76100BD}" type="slidenum">
              <a:rPr lang="en-US" smtClean="0"/>
              <a:t>47</a:t>
            </a:fld>
            <a:endParaRPr lang="en-US"/>
          </a:p>
        </p:txBody>
      </p:sp>
    </p:spTree>
    <p:extLst>
      <p:ext uri="{BB962C8B-B14F-4D97-AF65-F5344CB8AC3E}">
        <p14:creationId xmlns:p14="http://schemas.microsoft.com/office/powerpoint/2010/main" val="774647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Short-cycling is when the heat pump turns on and off frequently and repeatedly. This typically occurs because it is oversized for the current condition. Before it is fully fired up, it has fulfilled the home’s needs. This is inefficient operation. </a:t>
            </a:r>
          </a:p>
          <a:p>
            <a:endParaRPr lang="en-US"/>
          </a:p>
          <a:p>
            <a:r>
              <a:rPr lang="en-US"/>
              <a:t>The charts show the heat-pumps input power over time. You can see the heat pump turn off and turn on rapidly on the left. On the right, it runs in a few steady long stretches.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48</a:t>
            </a:fld>
            <a:endParaRPr lang="en-US"/>
          </a:p>
        </p:txBody>
      </p:sp>
    </p:spTree>
    <p:extLst>
      <p:ext uri="{BB962C8B-B14F-4D97-AF65-F5344CB8AC3E}">
        <p14:creationId xmlns:p14="http://schemas.microsoft.com/office/powerpoint/2010/main" val="4020048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49</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chart compares the variability of capacity to the rated capacity of the equipment.  Note that the actual capacity may be higher than the rated capacity and that the capacity ranges can vary significantly between equipment models. </a:t>
            </a:r>
          </a:p>
        </p:txBody>
      </p:sp>
      <p:sp>
        <p:nvSpPr>
          <p:cNvPr id="4" name="Slide Number Placeholder 3"/>
          <p:cNvSpPr>
            <a:spLocks noGrp="1"/>
          </p:cNvSpPr>
          <p:nvPr>
            <p:ph type="sldNum" sz="quarter" idx="10"/>
          </p:nvPr>
        </p:nvSpPr>
        <p:spPr/>
        <p:txBody>
          <a:bodyPr/>
          <a:lstStyle/>
          <a:p>
            <a:fld id="{95C4A22C-03B2-45CF-AF14-297FF443F45A}" type="slidenum">
              <a:rPr lang="en-US" smtClean="0"/>
              <a:pPr/>
              <a:t>50</a:t>
            </a:fld>
            <a:endParaRPr lang="en-US"/>
          </a:p>
        </p:txBody>
      </p:sp>
    </p:spTree>
    <p:extLst>
      <p:ext uri="{BB962C8B-B14F-4D97-AF65-F5344CB8AC3E}">
        <p14:creationId xmlns:p14="http://schemas.microsoft.com/office/powerpoint/2010/main" val="3028849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C4A22C-03B2-45CF-AF14-297FF443F45A}" type="slidenum">
              <a:rPr lang="en-US" smtClean="0"/>
              <a:pPr/>
              <a:t>51</a:t>
            </a:fld>
            <a:endParaRPr lang="en-US"/>
          </a:p>
        </p:txBody>
      </p:sp>
    </p:spTree>
    <p:extLst>
      <p:ext uri="{BB962C8B-B14F-4D97-AF65-F5344CB8AC3E}">
        <p14:creationId xmlns:p14="http://schemas.microsoft.com/office/powerpoint/2010/main" val="91306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 Note:  Perhaps this slide would be more appropriate in the load calc section</a:t>
            </a:r>
          </a:p>
        </p:txBody>
      </p:sp>
      <p:sp>
        <p:nvSpPr>
          <p:cNvPr id="4" name="Slide Number Placeholder 3"/>
          <p:cNvSpPr>
            <a:spLocks noGrp="1"/>
          </p:cNvSpPr>
          <p:nvPr>
            <p:ph type="sldNum" sz="quarter" idx="5"/>
          </p:nvPr>
        </p:nvSpPr>
        <p:spPr/>
        <p:txBody>
          <a:bodyPr/>
          <a:lstStyle/>
          <a:p>
            <a:fld id="{370039A9-079B-48A2-B9D0-E26DD76100BD}" type="slidenum">
              <a:rPr lang="en-US" smtClean="0"/>
              <a:t>52</a:t>
            </a:fld>
            <a:endParaRPr lang="en-US"/>
          </a:p>
        </p:txBody>
      </p:sp>
    </p:spTree>
    <p:extLst>
      <p:ext uri="{BB962C8B-B14F-4D97-AF65-F5344CB8AC3E}">
        <p14:creationId xmlns:p14="http://schemas.microsoft.com/office/powerpoint/2010/main" val="381131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illustrates the relationship between system capacities and outdoor temperature.  The vertical black line indicates the design temperature of -7deg F.   </a:t>
            </a:r>
          </a:p>
        </p:txBody>
      </p:sp>
      <p:sp>
        <p:nvSpPr>
          <p:cNvPr id="4" name="Slide Number Placeholder 3"/>
          <p:cNvSpPr>
            <a:spLocks noGrp="1"/>
          </p:cNvSpPr>
          <p:nvPr>
            <p:ph type="sldNum" sz="quarter" idx="5"/>
          </p:nvPr>
        </p:nvSpPr>
        <p:spPr/>
        <p:txBody>
          <a:bodyPr/>
          <a:lstStyle/>
          <a:p>
            <a:fld id="{370039A9-079B-48A2-B9D0-E26DD76100BD}" type="slidenum">
              <a:rPr lang="en-US" smtClean="0"/>
              <a:t>53</a:t>
            </a:fld>
            <a:endParaRPr lang="en-US"/>
          </a:p>
        </p:txBody>
      </p:sp>
    </p:spTree>
    <p:extLst>
      <p:ext uri="{BB962C8B-B14F-4D97-AF65-F5344CB8AC3E}">
        <p14:creationId xmlns:p14="http://schemas.microsoft.com/office/powerpoint/2010/main" val="1368523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previous slide, this slide illustrates the relationship between capacity and outdoor temperature, but for a wide range of systems.  </a:t>
            </a:r>
          </a:p>
          <a:p>
            <a:endParaRPr lang="en-US"/>
          </a:p>
          <a:p>
            <a:r>
              <a:rPr lang="en-US"/>
              <a:t>This data comes from the NEEP ccASHP database for a wide variety of nominal 3-ton products. Products are stacked in each box by (anonymized) manufacturer/product line. Darker stacks represent more model-number AHRI-combinations for that manufacturer/product line option. </a:t>
            </a:r>
            <a:br>
              <a:rPr lang="en-US"/>
            </a:br>
            <a:br>
              <a:rPr lang="en-US"/>
            </a:br>
            <a:r>
              <a:rPr lang="en-US"/>
              <a:t>Some products provide minimal modulating rants at lower temperatures (3</a:t>
            </a:r>
            <a:r>
              <a:rPr lang="en-US" baseline="30000"/>
              <a:t>rd</a:t>
            </a:r>
            <a:r>
              <a:rPr lang="en-US"/>
              <a:t> box, top row. And 5</a:t>
            </a:r>
            <a:r>
              <a:rPr lang="en-US" baseline="30000"/>
              <a:t>th</a:t>
            </a:r>
            <a:r>
              <a:rPr lang="en-US"/>
              <a:t> box, bottom row)</a:t>
            </a:r>
            <a:br>
              <a:rPr lang="en-US"/>
            </a:br>
            <a:r>
              <a:rPr lang="en-US"/>
              <a:t>Some products provide great low-load modulation (4</a:t>
            </a:r>
            <a:r>
              <a:rPr lang="en-US" baseline="30000"/>
              <a:t>th</a:t>
            </a:r>
            <a:r>
              <a:rPr lang="en-US"/>
              <a:t> box, 2</a:t>
            </a:r>
            <a:r>
              <a:rPr lang="en-US" baseline="30000"/>
              <a:t>nd</a:t>
            </a:r>
            <a:r>
              <a:rPr lang="en-US"/>
              <a:t> row)</a:t>
            </a:r>
          </a:p>
          <a:p>
            <a:r>
              <a:rPr lang="en-US"/>
              <a:t>Some products lose max-capacity quickly as temperatures decline (1</a:t>
            </a:r>
            <a:r>
              <a:rPr lang="en-US" baseline="30000"/>
              <a:t>st</a:t>
            </a:r>
            <a:r>
              <a:rPr lang="en-US"/>
              <a:t> box, 2</a:t>
            </a:r>
            <a:r>
              <a:rPr lang="en-US" baseline="30000"/>
              <a:t>nd</a:t>
            </a:r>
            <a:r>
              <a:rPr lang="en-US"/>
              <a:t> row, and 1</a:t>
            </a:r>
            <a:r>
              <a:rPr lang="en-US" baseline="30000"/>
              <a:t>st</a:t>
            </a:r>
            <a:r>
              <a:rPr lang="en-US"/>
              <a:t> box 3</a:t>
            </a:r>
            <a:r>
              <a:rPr lang="en-US" baseline="30000"/>
              <a:t>rd</a:t>
            </a:r>
            <a:r>
              <a:rPr lang="en-US"/>
              <a:t> row)</a:t>
            </a:r>
          </a:p>
          <a:p>
            <a:r>
              <a:rPr lang="en-US"/>
              <a:t>Some products maintain near-nominal capacity even at low ambient (1</a:t>
            </a:r>
            <a:r>
              <a:rPr lang="en-US" baseline="30000"/>
              <a:t>st</a:t>
            </a:r>
            <a:r>
              <a:rPr lang="en-US"/>
              <a:t> box, bottom row)</a:t>
            </a:r>
          </a:p>
        </p:txBody>
      </p:sp>
      <p:sp>
        <p:nvSpPr>
          <p:cNvPr id="4" name="Slide Number Placeholder 3"/>
          <p:cNvSpPr>
            <a:spLocks noGrp="1"/>
          </p:cNvSpPr>
          <p:nvPr>
            <p:ph type="sldNum" sz="quarter" idx="5"/>
          </p:nvPr>
        </p:nvSpPr>
        <p:spPr/>
        <p:txBody>
          <a:bodyPr/>
          <a:lstStyle/>
          <a:p>
            <a:fld id="{370039A9-079B-48A2-B9D0-E26DD76100BD}" type="slidenum">
              <a:rPr lang="en-US" smtClean="0"/>
              <a:t>54</a:t>
            </a:fld>
            <a:endParaRPr lang="en-US"/>
          </a:p>
        </p:txBody>
      </p:sp>
    </p:spTree>
    <p:extLst>
      <p:ext uri="{BB962C8B-B14F-4D97-AF65-F5344CB8AC3E}">
        <p14:creationId xmlns:p14="http://schemas.microsoft.com/office/powerpoint/2010/main" val="137287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the energy needed (gasoline) to pump the water shown here, heat pumps use energy to pump heat.  </a:t>
            </a:r>
          </a:p>
        </p:txBody>
      </p:sp>
      <p:sp>
        <p:nvSpPr>
          <p:cNvPr id="4" name="Slide Number Placeholder 3"/>
          <p:cNvSpPr>
            <a:spLocks noGrp="1"/>
          </p:cNvSpPr>
          <p:nvPr>
            <p:ph type="sldNum" sz="quarter" idx="5"/>
          </p:nvPr>
        </p:nvSpPr>
        <p:spPr/>
        <p:txBody>
          <a:bodyPr/>
          <a:lstStyle/>
          <a:p>
            <a:fld id="{370039A9-079B-48A2-B9D0-E26DD76100BD}" type="slidenum">
              <a:rPr lang="en-US" smtClean="0"/>
              <a:t>7</a:t>
            </a:fld>
            <a:endParaRPr lang="en-US"/>
          </a:p>
        </p:txBody>
      </p:sp>
    </p:spTree>
    <p:extLst>
      <p:ext uri="{BB962C8B-B14F-4D97-AF65-F5344CB8AC3E}">
        <p14:creationId xmlns:p14="http://schemas.microsoft.com/office/powerpoint/2010/main" val="2883116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55</a:t>
            </a:fld>
            <a:endParaRPr lang="en-US"/>
          </a:p>
        </p:txBody>
      </p:sp>
    </p:spTree>
    <p:extLst>
      <p:ext uri="{BB962C8B-B14F-4D97-AF65-F5344CB8AC3E}">
        <p14:creationId xmlns:p14="http://schemas.microsoft.com/office/powerpoint/2010/main" val="3039875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is only modulating from 13°F to 32°F – not an ideal heat pump for this load line. It requires backup, and may short cycle for a large portion of low/moderate-heating load hours. </a:t>
            </a:r>
          </a:p>
        </p:txBody>
      </p:sp>
      <p:sp>
        <p:nvSpPr>
          <p:cNvPr id="4" name="Slide Number Placeholder 3"/>
          <p:cNvSpPr>
            <a:spLocks noGrp="1"/>
          </p:cNvSpPr>
          <p:nvPr>
            <p:ph type="sldNum" sz="quarter" idx="5"/>
          </p:nvPr>
        </p:nvSpPr>
        <p:spPr/>
        <p:txBody>
          <a:bodyPr/>
          <a:lstStyle/>
          <a:p>
            <a:fld id="{370039A9-079B-48A2-B9D0-E26DD76100BD}" type="slidenum">
              <a:rPr lang="en-US" smtClean="0"/>
              <a:t>56</a:t>
            </a:fld>
            <a:endParaRPr lang="en-US"/>
          </a:p>
        </p:txBody>
      </p:sp>
    </p:spTree>
    <p:extLst>
      <p:ext uri="{BB962C8B-B14F-4D97-AF65-F5344CB8AC3E}">
        <p14:creationId xmlns:p14="http://schemas.microsoft.com/office/powerpoint/2010/main" val="1183654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same home, and same heat pump, just in a warmer climate is perhaps more viable. No backup needed at all, though still with a bit too much short-cycliing</a:t>
            </a:r>
          </a:p>
        </p:txBody>
      </p:sp>
      <p:sp>
        <p:nvSpPr>
          <p:cNvPr id="4" name="Slide Number Placeholder 3"/>
          <p:cNvSpPr>
            <a:spLocks noGrp="1"/>
          </p:cNvSpPr>
          <p:nvPr>
            <p:ph type="sldNum" sz="quarter" idx="5"/>
          </p:nvPr>
        </p:nvSpPr>
        <p:spPr/>
        <p:txBody>
          <a:bodyPr/>
          <a:lstStyle/>
          <a:p>
            <a:fld id="{370039A9-079B-48A2-B9D0-E26DD76100BD}" type="slidenum">
              <a:rPr lang="en-US" smtClean="0"/>
              <a:t>57</a:t>
            </a:fld>
            <a:endParaRPr lang="en-US"/>
          </a:p>
        </p:txBody>
      </p:sp>
    </p:spTree>
    <p:extLst>
      <p:ext uri="{BB962C8B-B14F-4D97-AF65-F5344CB8AC3E}">
        <p14:creationId xmlns:p14="http://schemas.microsoft.com/office/powerpoint/2010/main" val="2205819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did your load calcs wrong (in either direction), or make some envelope improvements to reduce the load line, you can see how the same heat pump may now be even worse for the application. In this one, and improved envelope does remove the need for backup heat. But at considerable expense on potential short-cycling above 24°F now. </a:t>
            </a:r>
          </a:p>
        </p:txBody>
      </p:sp>
      <p:sp>
        <p:nvSpPr>
          <p:cNvPr id="4" name="Slide Number Placeholder 3"/>
          <p:cNvSpPr>
            <a:spLocks noGrp="1"/>
          </p:cNvSpPr>
          <p:nvPr>
            <p:ph type="sldNum" sz="quarter" idx="5"/>
          </p:nvPr>
        </p:nvSpPr>
        <p:spPr/>
        <p:txBody>
          <a:bodyPr/>
          <a:lstStyle/>
          <a:p>
            <a:fld id="{370039A9-079B-48A2-B9D0-E26DD76100BD}" type="slidenum">
              <a:rPr lang="en-US" smtClean="0"/>
              <a:t>58</a:t>
            </a:fld>
            <a:endParaRPr lang="en-US"/>
          </a:p>
        </p:txBody>
      </p:sp>
    </p:spTree>
    <p:extLst>
      <p:ext uri="{BB962C8B-B14F-4D97-AF65-F5344CB8AC3E}">
        <p14:creationId xmlns:p14="http://schemas.microsoft.com/office/powerpoint/2010/main" val="944800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different heat pump – carefully selected for the max heating at design, and min heating near 47°F can make a significant difference</a:t>
            </a:r>
          </a:p>
        </p:txBody>
      </p:sp>
      <p:sp>
        <p:nvSpPr>
          <p:cNvPr id="4" name="Slide Number Placeholder 3"/>
          <p:cNvSpPr>
            <a:spLocks noGrp="1"/>
          </p:cNvSpPr>
          <p:nvPr>
            <p:ph type="sldNum" sz="quarter" idx="5"/>
          </p:nvPr>
        </p:nvSpPr>
        <p:spPr/>
        <p:txBody>
          <a:bodyPr/>
          <a:lstStyle/>
          <a:p>
            <a:fld id="{370039A9-079B-48A2-B9D0-E26DD76100BD}" type="slidenum">
              <a:rPr lang="en-US" smtClean="0"/>
              <a:t>59</a:t>
            </a:fld>
            <a:endParaRPr lang="en-US"/>
          </a:p>
        </p:txBody>
      </p:sp>
    </p:spTree>
    <p:extLst>
      <p:ext uri="{BB962C8B-B14F-4D97-AF65-F5344CB8AC3E}">
        <p14:creationId xmlns:p14="http://schemas.microsoft.com/office/powerpoint/2010/main" val="3736478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Backup heat even required?  If it meets the design conditions, consider using a heat pump with sufficient capacity to avoid the need for backup heat entirely. </a:t>
            </a:r>
          </a:p>
        </p:txBody>
      </p:sp>
      <p:sp>
        <p:nvSpPr>
          <p:cNvPr id="4" name="Slide Number Placeholder 3"/>
          <p:cNvSpPr>
            <a:spLocks noGrp="1"/>
          </p:cNvSpPr>
          <p:nvPr>
            <p:ph type="sldNum" sz="quarter" idx="5"/>
          </p:nvPr>
        </p:nvSpPr>
        <p:spPr/>
        <p:txBody>
          <a:bodyPr/>
          <a:lstStyle/>
          <a:p>
            <a:fld id="{370039A9-079B-48A2-B9D0-E26DD76100BD}" type="slidenum">
              <a:rPr lang="en-US" smtClean="0"/>
              <a:t>60</a:t>
            </a:fld>
            <a:endParaRPr lang="en-US"/>
          </a:p>
        </p:txBody>
      </p:sp>
    </p:spTree>
    <p:extLst>
      <p:ext uri="{BB962C8B-B14F-4D97-AF65-F5344CB8AC3E}">
        <p14:creationId xmlns:p14="http://schemas.microsoft.com/office/powerpoint/2010/main" val="1659878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28,450 BTU/</a:t>
            </a:r>
            <a:r>
              <a:rPr lang="en-US" err="1"/>
              <a:t>hr</a:t>
            </a:r>
            <a:r>
              <a:rPr lang="en-US"/>
              <a:t> at design temp (7°F)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61</a:t>
            </a:fld>
            <a:endParaRPr lang="en-US"/>
          </a:p>
        </p:txBody>
      </p:sp>
    </p:spTree>
    <p:extLst>
      <p:ext uri="{BB962C8B-B14F-4D97-AF65-F5344CB8AC3E}">
        <p14:creationId xmlns:p14="http://schemas.microsoft.com/office/powerpoint/2010/main" val="3988231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11,650 BTU/</a:t>
            </a:r>
            <a:r>
              <a:rPr lang="en-US" err="1"/>
              <a:t>hr</a:t>
            </a:r>
            <a:r>
              <a:rPr lang="en-US"/>
              <a:t> at 47°F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a:p>
            <a:endParaRPr lang="en-US"/>
          </a:p>
          <a:p>
            <a:r>
              <a:rPr lang="en-US"/>
              <a:t>Also known as the turn-down ratio, though this term can be misinterpreted. Conceptually it the maximum output over the minimum output. How much can the unit turn-down and produce small amounts of heat when you do not need as much.</a:t>
            </a:r>
          </a:p>
          <a:p>
            <a:endParaRPr lang="en-US"/>
          </a:p>
          <a:p>
            <a:r>
              <a:rPr lang="en-US"/>
              <a:t>Note: The second system is probably ok. It may over-cycle a bit, but it is close enough. </a:t>
            </a:r>
          </a:p>
        </p:txBody>
      </p:sp>
      <p:sp>
        <p:nvSpPr>
          <p:cNvPr id="4" name="Slide Number Placeholder 3"/>
          <p:cNvSpPr>
            <a:spLocks noGrp="1"/>
          </p:cNvSpPr>
          <p:nvPr>
            <p:ph type="sldNum" sz="quarter" idx="5"/>
          </p:nvPr>
        </p:nvSpPr>
        <p:spPr/>
        <p:txBody>
          <a:bodyPr/>
          <a:lstStyle/>
          <a:p>
            <a:fld id="{370039A9-079B-48A2-B9D0-E26DD76100BD}" type="slidenum">
              <a:rPr lang="en-US" smtClean="0"/>
              <a:t>62</a:t>
            </a:fld>
            <a:endParaRPr lang="en-US"/>
          </a:p>
        </p:txBody>
      </p:sp>
    </p:spTree>
    <p:extLst>
      <p:ext uri="{BB962C8B-B14F-4D97-AF65-F5344CB8AC3E}">
        <p14:creationId xmlns:p14="http://schemas.microsoft.com/office/powerpoint/2010/main" val="2158455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97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system, if the Master bedroom is calling for heat, but the others aren’t, it could easily short-cycle. Consider multiple 1:1 mini-split system in lieu of multi-split for this reason. </a:t>
            </a:r>
          </a:p>
        </p:txBody>
      </p:sp>
      <p:sp>
        <p:nvSpPr>
          <p:cNvPr id="4" name="Slide Number Placeholder 3"/>
          <p:cNvSpPr>
            <a:spLocks noGrp="1"/>
          </p:cNvSpPr>
          <p:nvPr>
            <p:ph type="sldNum" sz="quarter" idx="5"/>
          </p:nvPr>
        </p:nvSpPr>
        <p:spPr/>
        <p:txBody>
          <a:bodyPr/>
          <a:lstStyle/>
          <a:p>
            <a:fld id="{370039A9-079B-48A2-B9D0-E26DD76100BD}" type="slidenum">
              <a:rPr lang="en-US" smtClean="0"/>
              <a:t>64</a:t>
            </a:fld>
            <a:endParaRPr lang="en-US"/>
          </a:p>
        </p:txBody>
      </p:sp>
    </p:spTree>
    <p:extLst>
      <p:ext uri="{BB962C8B-B14F-4D97-AF65-F5344CB8AC3E}">
        <p14:creationId xmlns:p14="http://schemas.microsoft.com/office/powerpoint/2010/main" val="350911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661498-D9BD-3B40-A119-82F8726A38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526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65</a:t>
            </a:fld>
            <a:endParaRPr lang="en-US"/>
          </a:p>
        </p:txBody>
      </p:sp>
    </p:spTree>
    <p:extLst>
      <p:ext uri="{BB962C8B-B14F-4D97-AF65-F5344CB8AC3E}">
        <p14:creationId xmlns:p14="http://schemas.microsoft.com/office/powerpoint/2010/main" val="1680161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66</a:t>
            </a:fld>
            <a:endParaRPr lang="en-US"/>
          </a:p>
        </p:txBody>
      </p:sp>
    </p:spTree>
    <p:extLst>
      <p:ext uri="{BB962C8B-B14F-4D97-AF65-F5344CB8AC3E}">
        <p14:creationId xmlns:p14="http://schemas.microsoft.com/office/powerpoint/2010/main" val="597896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There are many ways, and many considerations in how to best distribute heat around the home. These decisions are the drivers for comfort and cost.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68</a:t>
            </a:fld>
            <a:endParaRPr lang="en-US"/>
          </a:p>
        </p:txBody>
      </p:sp>
    </p:spTree>
    <p:extLst>
      <p:ext uri="{BB962C8B-B14F-4D97-AF65-F5344CB8AC3E}">
        <p14:creationId xmlns:p14="http://schemas.microsoft.com/office/powerpoint/2010/main" val="1808817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Displacement = Partial Load</a:t>
            </a:r>
            <a:br>
              <a:rPr lang="en-US"/>
            </a:br>
            <a:r>
              <a:rPr lang="en-US"/>
              <a:t>Replacement = Full load</a:t>
            </a:r>
          </a:p>
        </p:txBody>
      </p:sp>
      <p:sp>
        <p:nvSpPr>
          <p:cNvPr id="4" name="Slide Number Placeholder 3"/>
          <p:cNvSpPr>
            <a:spLocks noGrp="1"/>
          </p:cNvSpPr>
          <p:nvPr>
            <p:ph type="sldNum" sz="quarter" idx="5"/>
          </p:nvPr>
        </p:nvSpPr>
        <p:spPr/>
        <p:txBody>
          <a:bodyPr/>
          <a:lstStyle/>
          <a:p>
            <a:fld id="{370039A9-079B-48A2-B9D0-E26DD76100BD}" type="slidenum">
              <a:rPr lang="en-US" smtClean="0"/>
              <a:t>69</a:t>
            </a:fld>
            <a:endParaRPr lang="en-US"/>
          </a:p>
        </p:txBody>
      </p:sp>
    </p:spTree>
    <p:extLst>
      <p:ext uri="{BB962C8B-B14F-4D97-AF65-F5344CB8AC3E}">
        <p14:creationId xmlns:p14="http://schemas.microsoft.com/office/powerpoint/2010/main" val="31058665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70</a:t>
            </a:fld>
            <a:endParaRPr lang="en-US"/>
          </a:p>
        </p:txBody>
      </p:sp>
    </p:spTree>
    <p:extLst>
      <p:ext uri="{BB962C8B-B14F-4D97-AF65-F5344CB8AC3E}">
        <p14:creationId xmlns:p14="http://schemas.microsoft.com/office/powerpoint/2010/main" val="931317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Both can be zonal. Both can serve either replacement/full load or displacement/partial load. The home’s specific geometry and layout, plus the nature of existing systems in a retrofit will drive the decision.</a:t>
            </a:r>
          </a:p>
        </p:txBody>
      </p:sp>
      <p:sp>
        <p:nvSpPr>
          <p:cNvPr id="4" name="Slide Number Placeholder 3"/>
          <p:cNvSpPr>
            <a:spLocks noGrp="1"/>
          </p:cNvSpPr>
          <p:nvPr>
            <p:ph type="sldNum" sz="quarter" idx="5"/>
          </p:nvPr>
        </p:nvSpPr>
        <p:spPr/>
        <p:txBody>
          <a:bodyPr/>
          <a:lstStyle/>
          <a:p>
            <a:fld id="{370039A9-079B-48A2-B9D0-E26DD76100BD}" type="slidenum">
              <a:rPr lang="en-US" smtClean="0"/>
              <a:t>72</a:t>
            </a:fld>
            <a:endParaRPr lang="en-US"/>
          </a:p>
        </p:txBody>
      </p:sp>
    </p:spTree>
    <p:extLst>
      <p:ext uri="{BB962C8B-B14F-4D97-AF65-F5344CB8AC3E}">
        <p14:creationId xmlns:p14="http://schemas.microsoft.com/office/powerpoint/2010/main" val="38575443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Technically, a mini-split may have multiple indoor heads, but they are all controlled by a single thermostat.</a:t>
            </a:r>
          </a:p>
        </p:txBody>
      </p:sp>
      <p:sp>
        <p:nvSpPr>
          <p:cNvPr id="4" name="Slide Number Placeholder 3"/>
          <p:cNvSpPr>
            <a:spLocks noGrp="1"/>
          </p:cNvSpPr>
          <p:nvPr>
            <p:ph type="sldNum" sz="quarter" idx="5"/>
          </p:nvPr>
        </p:nvSpPr>
        <p:spPr/>
        <p:txBody>
          <a:bodyPr/>
          <a:lstStyle/>
          <a:p>
            <a:fld id="{370039A9-079B-48A2-B9D0-E26DD76100BD}" type="slidenum">
              <a:rPr lang="en-US" smtClean="0"/>
              <a:t>73</a:t>
            </a:fld>
            <a:endParaRPr lang="en-US"/>
          </a:p>
        </p:txBody>
      </p:sp>
    </p:spTree>
    <p:extLst>
      <p:ext uri="{BB962C8B-B14F-4D97-AF65-F5344CB8AC3E}">
        <p14:creationId xmlns:p14="http://schemas.microsoft.com/office/powerpoint/2010/main" val="4251347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traditional heating systems where you typically have one single large heating plant (furnace or boiler), whose heat is then distributed throughout the house in ducts or hydronic loops, heat pumps solutions can be very modular and creative. Customized to the space and need.</a:t>
            </a:r>
          </a:p>
        </p:txBody>
      </p:sp>
      <p:sp>
        <p:nvSpPr>
          <p:cNvPr id="4" name="Slide Number Placeholder 3"/>
          <p:cNvSpPr>
            <a:spLocks noGrp="1"/>
          </p:cNvSpPr>
          <p:nvPr>
            <p:ph type="sldNum" sz="quarter" idx="5"/>
          </p:nvPr>
        </p:nvSpPr>
        <p:spPr/>
        <p:txBody>
          <a:bodyPr/>
          <a:lstStyle/>
          <a:p>
            <a:fld id="{370039A9-079B-48A2-B9D0-E26DD76100BD}" type="slidenum">
              <a:rPr lang="en-US" smtClean="0"/>
              <a:t>74</a:t>
            </a:fld>
            <a:endParaRPr lang="en-US"/>
          </a:p>
        </p:txBody>
      </p:sp>
    </p:spTree>
    <p:extLst>
      <p:ext uri="{BB962C8B-B14F-4D97-AF65-F5344CB8AC3E}">
        <p14:creationId xmlns:p14="http://schemas.microsoft.com/office/powerpoint/2010/main" val="654846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(instructor notes): Walk through each image. Discuss the challenge of getting heat to each room in a ductless scenario. Some rooms will be cold and need their own heat pump head or a supplemental heating source. Some codes require each bedroom to have its own heating source (duct supply, indoor head, or other)</a:t>
            </a:r>
          </a:p>
        </p:txBody>
      </p:sp>
      <p:sp>
        <p:nvSpPr>
          <p:cNvPr id="4" name="Slide Number Placeholder 3"/>
          <p:cNvSpPr>
            <a:spLocks noGrp="1"/>
          </p:cNvSpPr>
          <p:nvPr>
            <p:ph type="sldNum" sz="quarter" idx="5"/>
          </p:nvPr>
        </p:nvSpPr>
        <p:spPr/>
        <p:txBody>
          <a:bodyPr/>
          <a:lstStyle/>
          <a:p>
            <a:fld id="{370039A9-079B-48A2-B9D0-E26DD76100BD}" type="slidenum">
              <a:rPr lang="en-US" smtClean="0"/>
              <a:t>75</a:t>
            </a:fld>
            <a:endParaRPr lang="en-US"/>
          </a:p>
        </p:txBody>
      </p:sp>
    </p:spTree>
    <p:extLst>
      <p:ext uri="{BB962C8B-B14F-4D97-AF65-F5344CB8AC3E}">
        <p14:creationId xmlns:p14="http://schemas.microsoft.com/office/powerpoint/2010/main" val="38087198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Duct design is a whole topic in and of itself that requires education and thoughtful application. Duct tape is </a:t>
            </a:r>
            <a:r>
              <a:rPr lang="en-US" i="1" dirty="0"/>
              <a:t>not</a:t>
            </a:r>
            <a:r>
              <a:rPr lang="en-US" i="0" dirty="0"/>
              <a:t> actually designed for ducts and should never be used. The adhesive fails easily under heat stress.</a:t>
            </a:r>
          </a:p>
          <a:p>
            <a:endParaRPr lang="en-US" i="0" dirty="0"/>
          </a:p>
          <a:p>
            <a:r>
              <a:rPr lang="en-US" i="0" dirty="0"/>
              <a:t>Duct Sealing </a:t>
            </a:r>
            <a:r>
              <a:rPr lang="en-US" i="0"/>
              <a:t>image coure</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76</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Uses a vapor compression cycle – it moves refrigerant between an outdoor, and an indoor unit. It is able to toggle between heating and cooling mode, simply reversing the flow of refrigerant. </a:t>
            </a:r>
          </a:p>
          <a:p>
            <a:r>
              <a:rPr lang="en-US"/>
              <a:t>In each location, air flows over refrigerant-filled coils, either adding heat (when the air is hotter) or removing heat (when the air is cooler). </a:t>
            </a:r>
          </a:p>
          <a:p>
            <a:r>
              <a:rPr lang="en-US"/>
              <a:t>A compressor squeezes (pressurizes) the refrigerant, making it hotter as it goes to the heating end, then an expansion valve lets it depressurize causing it to cool off for the cooling end.  (Relatable Example: A compressed air duster (e.g., Dust-ff) becomes cold as its used because the compressed gas in the can is being depressurized. HPs continuously depressurize and repressurize refrigerant gas, which is known as the refrigerant cycle).  </a:t>
            </a:r>
          </a:p>
          <a:p>
            <a:r>
              <a:rPr lang="en-US"/>
              <a:t> </a:t>
            </a:r>
          </a:p>
          <a:p>
            <a:r>
              <a:rPr lang="en-US"/>
              <a:t>Inside the home, the conditioned air (hot or cold depending on the season) is distributed by a fan – either through ducts, or directly at an indoor head.</a:t>
            </a:r>
          </a:p>
          <a:p>
            <a:r>
              <a:rPr lang="en-US"/>
              <a:t>The ability to change between heating and cooling is what makes a heat pump special and differentiates it from an air-conditioner which can only pump heat in one direction.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9</a:t>
            </a:fld>
            <a:endParaRPr lang="en-US"/>
          </a:p>
        </p:txBody>
      </p:sp>
    </p:spTree>
    <p:extLst>
      <p:ext uri="{BB962C8B-B14F-4D97-AF65-F5344CB8AC3E}">
        <p14:creationId xmlns:p14="http://schemas.microsoft.com/office/powerpoint/2010/main" val="20781240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Wall mount is less desirable due to noise/vibration issues. Risers is the better method.</a:t>
            </a:r>
          </a:p>
        </p:txBody>
      </p:sp>
      <p:sp>
        <p:nvSpPr>
          <p:cNvPr id="4" name="Slide Number Placeholder 3"/>
          <p:cNvSpPr>
            <a:spLocks noGrp="1"/>
          </p:cNvSpPr>
          <p:nvPr>
            <p:ph type="sldNum" sz="quarter" idx="5"/>
          </p:nvPr>
        </p:nvSpPr>
        <p:spPr/>
        <p:txBody>
          <a:bodyPr/>
          <a:lstStyle/>
          <a:p>
            <a:fld id="{370039A9-079B-48A2-B9D0-E26DD76100BD}" type="slidenum">
              <a:rPr lang="en-US" smtClean="0"/>
              <a:t>77</a:t>
            </a:fld>
            <a:endParaRPr lang="en-US"/>
          </a:p>
        </p:txBody>
      </p:sp>
    </p:spTree>
    <p:extLst>
      <p:ext uri="{BB962C8B-B14F-4D97-AF65-F5344CB8AC3E}">
        <p14:creationId xmlns:p14="http://schemas.microsoft.com/office/powerpoint/2010/main" val="609034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78</a:t>
            </a:fld>
            <a:endParaRPr lang="en-US"/>
          </a:p>
        </p:txBody>
      </p:sp>
    </p:spTree>
    <p:extLst>
      <p:ext uri="{BB962C8B-B14F-4D97-AF65-F5344CB8AC3E}">
        <p14:creationId xmlns:p14="http://schemas.microsoft.com/office/powerpoint/2010/main" val="3139776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 the load first! If renovations or additions are planned in the near future, typically wait for those before installing a new heating system (if possible) so that load reductions can occur at that time, and so that sizing the final long-term heating system is accurate to the home at that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79</a:t>
            </a:fld>
            <a:endParaRPr lang="en-US"/>
          </a:p>
        </p:txBody>
      </p:sp>
    </p:spTree>
    <p:extLst>
      <p:ext uri="{BB962C8B-B14F-4D97-AF65-F5344CB8AC3E}">
        <p14:creationId xmlns:p14="http://schemas.microsoft.com/office/powerpoint/2010/main" val="1267730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Building America Solution Center</a:t>
            </a:r>
          </a:p>
        </p:txBody>
      </p:sp>
      <p:sp>
        <p:nvSpPr>
          <p:cNvPr id="4" name="Slide Number Placeholder 3"/>
          <p:cNvSpPr>
            <a:spLocks noGrp="1"/>
          </p:cNvSpPr>
          <p:nvPr>
            <p:ph type="sldNum" sz="quarter" idx="5"/>
          </p:nvPr>
        </p:nvSpPr>
        <p:spPr/>
        <p:txBody>
          <a:bodyPr/>
          <a:lstStyle/>
          <a:p>
            <a:fld id="{370039A9-079B-48A2-B9D0-E26DD76100BD}" type="slidenum">
              <a:rPr lang="en-US" smtClean="0"/>
              <a:t>80</a:t>
            </a:fld>
            <a:endParaRPr lang="en-US"/>
          </a:p>
        </p:txBody>
      </p:sp>
    </p:spTree>
    <p:extLst>
      <p:ext uri="{BB962C8B-B14F-4D97-AF65-F5344CB8AC3E}">
        <p14:creationId xmlns:p14="http://schemas.microsoft.com/office/powerpoint/2010/main" val="1988067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r>
              <a:rPr lang="en-US"/>
              <a:t>The best system only functions as intended if properly controlled. </a:t>
            </a:r>
          </a:p>
        </p:txBody>
      </p:sp>
      <p:sp>
        <p:nvSpPr>
          <p:cNvPr id="4" name="Slide Number Placeholder 3"/>
          <p:cNvSpPr>
            <a:spLocks noGrp="1"/>
          </p:cNvSpPr>
          <p:nvPr>
            <p:ph type="sldNum" sz="quarter" idx="5"/>
          </p:nvPr>
        </p:nvSpPr>
        <p:spPr/>
        <p:txBody>
          <a:bodyPr/>
          <a:lstStyle/>
          <a:p>
            <a:fld id="{370039A9-079B-48A2-B9D0-E26DD76100BD}" type="slidenum">
              <a:rPr lang="en-US" smtClean="0"/>
              <a:t>82</a:t>
            </a:fld>
            <a:endParaRPr lang="en-US"/>
          </a:p>
        </p:txBody>
      </p:sp>
    </p:spTree>
    <p:extLst>
      <p:ext uri="{BB962C8B-B14F-4D97-AF65-F5344CB8AC3E}">
        <p14:creationId xmlns:p14="http://schemas.microsoft.com/office/powerpoint/2010/main" val="1699222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Typically, most DHPs will come with a “wand” style controller that almost looks like a remote control. This is only a controller, the thermostat itself is typically a part of the wall or ceiling indoor unit.</a:t>
            </a:r>
          </a:p>
          <a:p>
            <a:endParaRPr lang="en-US" dirty="0"/>
          </a:p>
          <a:p>
            <a:r>
              <a:rPr lang="en-US" dirty="0"/>
              <a:t>Many manufacturers also sell wall mounted thermostat style controllers. Depending on the brand, you may need additional components or simply understand the control settings in the thermostat in order to get the wall unit to also act as the thermostat – temperature detectors.</a:t>
            </a:r>
          </a:p>
          <a:p>
            <a:endParaRPr lang="en-US" dirty="0"/>
          </a:p>
          <a:p>
            <a:r>
              <a:rPr lang="en-US" dirty="0"/>
              <a:t>In addition, some of the top manufacturers also have Apps that can be used to control systems, providing flexibility for homeowners. Be sure to check with your manufacturer or distributor rep to learn if additional components, optional features/specific models are needed for these apps to work.</a:t>
            </a:r>
          </a:p>
          <a:p>
            <a:endParaRPr lang="en-US" dirty="0"/>
          </a:p>
          <a:p>
            <a:r>
              <a:rPr lang="en-US" dirty="0"/>
              <a:t>Finally, a few DHP manufacturers also have their own “smart thermostats” that work similar to Nest and Ecobee, but may not apply to all product lines that they offer.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61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Many systems offer control over balance-point and backup activation though thermostat control or from programing the unit “board”  (i.e., using menus or dip switches).  Clear guidance should be provided to installers regarding thermostat and unit configurations and a commissioning checklist should be developed for each thermostat / equipment combination. The most careful equipment selection and design can be undone </a:t>
            </a:r>
          </a:p>
        </p:txBody>
      </p:sp>
      <p:sp>
        <p:nvSpPr>
          <p:cNvPr id="4" name="Slide Number Placeholder 3"/>
          <p:cNvSpPr>
            <a:spLocks noGrp="1"/>
          </p:cNvSpPr>
          <p:nvPr>
            <p:ph type="sldNum" sz="quarter" idx="5"/>
          </p:nvPr>
        </p:nvSpPr>
        <p:spPr/>
        <p:txBody>
          <a:bodyPr/>
          <a:lstStyle/>
          <a:p>
            <a:fld id="{370039A9-079B-48A2-B9D0-E26DD76100BD}" type="slidenum">
              <a:rPr lang="en-US" smtClean="0"/>
              <a:t>84</a:t>
            </a:fld>
            <a:endParaRPr lang="en-US"/>
          </a:p>
        </p:txBody>
      </p:sp>
    </p:spTree>
    <p:extLst>
      <p:ext uri="{BB962C8B-B14F-4D97-AF65-F5344CB8AC3E}">
        <p14:creationId xmlns:p14="http://schemas.microsoft.com/office/powerpoint/2010/main" val="20689827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Load line is determined during the load calculations</a:t>
            </a:r>
          </a:p>
          <a:p>
            <a:r>
              <a:rPr lang="en-US"/>
              <a:t>The heat pump capacity is determined from NEEP ccASHP database data or manufacturer’s extended performance data</a:t>
            </a:r>
          </a:p>
          <a:p>
            <a:r>
              <a:rPr lang="en-US"/>
              <a:t>Where they cross over, the heat pump can no longer provide enough heat to maintain comfort. This is the balance point</a:t>
            </a:r>
          </a:p>
        </p:txBody>
      </p:sp>
      <p:sp>
        <p:nvSpPr>
          <p:cNvPr id="4" name="Slide Number Placeholder 3"/>
          <p:cNvSpPr>
            <a:spLocks noGrp="1"/>
          </p:cNvSpPr>
          <p:nvPr>
            <p:ph type="sldNum" sz="quarter" idx="5"/>
          </p:nvPr>
        </p:nvSpPr>
        <p:spPr/>
        <p:txBody>
          <a:bodyPr/>
          <a:lstStyle/>
          <a:p>
            <a:fld id="{370039A9-079B-48A2-B9D0-E26DD76100BD}" type="slidenum">
              <a:rPr lang="en-US" smtClean="0"/>
              <a:t>85</a:t>
            </a:fld>
            <a:endParaRPr lang="en-US"/>
          </a:p>
        </p:txBody>
      </p:sp>
    </p:spTree>
    <p:extLst>
      <p:ext uri="{BB962C8B-B14F-4D97-AF65-F5344CB8AC3E}">
        <p14:creationId xmlns:p14="http://schemas.microsoft.com/office/powerpoint/2010/main" val="3382541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heat pump operates on it’s own, until the outdoor air temperature drops below the balance point. Then the thermostat switches and heats via the backup system instead of the heat pump. Only one system is ever on at a time, and the thermostat toggles between them based on the outdoor air temperature.  On systems with outdoor temperature sensors (recommended) this cut-over is controlled by programing an appropriate compressor lockout temperature based on the balance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86</a:t>
            </a:fld>
            <a:endParaRPr lang="en-US"/>
          </a:p>
        </p:txBody>
      </p:sp>
    </p:spTree>
    <p:extLst>
      <p:ext uri="{BB962C8B-B14F-4D97-AF65-F5344CB8AC3E}">
        <p14:creationId xmlns:p14="http://schemas.microsoft.com/office/powerpoint/2010/main" val="5523480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droop method, both systems are “on”, and the heat pump essentially never stops supporting space heating. This is accomplished with a two-stage thermostat or sometimes with two separate thermostats. When the indoor air temperature starts to droop, because the heat pump can no longer maintain the indoor air temperature, the backup system triggers, and runs simultaneous to the heat pump until the back-up systems' thermostat is satisfied. This should occur at about the same outdoor condition that defined the balance point.; when the heat pump can no longer keep up with the load.</a:t>
            </a:r>
          </a:p>
        </p:txBody>
      </p:sp>
      <p:sp>
        <p:nvSpPr>
          <p:cNvPr id="4" name="Slide Number Placeholder 3"/>
          <p:cNvSpPr>
            <a:spLocks noGrp="1"/>
          </p:cNvSpPr>
          <p:nvPr>
            <p:ph type="sldNum" sz="quarter" idx="5"/>
          </p:nvPr>
        </p:nvSpPr>
        <p:spPr/>
        <p:txBody>
          <a:bodyPr/>
          <a:lstStyle/>
          <a:p>
            <a:fld id="{370039A9-079B-48A2-B9D0-E26DD76100BD}" type="slidenum">
              <a:rPr lang="en-US" smtClean="0"/>
              <a:t>87</a:t>
            </a:fld>
            <a:endParaRPr lang="en-US"/>
          </a:p>
        </p:txBody>
      </p:sp>
    </p:spTree>
    <p:extLst>
      <p:ext uri="{BB962C8B-B14F-4D97-AF65-F5344CB8AC3E}">
        <p14:creationId xmlns:p14="http://schemas.microsoft.com/office/powerpoint/2010/main" val="928206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heat pumps operate using the basic principle just described.  However, some heat pumps are designed to optimize their performance for increased comfort, energy efficient operation, or when operating in cold climates.  Additionally, Heat Pump manufacturers have various trade-marked names associated with their products to describe their enhanced performance equipment in comparison to “standard” Heat Pumps.   However, very nature of heat pumps make standardizing the definition of a “cold climate” heat pump challenging.  That’s why organizations like NEEP and NEEA have worked to establish standard definitions that are applicable across manufactures.  </a:t>
            </a:r>
          </a:p>
        </p:txBody>
      </p:sp>
      <p:sp>
        <p:nvSpPr>
          <p:cNvPr id="4" name="Slide Number Placeholder 3"/>
          <p:cNvSpPr>
            <a:spLocks noGrp="1"/>
          </p:cNvSpPr>
          <p:nvPr>
            <p:ph type="sldNum" sz="quarter" idx="5"/>
          </p:nvPr>
        </p:nvSpPr>
        <p:spPr/>
        <p:txBody>
          <a:bodyPr/>
          <a:lstStyle/>
          <a:p>
            <a:fld id="{370039A9-079B-48A2-B9D0-E26DD76100BD}" type="slidenum">
              <a:rPr lang="en-US" smtClean="0"/>
              <a:t>10</a:t>
            </a:fld>
            <a:endParaRPr lang="en-US"/>
          </a:p>
        </p:txBody>
      </p:sp>
    </p:spTree>
    <p:extLst>
      <p:ext uri="{BB962C8B-B14F-4D97-AF65-F5344CB8AC3E}">
        <p14:creationId xmlns:p14="http://schemas.microsoft.com/office/powerpoint/2010/main" val="4290290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290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catch up mode, the heat pump uses a high-gear for high-output, but at significant cost to efficiency during that mode. Often it can use up more energy during catchup than it saved during a setback period. See next slide.</a:t>
            </a:r>
          </a:p>
        </p:txBody>
      </p:sp>
      <p:sp>
        <p:nvSpPr>
          <p:cNvPr id="4" name="Slide Number Placeholder 3"/>
          <p:cNvSpPr>
            <a:spLocks noGrp="1"/>
          </p:cNvSpPr>
          <p:nvPr>
            <p:ph type="sldNum" sz="quarter" idx="5"/>
          </p:nvPr>
        </p:nvSpPr>
        <p:spPr/>
        <p:txBody>
          <a:bodyPr/>
          <a:lstStyle/>
          <a:p>
            <a:fld id="{370039A9-079B-48A2-B9D0-E26DD76100BD}" type="slidenum">
              <a:rPr lang="en-US" smtClean="0"/>
              <a:t>89</a:t>
            </a:fld>
            <a:endParaRPr lang="en-US"/>
          </a:p>
        </p:txBody>
      </p:sp>
    </p:spTree>
    <p:extLst>
      <p:ext uri="{BB962C8B-B14F-4D97-AF65-F5344CB8AC3E}">
        <p14:creationId xmlns:p14="http://schemas.microsoft.com/office/powerpoint/2010/main" val="21249716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When a VCHP tries to catch up a large temperature difference, it will either operate at aggressive, inefficient speeds, or it will trigger electric resistance back up heat (also inefficient). Any savings accrued during the setback can easily be eaten up during inefficient recovery period. For long periods of time (&gt;1 day) a deep setback still saves energy. </a:t>
            </a:r>
          </a:p>
          <a:p>
            <a:r>
              <a:rPr lang="en-US"/>
              <a:t>Upon return, the home will take longer to catch up than what a gas/oil system would provide. Consider triggering the start of recovery by a timer, or a mobile app ~6-10 hours early if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90</a:t>
            </a:fld>
            <a:endParaRPr lang="en-US"/>
          </a:p>
        </p:txBody>
      </p:sp>
    </p:spTree>
    <p:extLst>
      <p:ext uri="{BB962C8B-B14F-4D97-AF65-F5344CB8AC3E}">
        <p14:creationId xmlns:p14="http://schemas.microsoft.com/office/powerpoint/2010/main" val="5143489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applicable for ducted systems with integrated auxiliary electric resistance strip heat.  Check for local code requirements regarding lockout temperatures and requirements.</a:t>
            </a:r>
          </a:p>
        </p:txBody>
      </p:sp>
      <p:sp>
        <p:nvSpPr>
          <p:cNvPr id="4" name="Slide Number Placeholder 3"/>
          <p:cNvSpPr>
            <a:spLocks noGrp="1"/>
          </p:cNvSpPr>
          <p:nvPr>
            <p:ph type="sldNum" sz="quarter" idx="5"/>
          </p:nvPr>
        </p:nvSpPr>
        <p:spPr/>
        <p:txBody>
          <a:bodyPr/>
          <a:lstStyle/>
          <a:p>
            <a:fld id="{370039A9-079B-48A2-B9D0-E26DD76100BD}" type="slidenum">
              <a:rPr lang="en-US" smtClean="0"/>
              <a:t>91</a:t>
            </a:fld>
            <a:endParaRPr lang="en-US"/>
          </a:p>
        </p:txBody>
      </p:sp>
    </p:spTree>
    <p:extLst>
      <p:ext uri="{BB962C8B-B14F-4D97-AF65-F5344CB8AC3E}">
        <p14:creationId xmlns:p14="http://schemas.microsoft.com/office/powerpoint/2010/main" val="22020261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r>
              <a:rPr lang="en-US" i="0"/>
              <a:t>This section puts the whole package together with practical applications layering what was learned in previous sections on load calculations, sizing, design considerations, and controls.</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94</a:t>
            </a:fld>
            <a:endParaRPr lang="en-US"/>
          </a:p>
        </p:txBody>
      </p:sp>
    </p:spTree>
    <p:extLst>
      <p:ext uri="{BB962C8B-B14F-4D97-AF65-F5344CB8AC3E}">
        <p14:creationId xmlns:p14="http://schemas.microsoft.com/office/powerpoint/2010/main" val="37060404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middle row, steps 4, 5 and 6, all occur concurrently to some degree, informing each other. If you know you are going to use supplemental heat, you will choose a differently sized heat pump and a different design setup. </a:t>
            </a:r>
          </a:p>
        </p:txBody>
      </p:sp>
      <p:sp>
        <p:nvSpPr>
          <p:cNvPr id="4" name="Slide Number Placeholder 3"/>
          <p:cNvSpPr>
            <a:spLocks noGrp="1"/>
          </p:cNvSpPr>
          <p:nvPr>
            <p:ph type="sldNum" sz="quarter" idx="5"/>
          </p:nvPr>
        </p:nvSpPr>
        <p:spPr/>
        <p:txBody>
          <a:bodyPr/>
          <a:lstStyle/>
          <a:p>
            <a:fld id="{370039A9-079B-48A2-B9D0-E26DD76100BD}" type="slidenum">
              <a:rPr lang="en-US" smtClean="0"/>
              <a:t>95</a:t>
            </a:fld>
            <a:endParaRPr lang="en-US"/>
          </a:p>
        </p:txBody>
      </p:sp>
    </p:spTree>
    <p:extLst>
      <p:ext uri="{BB962C8B-B14F-4D97-AF65-F5344CB8AC3E}">
        <p14:creationId xmlns:p14="http://schemas.microsoft.com/office/powerpoint/2010/main" val="2149715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HVAC trades are more concerned with under-sizing a system than oversizing. It is common to include safety factors, or consistently apply “worse case” assumptions that drive towards a higher load calculation than is the reality. Cold climate heat pumps, due to their ability to modulate need to be sized relative to precise load calculations. </a:t>
            </a:r>
          </a:p>
        </p:txBody>
      </p:sp>
      <p:sp>
        <p:nvSpPr>
          <p:cNvPr id="4" name="Slide Number Placeholder 3"/>
          <p:cNvSpPr>
            <a:spLocks noGrp="1"/>
          </p:cNvSpPr>
          <p:nvPr>
            <p:ph type="sldNum" sz="quarter" idx="5"/>
          </p:nvPr>
        </p:nvSpPr>
        <p:spPr/>
        <p:txBody>
          <a:bodyPr/>
          <a:lstStyle/>
          <a:p>
            <a:fld id="{370039A9-079B-48A2-B9D0-E26DD76100BD}" type="slidenum">
              <a:rPr lang="en-US" smtClean="0"/>
              <a:t>96</a:t>
            </a:fld>
            <a:endParaRPr lang="en-US"/>
          </a:p>
        </p:txBody>
      </p:sp>
    </p:spTree>
    <p:extLst>
      <p:ext uri="{BB962C8B-B14F-4D97-AF65-F5344CB8AC3E}">
        <p14:creationId xmlns:p14="http://schemas.microsoft.com/office/powerpoint/2010/main" val="10248299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Indoor head location is all about ensuring proper circulation of conditioned air across as much of the house as possible. Too close to the ceiling or blocked by a wall will impede air mixing. </a:t>
            </a:r>
          </a:p>
        </p:txBody>
      </p:sp>
      <p:sp>
        <p:nvSpPr>
          <p:cNvPr id="4" name="Slide Number Placeholder 3"/>
          <p:cNvSpPr>
            <a:spLocks noGrp="1"/>
          </p:cNvSpPr>
          <p:nvPr>
            <p:ph type="sldNum" sz="quarter" idx="5"/>
          </p:nvPr>
        </p:nvSpPr>
        <p:spPr/>
        <p:txBody>
          <a:bodyPr/>
          <a:lstStyle/>
          <a:p>
            <a:fld id="{370039A9-079B-48A2-B9D0-E26DD76100BD}" type="slidenum">
              <a:rPr lang="en-US" smtClean="0"/>
              <a:t>97</a:t>
            </a:fld>
            <a:endParaRPr lang="en-US"/>
          </a:p>
        </p:txBody>
      </p:sp>
    </p:spTree>
    <p:extLst>
      <p:ext uri="{BB962C8B-B14F-4D97-AF65-F5344CB8AC3E}">
        <p14:creationId xmlns:p14="http://schemas.microsoft.com/office/powerpoint/2010/main" val="12175452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 mounted units should be discouraged due to vibration impacts. Ground-mounting on risers is preferred. </a:t>
            </a:r>
          </a:p>
        </p:txBody>
      </p:sp>
      <p:sp>
        <p:nvSpPr>
          <p:cNvPr id="4" name="Slide Number Placeholder 3"/>
          <p:cNvSpPr>
            <a:spLocks noGrp="1"/>
          </p:cNvSpPr>
          <p:nvPr>
            <p:ph type="sldNum" sz="quarter" idx="5"/>
          </p:nvPr>
        </p:nvSpPr>
        <p:spPr/>
        <p:txBody>
          <a:bodyPr/>
          <a:lstStyle/>
          <a:p>
            <a:fld id="{370039A9-079B-48A2-B9D0-E26DD76100BD}" type="slidenum">
              <a:rPr lang="en-US" smtClean="0"/>
              <a:t>98</a:t>
            </a:fld>
            <a:endParaRPr lang="en-US"/>
          </a:p>
        </p:txBody>
      </p:sp>
    </p:spTree>
    <p:extLst>
      <p:ext uri="{BB962C8B-B14F-4D97-AF65-F5344CB8AC3E}">
        <p14:creationId xmlns:p14="http://schemas.microsoft.com/office/powerpoint/2010/main" val="1904568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or volunteers to answer the design question before revealing the suggested solutions. Multiple solutions may be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99</a:t>
            </a:fld>
            <a:endParaRPr lang="en-US"/>
          </a:p>
        </p:txBody>
      </p:sp>
    </p:spTree>
    <p:extLst>
      <p:ext uri="{BB962C8B-B14F-4D97-AF65-F5344CB8AC3E}">
        <p14:creationId xmlns:p14="http://schemas.microsoft.com/office/powerpoint/2010/main" val="359195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HSPF rating allows for comparisons between the efficiency of equipment on an annualized basis, the rating may include operation of supplementary electric heat (more on that later).  Currently 8.2 is the minimum HSPF allowed to be sold by law.  In 2023, the HSPF minimum will increase to 8.8</a:t>
            </a:r>
          </a:p>
          <a:p>
            <a:endParaRPr lang="en-US"/>
          </a:p>
          <a:p>
            <a:r>
              <a:rPr lang="en-US"/>
              <a:t>A Coefficient of Performance rating indicates how efficiently the HP can pump heat.  For every single kW of electricity provided to a HP with a COP 2 provides 2 kW of heat. (Question for Participants: What’s the COP of electric resistance supplemental “strip” heat?</a:t>
            </a:r>
          </a:p>
          <a:p>
            <a:endParaRPr lang="en-US"/>
          </a:p>
          <a:p>
            <a:r>
              <a:rPr lang="en-US"/>
              <a:t>SEER is similar to HSPF, but a for cooling.</a:t>
            </a:r>
          </a:p>
        </p:txBody>
      </p:sp>
      <p:sp>
        <p:nvSpPr>
          <p:cNvPr id="4" name="Slide Number Placeholder 3"/>
          <p:cNvSpPr>
            <a:spLocks noGrp="1"/>
          </p:cNvSpPr>
          <p:nvPr>
            <p:ph type="sldNum" sz="quarter" idx="5"/>
          </p:nvPr>
        </p:nvSpPr>
        <p:spPr/>
        <p:txBody>
          <a:bodyPr/>
          <a:lstStyle/>
          <a:p>
            <a:fld id="{370039A9-079B-48A2-B9D0-E26DD76100BD}" type="slidenum">
              <a:rPr lang="en-US" smtClean="0"/>
              <a:t>11</a:t>
            </a:fld>
            <a:endParaRPr lang="en-US"/>
          </a:p>
        </p:txBody>
      </p:sp>
    </p:spTree>
    <p:extLst>
      <p:ext uri="{BB962C8B-B14F-4D97-AF65-F5344CB8AC3E}">
        <p14:creationId xmlns:p14="http://schemas.microsoft.com/office/powerpoint/2010/main" val="24918711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100</a:t>
            </a:fld>
            <a:endParaRPr lang="en-US"/>
          </a:p>
        </p:txBody>
      </p:sp>
    </p:spTree>
    <p:extLst>
      <p:ext uri="{BB962C8B-B14F-4D97-AF65-F5344CB8AC3E}">
        <p14:creationId xmlns:p14="http://schemas.microsoft.com/office/powerpoint/2010/main" val="2483399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101</a:t>
            </a:fld>
            <a:endParaRPr lang="en-US"/>
          </a:p>
        </p:txBody>
      </p:sp>
    </p:spTree>
    <p:extLst>
      <p:ext uri="{BB962C8B-B14F-4D97-AF65-F5344CB8AC3E}">
        <p14:creationId xmlns:p14="http://schemas.microsoft.com/office/powerpoint/2010/main" val="23941422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to answer the design question before revealing the suggested solutions. Multiple solutions may be viable. </a:t>
            </a:r>
          </a:p>
          <a:p>
            <a:endParaRPr lang="en-US"/>
          </a:p>
          <a:p>
            <a:r>
              <a:rPr lang="en-US"/>
              <a:t>The retained supplemental heat can eventually ultimately be replaced by a ccASHP. </a:t>
            </a:r>
          </a:p>
        </p:txBody>
      </p:sp>
      <p:sp>
        <p:nvSpPr>
          <p:cNvPr id="4" name="Slide Number Placeholder 3"/>
          <p:cNvSpPr>
            <a:spLocks noGrp="1"/>
          </p:cNvSpPr>
          <p:nvPr>
            <p:ph type="sldNum" sz="quarter" idx="5"/>
          </p:nvPr>
        </p:nvSpPr>
        <p:spPr/>
        <p:txBody>
          <a:bodyPr/>
          <a:lstStyle/>
          <a:p>
            <a:fld id="{370039A9-079B-48A2-B9D0-E26DD76100BD}" type="slidenum">
              <a:rPr lang="en-US" smtClean="0"/>
              <a:t>102</a:t>
            </a:fld>
            <a:endParaRPr lang="en-US"/>
          </a:p>
        </p:txBody>
      </p:sp>
    </p:spTree>
    <p:extLst>
      <p:ext uri="{BB962C8B-B14F-4D97-AF65-F5344CB8AC3E}">
        <p14:creationId xmlns:p14="http://schemas.microsoft.com/office/powerpoint/2010/main" val="42161562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on these and other design issues seen by the audience.</a:t>
            </a:r>
          </a:p>
        </p:txBody>
      </p:sp>
      <p:sp>
        <p:nvSpPr>
          <p:cNvPr id="4" name="Slide Number Placeholder 3"/>
          <p:cNvSpPr>
            <a:spLocks noGrp="1"/>
          </p:cNvSpPr>
          <p:nvPr>
            <p:ph type="sldNum" sz="quarter" idx="5"/>
          </p:nvPr>
        </p:nvSpPr>
        <p:spPr/>
        <p:txBody>
          <a:bodyPr/>
          <a:lstStyle/>
          <a:p>
            <a:fld id="{370039A9-079B-48A2-B9D0-E26DD76100BD}" type="slidenum">
              <a:rPr lang="en-US" smtClean="0"/>
              <a:t>103</a:t>
            </a:fld>
            <a:endParaRPr lang="en-US"/>
          </a:p>
        </p:txBody>
      </p:sp>
    </p:spTree>
    <p:extLst>
      <p:ext uri="{BB962C8B-B14F-4D97-AF65-F5344CB8AC3E}">
        <p14:creationId xmlns:p14="http://schemas.microsoft.com/office/powerpoint/2010/main" val="24407469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a:p>
            <a:r>
              <a:rPr lang="en-US"/>
              <a:t>Pick 3 out of 7 features. Talk about why they were ranked as they were.</a:t>
            </a:r>
          </a:p>
          <a:p>
            <a:endParaRPr lang="en-US"/>
          </a:p>
          <a:p>
            <a:r>
              <a:rPr lang="en-US"/>
              <a:t>Now show 7 benefits. Anyone not want to sell these?</a:t>
            </a:r>
          </a:p>
        </p:txBody>
      </p:sp>
      <p:sp>
        <p:nvSpPr>
          <p:cNvPr id="4" name="Slide Number Placeholder 3"/>
          <p:cNvSpPr>
            <a:spLocks noGrp="1"/>
          </p:cNvSpPr>
          <p:nvPr>
            <p:ph type="sldNum" sz="quarter" idx="5"/>
          </p:nvPr>
        </p:nvSpPr>
        <p:spPr/>
        <p:txBody>
          <a:bodyPr/>
          <a:lstStyle/>
          <a:p>
            <a:fld id="{370039A9-079B-48A2-B9D0-E26DD76100BD}" type="slidenum">
              <a:rPr lang="en-US" smtClean="0"/>
              <a:t>104</a:t>
            </a:fld>
            <a:endParaRPr lang="en-US"/>
          </a:p>
        </p:txBody>
      </p:sp>
    </p:spTree>
    <p:extLst>
      <p:ext uri="{BB962C8B-B14F-4D97-AF65-F5344CB8AC3E}">
        <p14:creationId xmlns:p14="http://schemas.microsoft.com/office/powerpoint/2010/main" val="22904572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616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21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E9E440-811D-466D-AEF1-42514E94A3D0}"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258054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9237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3295895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 Text Full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7200" y="317501"/>
            <a:ext cx="5847347" cy="493712"/>
          </a:xfrm>
          <a:prstGeom prst="rect">
            <a:avLst/>
          </a:prstGeom>
        </p:spPr>
        <p:txBody>
          <a:bodyPr/>
          <a:lstStyle>
            <a:lvl1pPr marL="0" indent="0">
              <a:buNone/>
              <a:defRPr sz="3000" b="1" baseline="0">
                <a:solidFill>
                  <a:schemeClr val="tx1"/>
                </a:solidFill>
                <a:latin typeface="Arial" panose="020B0604020202020204" pitchFamily="34" charset="0"/>
                <a:cs typeface="Arial" panose="020B0604020202020204" pitchFamily="34" charset="0"/>
              </a:defRPr>
            </a:lvl1pPr>
          </a:lstStyle>
          <a:p>
            <a:pPr lvl="0"/>
            <a:r>
              <a:rPr lang="en-US"/>
              <a:t>Slide title</a:t>
            </a:r>
          </a:p>
        </p:txBody>
      </p:sp>
      <p:sp>
        <p:nvSpPr>
          <p:cNvPr id="9" name="Text Placeholder 8"/>
          <p:cNvSpPr>
            <a:spLocks noGrp="1"/>
          </p:cNvSpPr>
          <p:nvPr>
            <p:ph type="body" sz="quarter" idx="15" hasCustomPrompt="1"/>
          </p:nvPr>
        </p:nvSpPr>
        <p:spPr>
          <a:xfrm>
            <a:off x="457199" y="1146132"/>
            <a:ext cx="8241528" cy="5072106"/>
          </a:xfrm>
          <a:prstGeom prst="rect">
            <a:avLst/>
          </a:prstGeom>
        </p:spPr>
        <p:txBody>
          <a:bodyPr/>
          <a:lstStyle>
            <a:lvl1pPr>
              <a:spcBef>
                <a:spcPts val="300"/>
              </a:spcBef>
              <a:spcAft>
                <a:spcPts val="300"/>
              </a:spcAft>
              <a:defRPr sz="2200">
                <a:solidFill>
                  <a:schemeClr val="tx1"/>
                </a:solidFill>
                <a:latin typeface="Arial" panose="020B0604020202020204" pitchFamily="34" charset="0"/>
                <a:cs typeface="Arial" panose="020B0604020202020204" pitchFamily="34" charset="0"/>
              </a:defRPr>
            </a:lvl1pPr>
            <a:lvl2pPr>
              <a:spcBef>
                <a:spcPts val="300"/>
              </a:spcBef>
              <a:spcAft>
                <a:spcPts val="300"/>
              </a:spcAft>
              <a:buClr>
                <a:srgbClr val="003B5C"/>
              </a:buClr>
              <a:defRPr sz="2000">
                <a:solidFill>
                  <a:schemeClr val="tx1"/>
                </a:solidFill>
                <a:latin typeface="Arial" panose="020B0604020202020204" pitchFamily="34" charset="0"/>
                <a:cs typeface="Arial" panose="020B0604020202020204" pitchFamily="34" charset="0"/>
              </a:defRPr>
            </a:lvl2pPr>
            <a:lvl3pPr>
              <a:spcBef>
                <a:spcPts val="300"/>
              </a:spcBef>
              <a:spcAft>
                <a:spcPts val="300"/>
              </a:spcAft>
              <a:buClr>
                <a:srgbClr val="003B5C"/>
              </a:buClr>
              <a:defRPr sz="1800">
                <a:solidFill>
                  <a:schemeClr val="tx1"/>
                </a:solidFill>
                <a:latin typeface="Arial" panose="020B0604020202020204" pitchFamily="34" charset="0"/>
                <a:cs typeface="Arial" panose="020B0604020202020204" pitchFamily="34" charset="0"/>
              </a:defRPr>
            </a:lvl3pPr>
            <a:lvl4pPr>
              <a:spcBef>
                <a:spcPts val="0"/>
              </a:spcBef>
              <a:buClr>
                <a:srgbClr val="003B5C"/>
              </a:buClr>
              <a:defRPr sz="2000">
                <a:latin typeface="Arial" panose="020B0604020202020204" pitchFamily="34" charset="0"/>
                <a:cs typeface="Arial" panose="020B0604020202020204" pitchFamily="34" charset="0"/>
              </a:defRPr>
            </a:lvl4pPr>
            <a:lvl5pPr>
              <a:spcBef>
                <a:spcPts val="0"/>
              </a:spcBef>
              <a:buClr>
                <a:srgbClr val="003B5C"/>
              </a:buCl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Slide Number Placeholder 3">
            <a:extLst>
              <a:ext uri="{FF2B5EF4-FFF2-40B4-BE49-F238E27FC236}">
                <a16:creationId xmlns:a16="http://schemas.microsoft.com/office/drawing/2014/main" id="{D1C139A8-F6BB-455B-A5EC-FCB741E00ADC}"/>
              </a:ext>
            </a:extLst>
          </p:cNvPr>
          <p:cNvSpPr>
            <a:spLocks noGrp="1"/>
          </p:cNvSpPr>
          <p:nvPr>
            <p:ph type="sldNum" sz="quarter" idx="12"/>
          </p:nvPr>
        </p:nvSpPr>
        <p:spPr>
          <a:xfrm>
            <a:off x="6457949" y="6408551"/>
            <a:ext cx="2471366" cy="259135"/>
          </a:xfrm>
          <a:prstGeom prst="rect">
            <a:avLst/>
          </a:prstGeom>
        </p:spPr>
        <p:txBody>
          <a:bodyPr/>
          <a:lstStyle>
            <a:lvl1pPr algn="r">
              <a:defRPr sz="1200">
                <a:solidFill>
                  <a:schemeClr val="bg2"/>
                </a:solidFill>
              </a:defRPr>
            </a:lvl1pPr>
          </a:lstStyle>
          <a:p>
            <a:fld id="{CEBCF131-7035-4C7F-A8F1-59D5E59872EA}" type="slidenum">
              <a:rPr lang="en-US" smtClean="0"/>
              <a:pPr/>
              <a:t>‹#›</a:t>
            </a:fld>
            <a:endParaRPr lang="en-US"/>
          </a:p>
        </p:txBody>
      </p:sp>
      <p:sp>
        <p:nvSpPr>
          <p:cNvPr id="11" name="Rectangle 10">
            <a:extLst>
              <a:ext uri="{FF2B5EF4-FFF2-40B4-BE49-F238E27FC236}">
                <a16:creationId xmlns:a16="http://schemas.microsoft.com/office/drawing/2014/main" id="{6C8DE68A-EA9B-4BEB-8707-3D344536CB3A}"/>
              </a:ext>
            </a:extLst>
          </p:cNvPr>
          <p:cNvSpPr/>
          <p:nvPr/>
        </p:nvSpPr>
        <p:spPr>
          <a:xfrm>
            <a:off x="0" y="6776720"/>
            <a:ext cx="9144000" cy="8128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191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01497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96767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745949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428130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9294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401591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51708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2275126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1079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84934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646132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00925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75096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509478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934718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140462129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415659565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5358486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E9E440-811D-466D-AEF1-42514E94A3D0}"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49545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62976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00493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810" y="5126984"/>
            <a:ext cx="8479343" cy="615661"/>
          </a:xfrm>
          <a:solidFill>
            <a:schemeClr val="accent1"/>
          </a:solidFill>
        </p:spPr>
        <p:txBody>
          <a:bodyPr anchor="b"/>
          <a:lstStyle>
            <a:lvl1pPr algn="l">
              <a:defRPr sz="1500" b="0"/>
            </a:lvl1pPr>
          </a:lstStyle>
          <a:p>
            <a:r>
              <a:rPr lang="en-US"/>
              <a:t>Click to edit Master title style</a:t>
            </a:r>
          </a:p>
        </p:txBody>
      </p:sp>
      <p:sp>
        <p:nvSpPr>
          <p:cNvPr id="3" name="Picture Placeholder 2"/>
          <p:cNvSpPr>
            <a:spLocks noGrp="1"/>
          </p:cNvSpPr>
          <p:nvPr>
            <p:ph type="pic" idx="1"/>
          </p:nvPr>
        </p:nvSpPr>
        <p:spPr>
          <a:xfrm>
            <a:off x="344883" y="612776"/>
            <a:ext cx="8479342" cy="4450781"/>
          </a:xfrm>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60541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a:prstGeom prst="rect">
            <a:avLst/>
          </a:prstGeom>
        </p:spPr>
        <p:txBody>
          <a:bodyPr/>
          <a:lstStyle>
            <a:lvl1pPr>
              <a:defRPr cap="small" baseline="0"/>
            </a:lvl1pPr>
          </a:lstStyle>
          <a:p>
            <a:endParaRPr lang="en-US"/>
          </a:p>
        </p:txBody>
      </p:sp>
    </p:spTree>
    <p:extLst>
      <p:ext uri="{BB962C8B-B14F-4D97-AF65-F5344CB8AC3E}">
        <p14:creationId xmlns:p14="http://schemas.microsoft.com/office/powerpoint/2010/main" val="4217384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7546"/>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2918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54727"/>
            <a:ext cx="7886700" cy="4722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3BB2F1F7-4375-4B11-98A6-323DA8FC5C25}"/>
              </a:ext>
            </a:extLst>
          </p:cNvPr>
          <p:cNvSpPr>
            <a:spLocks noGrp="1"/>
          </p:cNvSpPr>
          <p:nvPr>
            <p:ph type="title"/>
          </p:nvPr>
        </p:nvSpPr>
        <p:spPr>
          <a:xfrm>
            <a:off x="628650" y="274320"/>
            <a:ext cx="7886700" cy="914400"/>
          </a:xfrm>
        </p:spPr>
        <p:txBody>
          <a:bodyPr/>
          <a:lstStyle/>
          <a:p>
            <a:r>
              <a:rPr lang="en-US"/>
              <a:t>Click to edit Master title style</a:t>
            </a:r>
          </a:p>
        </p:txBody>
      </p:sp>
      <p:sp>
        <p:nvSpPr>
          <p:cNvPr id="9" name="Slide Number Placeholder 6">
            <a:extLst>
              <a:ext uri="{FF2B5EF4-FFF2-40B4-BE49-F238E27FC236}">
                <a16:creationId xmlns:a16="http://schemas.microsoft.com/office/drawing/2014/main" id="{B58D18B4-0D02-4199-AD82-4D0E854E744D}"/>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139309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3" name="Content Placeholder 2"/>
          <p:cNvSpPr>
            <a:spLocks noGrp="1"/>
          </p:cNvSpPr>
          <p:nvPr>
            <p:ph sz="half" idx="1"/>
          </p:nvPr>
        </p:nvSpPr>
        <p:spPr>
          <a:xfrm>
            <a:off x="6286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6E03C53E-0EB7-4569-8259-BC97AD62A13C}"/>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862464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D5720DED-1093-4ED8-B2C6-0C9C35FE71C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3330758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a:prstGeom prst="rect">
            <a:avLst/>
          </a:prstGeom>
        </p:spPr>
        <p:txBody>
          <a:bodyPr/>
          <a:lstStyle/>
          <a:p>
            <a:endParaRPr lang="en-US"/>
          </a:p>
        </p:txBody>
      </p:sp>
    </p:spTree>
    <p:extLst>
      <p:ext uri="{BB962C8B-B14F-4D97-AF65-F5344CB8AC3E}">
        <p14:creationId xmlns:p14="http://schemas.microsoft.com/office/powerpoint/2010/main" val="388155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E9E440-811D-466D-AEF1-42514E94A3D0}"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4366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E9E440-811D-466D-AEF1-42514E94A3D0}"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94897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E9E440-811D-466D-AEF1-42514E94A3D0}"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54425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9E440-811D-466D-AEF1-42514E94A3D0}"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17807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E9E440-811D-466D-AEF1-42514E94A3D0}"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98655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E9E440-811D-466D-AEF1-42514E94A3D0}"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28263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2.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9E440-811D-466D-AEF1-42514E94A3D0}" type="datetimeFigureOut">
              <a:rPr lang="en-US" smtClean="0"/>
              <a:t>12/14/2021</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66F9C-AA76-49A4-852C-289CB63A6674}" type="slidenum">
              <a:rPr lang="en-US" smtClean="0"/>
              <a:t>‹#›</a:t>
            </a:fld>
            <a:endParaRPr lang="en-US"/>
          </a:p>
        </p:txBody>
      </p:sp>
    </p:spTree>
    <p:extLst>
      <p:ext uri="{BB962C8B-B14F-4D97-AF65-F5344CB8AC3E}">
        <p14:creationId xmlns:p14="http://schemas.microsoft.com/office/powerpoint/2010/main" val="729089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70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CB07F4-2929-4133-967C-F8639D4E942B}"/>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6716996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37.xml"/><Relationship Id="rId4"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37.xml"/><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3" Type="http://schemas.openxmlformats.org/officeDocument/2006/relationships/hyperlink" Target="https://neep.org/high-performance-air-source-heat-pumps/ccashp-specification-product-list" TargetMode="External"/><Relationship Id="rId2" Type="http://schemas.openxmlformats.org/officeDocument/2006/relationships/notesSlide" Target="../notesSlides/notesSlide96.xml"/><Relationship Id="rId1" Type="http://schemas.openxmlformats.org/officeDocument/2006/relationships/slideLayout" Target="../slideLayouts/slideLayout35.xml"/><Relationship Id="rId5" Type="http://schemas.openxmlformats.org/officeDocument/2006/relationships/hyperlink" Target="https://neea.org/our-work/cold-climate-dhp-specification" TargetMode="External"/><Relationship Id="rId4" Type="http://schemas.openxmlformats.org/officeDocument/2006/relationships/hyperlink" Target="https://neep.org/sites/default/files/Sizing%20%26%20Selecting%20ASHPs%20In%20Cold%20Climates.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0.jpeg"/><Relationship Id="rId3" Type="http://schemas.openxmlformats.org/officeDocument/2006/relationships/notesSlide" Target="../notesSlides/notesSlide11.xml"/><Relationship Id="rId7" Type="http://schemas.openxmlformats.org/officeDocument/2006/relationships/diagramColors" Target="../diagrams/colors2.xml"/><Relationship Id="rId12"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image" Target="../media/image21.png"/><Relationship Id="rId5" Type="http://schemas.openxmlformats.org/officeDocument/2006/relationships/diagramLayout" Target="../diagrams/layout2.xml"/><Relationship Id="rId10" Type="http://schemas.openxmlformats.org/officeDocument/2006/relationships/image" Target="../media/image2.png"/><Relationship Id="rId4" Type="http://schemas.openxmlformats.org/officeDocument/2006/relationships/diagramData" Target="../diagrams/data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1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7.xml"/><Relationship Id="rId1" Type="http://schemas.openxmlformats.org/officeDocument/2006/relationships/tags" Target="../tags/tag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hyperlink" Target="http://www.acca.org/standards/approved-software" TargetMode="External"/><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hyperlink" Target="https://www.acca.org/standards/technical-manuals"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hyperlink" Target="https://neea.org/our-work/cold-climate-dhp-specification" TargetMode="External"/><Relationship Id="rId5" Type="http://schemas.openxmlformats.org/officeDocument/2006/relationships/hyperlink" Target="https://neep.org/sites/default/files/Sizing%20%26%20Selecting%20ASHPs%20In%20Cold%20Climates.pdf"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hyperlink" Target="https://neep.org/sites/default/files/resources/ASHP%20Sizing%20%26%20Selecting%20-%208x11_edits.pdf" TargetMode="External"/><Relationship Id="rId5" Type="http://schemas.openxmlformats.org/officeDocument/2006/relationships/hyperlink" Target="https://neea.org/img/documents/NEEA-Cold-Climate-DHP-Spec-and-Recommendations.pdf" TargetMode="Externa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7.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37.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37.xml"/><Relationship Id="rId6" Type="http://schemas.openxmlformats.org/officeDocument/2006/relationships/image" Target="../media/image92.png"/><Relationship Id="rId5" Type="http://schemas.openxmlformats.org/officeDocument/2006/relationships/image" Target="../media/image77.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37.xml"/><Relationship Id="rId6" Type="http://schemas.openxmlformats.org/officeDocument/2006/relationships/image" Target="../media/image78.png"/><Relationship Id="rId5" Type="http://schemas.openxmlformats.org/officeDocument/2006/relationships/image" Target="../media/image79.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chart" Target="../charts/chart9.xml"/><Relationship Id="rId7"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36.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37.xml"/><Relationship Id="rId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37.xml"/><Relationship Id="rId5" Type="http://schemas.openxmlformats.org/officeDocument/2006/relationships/image" Target="../media/image104.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4.xml"/><Relationship Id="rId1" Type="http://schemas.openxmlformats.org/officeDocument/2006/relationships/slideLayout" Target="../slideLayouts/slideLayout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3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37.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37.xml"/><Relationship Id="rId4" Type="http://schemas.openxmlformats.org/officeDocument/2006/relationships/image" Target="../media/image111.jpeg"/></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1.xml"/><Relationship Id="rId1" Type="http://schemas.openxmlformats.org/officeDocument/2006/relationships/slideLayout" Target="../slideLayouts/slideLayout37.xml"/><Relationship Id="rId5" Type="http://schemas.openxmlformats.org/officeDocument/2006/relationships/image" Target="../media/image114.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2.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4.xml"/><Relationship Id="rId1" Type="http://schemas.openxmlformats.org/officeDocument/2006/relationships/slideLayout" Target="../slideLayouts/slideLayout3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5.xml"/><Relationship Id="rId1" Type="http://schemas.openxmlformats.org/officeDocument/2006/relationships/slideLayout" Target="../slideLayouts/slideLayout3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37.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ubtitle 5">
            <a:extLst>
              <a:ext uri="{FF2B5EF4-FFF2-40B4-BE49-F238E27FC236}">
                <a16:creationId xmlns:a16="http://schemas.microsoft.com/office/drawing/2014/main" id="{7A9A34A4-DC36-46C9-A3BB-302A7CDBC524}"/>
              </a:ext>
            </a:extLst>
          </p:cNvPr>
          <p:cNvSpPr>
            <a:spLocks noGrp="1"/>
          </p:cNvSpPr>
          <p:nvPr>
            <p:ph type="subTitle" idx="1"/>
          </p:nvPr>
        </p:nvSpPr>
        <p:spPr>
          <a:xfrm>
            <a:off x="1143000" y="2763079"/>
            <a:ext cx="6858000" cy="3538330"/>
          </a:xfrm>
        </p:spPr>
        <p:txBody>
          <a:bodyPr>
            <a:normAutofit fontScale="70000" lnSpcReduction="20000"/>
          </a:bodyPr>
          <a:lstStyle/>
          <a:p>
            <a:r>
              <a:rPr lang="en-US" dirty="0"/>
              <a:t>NYSERDA has developed training material on Cold Climate Air Source Heat Pump Sizing and Design that is available for use in your training programs.</a:t>
            </a:r>
          </a:p>
          <a:p>
            <a:endParaRPr lang="en-US" dirty="0"/>
          </a:p>
          <a:p>
            <a:r>
              <a:rPr lang="en-US" dirty="0"/>
              <a:t>While some speaker notes are provided in the presentation, NYSERDA expects that trainers using this material would have significant knowledge of residential heat pump technology and applications to deliver the training effectively. Additional content, such as quizzes, recall moments, group activities and/or demos, is recommended to accompany this content as part of a comprehensive training.</a:t>
            </a:r>
          </a:p>
          <a:p>
            <a:endParaRPr lang="en-US" dirty="0"/>
          </a:p>
          <a:p>
            <a:r>
              <a:rPr lang="en-US" dirty="0"/>
              <a:t>The slides use basic, non-branded formatting to allow for the insertion of logos and/or other organizational themes and branding. You can apply themes or formatting to the Slide Master view for customization. </a:t>
            </a:r>
          </a:p>
          <a:p>
            <a:endParaRPr lang="en-US" dirty="0"/>
          </a:p>
        </p:txBody>
      </p:sp>
      <p:sp>
        <p:nvSpPr>
          <p:cNvPr id="8" name="Title 7">
            <a:extLst>
              <a:ext uri="{FF2B5EF4-FFF2-40B4-BE49-F238E27FC236}">
                <a16:creationId xmlns:a16="http://schemas.microsoft.com/office/drawing/2014/main" id="{7560CAEE-F59D-4BF1-8A92-0E2B7366455C}"/>
              </a:ext>
            </a:extLst>
          </p:cNvPr>
          <p:cNvSpPr>
            <a:spLocks noGrp="1"/>
          </p:cNvSpPr>
          <p:nvPr>
            <p:ph type="ctrTitle"/>
          </p:nvPr>
        </p:nvSpPr>
        <p:spPr>
          <a:xfrm>
            <a:off x="685800" y="1047546"/>
            <a:ext cx="7772400" cy="1258332"/>
          </a:xfrm>
        </p:spPr>
        <p:txBody>
          <a:bodyPr>
            <a:normAutofit/>
          </a:bodyPr>
          <a:lstStyle/>
          <a:p>
            <a:r>
              <a:rPr lang="en-US" sz="4000" dirty="0"/>
              <a:t>[Instruction Slide – Delete Prior to Presenting] </a:t>
            </a:r>
          </a:p>
        </p:txBody>
      </p:sp>
    </p:spTree>
    <p:extLst>
      <p:ext uri="{BB962C8B-B14F-4D97-AF65-F5344CB8AC3E}">
        <p14:creationId xmlns:p14="http://schemas.microsoft.com/office/powerpoint/2010/main" val="158413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E631B-27C5-4CC6-8050-97D184F0374E}"/>
              </a:ext>
            </a:extLst>
          </p:cNvPr>
          <p:cNvSpPr>
            <a:spLocks noGrp="1"/>
          </p:cNvSpPr>
          <p:nvPr>
            <p:ph type="title"/>
          </p:nvPr>
        </p:nvSpPr>
        <p:spPr/>
        <p:txBody>
          <a:bodyPr>
            <a:normAutofit/>
          </a:bodyPr>
          <a:lstStyle/>
          <a:p>
            <a:r>
              <a:rPr lang="en-US" sz="4000">
                <a:latin typeface="Abadi" panose="020B0604020104020204" pitchFamily="34" charset="0"/>
              </a:rPr>
              <a:t>The many names of a heat pump</a:t>
            </a:r>
          </a:p>
        </p:txBody>
      </p:sp>
      <p:sp>
        <p:nvSpPr>
          <p:cNvPr id="8" name="TextBox 7">
            <a:extLst>
              <a:ext uri="{FF2B5EF4-FFF2-40B4-BE49-F238E27FC236}">
                <a16:creationId xmlns:a16="http://schemas.microsoft.com/office/drawing/2014/main" id="{BEDB8204-2109-4A77-BE79-D785279E45E3}"/>
              </a:ext>
            </a:extLst>
          </p:cNvPr>
          <p:cNvSpPr txBox="1"/>
          <p:nvPr/>
        </p:nvSpPr>
        <p:spPr>
          <a:xfrm>
            <a:off x="4071939" y="1450766"/>
            <a:ext cx="2240613" cy="646331"/>
          </a:xfrm>
          <a:prstGeom prst="rect">
            <a:avLst/>
          </a:prstGeom>
          <a:noFill/>
        </p:spPr>
        <p:txBody>
          <a:bodyPr wrap="none" rtlCol="0">
            <a:spAutoFit/>
          </a:bodyPr>
          <a:lstStyle/>
          <a:p>
            <a:pPr algn="ctr"/>
            <a:r>
              <a:rPr lang="en-US"/>
              <a:t>Air Source Heat Pump</a:t>
            </a:r>
          </a:p>
          <a:p>
            <a:pPr algn="ctr"/>
            <a:r>
              <a:rPr lang="en-US"/>
              <a:t> (ASHP)</a:t>
            </a:r>
          </a:p>
        </p:txBody>
      </p:sp>
      <p:sp>
        <p:nvSpPr>
          <p:cNvPr id="11" name="TextBox 10">
            <a:extLst>
              <a:ext uri="{FF2B5EF4-FFF2-40B4-BE49-F238E27FC236}">
                <a16:creationId xmlns:a16="http://schemas.microsoft.com/office/drawing/2014/main" id="{7016C897-BC5A-47FE-8F1E-D9E3AFE9311B}"/>
              </a:ext>
            </a:extLst>
          </p:cNvPr>
          <p:cNvSpPr txBox="1"/>
          <p:nvPr/>
        </p:nvSpPr>
        <p:spPr>
          <a:xfrm>
            <a:off x="4772025" y="2329012"/>
            <a:ext cx="2896434" cy="646331"/>
          </a:xfrm>
          <a:prstGeom prst="rect">
            <a:avLst/>
          </a:prstGeom>
          <a:noFill/>
        </p:spPr>
        <p:txBody>
          <a:bodyPr wrap="none" rtlCol="0">
            <a:spAutoFit/>
          </a:bodyPr>
          <a:lstStyle/>
          <a:p>
            <a:r>
              <a:rPr lang="en-US"/>
              <a:t>Variable Capacity Heat Pump</a:t>
            </a:r>
          </a:p>
          <a:p>
            <a:pPr algn="ctr"/>
            <a:r>
              <a:rPr lang="en-US"/>
              <a:t>(VCHP) </a:t>
            </a:r>
          </a:p>
        </p:txBody>
      </p:sp>
      <p:sp>
        <p:nvSpPr>
          <p:cNvPr id="13" name="TextBox 12">
            <a:extLst>
              <a:ext uri="{FF2B5EF4-FFF2-40B4-BE49-F238E27FC236}">
                <a16:creationId xmlns:a16="http://schemas.microsoft.com/office/drawing/2014/main" id="{22C7739F-915A-4D91-96E4-5638FCA4F287}"/>
              </a:ext>
            </a:extLst>
          </p:cNvPr>
          <p:cNvSpPr txBox="1"/>
          <p:nvPr/>
        </p:nvSpPr>
        <p:spPr>
          <a:xfrm>
            <a:off x="5523380" y="3228540"/>
            <a:ext cx="3620620" cy="646331"/>
          </a:xfrm>
          <a:prstGeom prst="rect">
            <a:avLst/>
          </a:prstGeom>
          <a:noFill/>
        </p:spPr>
        <p:txBody>
          <a:bodyPr wrap="square" rtlCol="0">
            <a:spAutoFit/>
          </a:bodyPr>
          <a:lstStyle/>
          <a:p>
            <a:r>
              <a:rPr lang="en-US"/>
              <a:t>Cold Climate Air Source Heat Pump </a:t>
            </a:r>
          </a:p>
          <a:p>
            <a:pPr algn="ctr"/>
            <a:r>
              <a:rPr lang="en-US"/>
              <a:t>(ccASHP)</a:t>
            </a:r>
          </a:p>
        </p:txBody>
      </p:sp>
      <p:sp>
        <p:nvSpPr>
          <p:cNvPr id="12" name="Rectangle 11">
            <a:extLst>
              <a:ext uri="{FF2B5EF4-FFF2-40B4-BE49-F238E27FC236}">
                <a16:creationId xmlns:a16="http://schemas.microsoft.com/office/drawing/2014/main" id="{B6B35FBD-2412-46D5-B632-15AFD3E3D515}"/>
              </a:ext>
            </a:extLst>
          </p:cNvPr>
          <p:cNvSpPr/>
          <p:nvPr/>
        </p:nvSpPr>
        <p:spPr>
          <a:xfrm>
            <a:off x="5523380" y="4048582"/>
            <a:ext cx="3306996" cy="646331"/>
          </a:xfrm>
          <a:prstGeom prst="rect">
            <a:avLst/>
          </a:prstGeom>
        </p:spPr>
        <p:txBody>
          <a:bodyPr wrap="none">
            <a:spAutoFit/>
          </a:bodyPr>
          <a:lstStyle/>
          <a:p>
            <a:pPr algn="ctr"/>
            <a:r>
              <a:rPr lang="en-US"/>
              <a:t>Cold Climate Ductless Heat Pump</a:t>
            </a:r>
          </a:p>
          <a:p>
            <a:pPr algn="ctr"/>
            <a:r>
              <a:rPr lang="en-US"/>
              <a:t> (ccDHP)</a:t>
            </a:r>
          </a:p>
        </p:txBody>
      </p:sp>
      <p:grpSp>
        <p:nvGrpSpPr>
          <p:cNvPr id="18" name="Group 17">
            <a:extLst>
              <a:ext uri="{FF2B5EF4-FFF2-40B4-BE49-F238E27FC236}">
                <a16:creationId xmlns:a16="http://schemas.microsoft.com/office/drawing/2014/main" id="{FB945157-FB0B-4207-A41F-BDCE2088D1A9}"/>
              </a:ext>
            </a:extLst>
          </p:cNvPr>
          <p:cNvGrpSpPr/>
          <p:nvPr/>
        </p:nvGrpSpPr>
        <p:grpSpPr>
          <a:xfrm>
            <a:off x="304800" y="1681166"/>
            <a:ext cx="4393581" cy="4389120"/>
            <a:chOff x="628650" y="1681166"/>
            <a:chExt cx="4393581" cy="4389120"/>
          </a:xfrm>
        </p:grpSpPr>
        <p:sp>
          <p:nvSpPr>
            <p:cNvPr id="7" name="Oval 6">
              <a:extLst>
                <a:ext uri="{FF2B5EF4-FFF2-40B4-BE49-F238E27FC236}">
                  <a16:creationId xmlns:a16="http://schemas.microsoft.com/office/drawing/2014/main" id="{B487712E-A80F-430D-9EBB-40520893A768}"/>
                </a:ext>
              </a:extLst>
            </p:cNvPr>
            <p:cNvSpPr>
              <a:spLocks noChangeAspect="1"/>
            </p:cNvSpPr>
            <p:nvPr/>
          </p:nvSpPr>
          <p:spPr>
            <a:xfrm>
              <a:off x="628650" y="1681166"/>
              <a:ext cx="4393581" cy="4389120"/>
            </a:xfrm>
            <a:prstGeom prst="ellipse">
              <a:avLst/>
            </a:prstGeom>
            <a:solidFill>
              <a:srgbClr val="0069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264D76-5320-43C0-87A7-A1EDD499276F}"/>
                </a:ext>
              </a:extLst>
            </p:cNvPr>
            <p:cNvSpPr>
              <a:spLocks noChangeAspect="1"/>
            </p:cNvSpPr>
            <p:nvPr/>
          </p:nvSpPr>
          <p:spPr>
            <a:xfrm>
              <a:off x="2461911" y="2596864"/>
              <a:ext cx="2560320" cy="2557724"/>
            </a:xfrm>
            <a:prstGeom prst="ellipse">
              <a:avLst/>
            </a:prstGeom>
            <a:solidFill>
              <a:srgbClr val="37B34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CF76CB-5E1D-4AA3-9BB5-5C3BD59605BD}"/>
                </a:ext>
              </a:extLst>
            </p:cNvPr>
            <p:cNvSpPr>
              <a:spLocks noChangeAspect="1"/>
            </p:cNvSpPr>
            <p:nvPr/>
          </p:nvSpPr>
          <p:spPr>
            <a:xfrm>
              <a:off x="3100041" y="2888332"/>
              <a:ext cx="1922190" cy="1920240"/>
            </a:xfrm>
            <a:prstGeom prst="ellipse">
              <a:avLst/>
            </a:prstGeom>
            <a:solidFill>
              <a:srgbClr val="D4E8F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CF68C5-17B6-40BE-AB7B-A359AB83E9E6}"/>
                </a:ext>
              </a:extLst>
            </p:cNvPr>
            <p:cNvSpPr>
              <a:spLocks noChangeAspect="1"/>
            </p:cNvSpPr>
            <p:nvPr/>
          </p:nvSpPr>
          <p:spPr>
            <a:xfrm>
              <a:off x="4016391" y="3373315"/>
              <a:ext cx="1005840" cy="1004822"/>
            </a:xfrm>
            <a:prstGeom prst="ellipse">
              <a:avLst/>
            </a:prstGeom>
            <a:solidFill>
              <a:srgbClr val="F0A91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Picture 4" descr="neep logo - Steven Winter Associates, Inc.">
            <a:extLst>
              <a:ext uri="{FF2B5EF4-FFF2-40B4-BE49-F238E27FC236}">
                <a16:creationId xmlns:a16="http://schemas.microsoft.com/office/drawing/2014/main" id="{0D076408-908C-475D-92E4-FD6808281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044" y="3409731"/>
            <a:ext cx="360127" cy="3490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EEA (@nwalliance) | Twitter">
            <a:extLst>
              <a:ext uri="{FF2B5EF4-FFF2-40B4-BE49-F238E27FC236}">
                <a16:creationId xmlns:a16="http://schemas.microsoft.com/office/drawing/2014/main" id="{520994CC-F929-401D-AEA3-32B9BDD61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041" y="4124745"/>
            <a:ext cx="420264" cy="4202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09EDC6E-9E43-4224-AB86-5E817C835245}"/>
              </a:ext>
            </a:extLst>
          </p:cNvPr>
          <p:cNvSpPr/>
          <p:nvPr/>
        </p:nvSpPr>
        <p:spPr>
          <a:xfrm>
            <a:off x="4014610" y="1443612"/>
            <a:ext cx="2354807" cy="671679"/>
          </a:xfrm>
          <a:prstGeom prst="roundRect">
            <a:avLst/>
          </a:prstGeom>
          <a:noFill/>
          <a:ln>
            <a:solidFill>
              <a:srgbClr val="0069A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BC39194-6D5E-447B-AADB-8B133FCD2B9F}"/>
              </a:ext>
            </a:extLst>
          </p:cNvPr>
          <p:cNvSpPr/>
          <p:nvPr/>
        </p:nvSpPr>
        <p:spPr>
          <a:xfrm>
            <a:off x="4754044" y="2306987"/>
            <a:ext cx="2949334" cy="671679"/>
          </a:xfrm>
          <a:prstGeom prst="roundRect">
            <a:avLst/>
          </a:prstGeom>
          <a:noFill/>
          <a:ln>
            <a:solidFill>
              <a:srgbClr val="37B34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7867DE4-D4F9-411D-A65B-3B9A0FFEA335}"/>
              </a:ext>
            </a:extLst>
          </p:cNvPr>
          <p:cNvSpPr/>
          <p:nvPr/>
        </p:nvSpPr>
        <p:spPr>
          <a:xfrm>
            <a:off x="4974239" y="3228540"/>
            <a:ext cx="4004163" cy="671679"/>
          </a:xfrm>
          <a:prstGeom prst="roundRect">
            <a:avLst/>
          </a:prstGeom>
          <a:noFill/>
          <a:ln>
            <a:solidFill>
              <a:srgbClr val="D4E8F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B6BE24F-56E0-423A-A4FB-481B788705F4}"/>
              </a:ext>
            </a:extLst>
          </p:cNvPr>
          <p:cNvSpPr/>
          <p:nvPr/>
        </p:nvSpPr>
        <p:spPr>
          <a:xfrm>
            <a:off x="4971891" y="4005485"/>
            <a:ext cx="4004163" cy="671679"/>
          </a:xfrm>
          <a:prstGeom prst="roundRect">
            <a:avLst/>
          </a:prstGeom>
          <a:noFill/>
          <a:ln>
            <a:solidFill>
              <a:srgbClr val="F0A91E"/>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B75A3422-D491-4C84-AC04-F0F1475D3D3C}"/>
              </a:ext>
            </a:extLst>
          </p:cNvPr>
          <p:cNvSpPr txBox="1"/>
          <p:nvPr/>
        </p:nvSpPr>
        <p:spPr>
          <a:xfrm>
            <a:off x="4772025" y="4772385"/>
            <a:ext cx="3858485" cy="1631216"/>
          </a:xfrm>
          <a:prstGeom prst="rect">
            <a:avLst/>
          </a:prstGeom>
          <a:noFill/>
          <a:ln>
            <a:solidFill>
              <a:schemeClr val="accent6"/>
            </a:solidFill>
          </a:ln>
        </p:spPr>
        <p:txBody>
          <a:bodyPr wrap="square" rtlCol="0">
            <a:spAutoFit/>
          </a:bodyPr>
          <a:lstStyle/>
          <a:p>
            <a:r>
              <a:rPr lang="en-US"/>
              <a:t>Also Known As:</a:t>
            </a:r>
          </a:p>
          <a:p>
            <a:pPr marL="285750" indent="-285750">
              <a:buFont typeface="Wingdings" panose="05000000000000000000" pitchFamily="2" charset="2"/>
              <a:buChar char="Ø"/>
            </a:pPr>
            <a:r>
              <a:rPr lang="en-US" sz="1400"/>
              <a:t>Inverter driven </a:t>
            </a:r>
          </a:p>
          <a:p>
            <a:pPr marL="285750" indent="-285750">
              <a:buFont typeface="Wingdings" panose="05000000000000000000" pitchFamily="2" charset="2"/>
              <a:buChar char="Ø"/>
            </a:pPr>
            <a:r>
              <a:rPr lang="en-US" sz="1400"/>
              <a:t>Extended capacity </a:t>
            </a:r>
          </a:p>
          <a:p>
            <a:pPr marL="285750" indent="-285750">
              <a:buFont typeface="Wingdings" panose="05000000000000000000" pitchFamily="2" charset="2"/>
              <a:buChar char="Ø"/>
            </a:pPr>
            <a:r>
              <a:rPr lang="en-US" sz="1400"/>
              <a:t>Extra performance</a:t>
            </a:r>
          </a:p>
          <a:p>
            <a:pPr marL="285750" indent="-285750">
              <a:buFont typeface="Wingdings" panose="05000000000000000000" pitchFamily="2" charset="2"/>
              <a:buChar char="Ø"/>
            </a:pPr>
            <a:r>
              <a:rPr lang="en-US" sz="1400"/>
              <a:t>Extreme climate</a:t>
            </a:r>
          </a:p>
          <a:p>
            <a:pPr marL="285750" indent="-285750">
              <a:buFont typeface="Wingdings" panose="05000000000000000000" pitchFamily="2" charset="2"/>
              <a:buChar char="Ø"/>
            </a:pPr>
            <a:r>
              <a:rPr lang="en-US" sz="1400"/>
              <a:t>Various branded trade-names:</a:t>
            </a:r>
          </a:p>
          <a:p>
            <a:pPr lvl="1"/>
            <a:r>
              <a:rPr lang="en-US" sz="1200"/>
              <a:t>Hyper heat®, Aurora ®, Halcyon </a:t>
            </a:r>
            <a:r>
              <a:rPr lang="en-US" sz="1200" err="1"/>
              <a:t>XLTH</a:t>
            </a:r>
            <a:r>
              <a:rPr lang="en-US" sz="1200"/>
              <a:t> ®, Max-Heat ®</a:t>
            </a:r>
          </a:p>
        </p:txBody>
      </p:sp>
    </p:spTree>
    <p:extLst>
      <p:ext uri="{BB962C8B-B14F-4D97-AF65-F5344CB8AC3E}">
        <p14:creationId xmlns:p14="http://schemas.microsoft.com/office/powerpoint/2010/main" val="31371793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10" name="Picture 7">
            <a:extLst>
              <a:ext uri="{FF2B5EF4-FFF2-40B4-BE49-F238E27FC236}">
                <a16:creationId xmlns:a16="http://schemas.microsoft.com/office/drawing/2014/main" id="{8E01586B-AA8C-4AAC-9721-7E5073360D0A}"/>
              </a:ext>
            </a:extLst>
          </p:cNvPr>
          <p:cNvPicPr>
            <a:picLocks noChangeAspect="1"/>
          </p:cNvPicPr>
          <p:nvPr/>
        </p:nvPicPr>
        <p:blipFill>
          <a:blip r:embed="rId4"/>
          <a:stretch>
            <a:fillRect/>
          </a:stretch>
        </p:blipFill>
        <p:spPr>
          <a:xfrm>
            <a:off x="2312233" y="2158393"/>
            <a:ext cx="4111758" cy="3092620"/>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#1b</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100</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Replacement scenario; leverage existing ducts for new ducted ASHP</a:t>
            </a:r>
          </a:p>
          <a:p>
            <a:r>
              <a:rPr lang="en-US" sz="1800"/>
              <a:t>Reseal and insulate ducts and confirm/update duct design as needed</a:t>
            </a:r>
            <a:endParaRPr lang="en-US" sz="1400"/>
          </a:p>
          <a:p>
            <a:r>
              <a:rPr lang="en-US" sz="1800"/>
              <a:t>Remove existing furnace, do not install backup heat</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old, ducted natural gas furnace near end of its life</a:t>
            </a:r>
          </a:p>
          <a:p>
            <a:r>
              <a:rPr lang="en-US" sz="1800"/>
              <a:t>Ducts are in poor repair. Home is well insulated and air 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7818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101</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503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intact hydronic radiant baseboard system using an oil boiler</a:t>
            </a:r>
          </a:p>
          <a:p>
            <a:pPr marL="0" indent="0">
              <a:buFont typeface="Arial" panose="020B0604020202020204" pitchFamily="34" charset="0"/>
              <a:buNone/>
            </a:pPr>
            <a:endParaRPr lang="en-US" sz="1800"/>
          </a:p>
          <a:p>
            <a:r>
              <a:rPr lang="en-US" sz="1800"/>
              <a:t>Homeowners are first-cost sensitive, but want to reduce their carbon footprint</a:t>
            </a:r>
          </a:p>
          <a:p>
            <a:pPr marL="0" indent="0">
              <a:buFont typeface="Arial" panose="020B0604020202020204" pitchFamily="34" charset="0"/>
              <a:buNone/>
            </a:pPr>
            <a:endParaRPr lang="en-US" sz="1800"/>
          </a:p>
          <a:p>
            <a:r>
              <a:rPr lang="en-US" sz="1800"/>
              <a:t>Home is moderately insulated and air sealed</a:t>
            </a:r>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368452"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ductless system serving 1</a:t>
            </a:r>
            <a:r>
              <a:rPr lang="en-US" sz="1800" baseline="30000"/>
              <a:t>st</a:t>
            </a:r>
            <a:r>
              <a:rPr lang="en-US" sz="1800"/>
              <a:t> floor living area</a:t>
            </a:r>
          </a:p>
          <a:p>
            <a:r>
              <a:rPr lang="en-US" sz="1800"/>
              <a:t>Retain existing heating system as supplemental for upstairs, backup for downstairs</a:t>
            </a:r>
          </a:p>
        </p:txBody>
      </p:sp>
      <p:pic>
        <p:nvPicPr>
          <p:cNvPr id="11" name="Picture 3" descr="Diagram&#10;&#10;Description automatically generated">
            <a:extLst>
              <a:ext uri="{FF2B5EF4-FFF2-40B4-BE49-F238E27FC236}">
                <a16:creationId xmlns:a16="http://schemas.microsoft.com/office/drawing/2014/main" id="{83F335CC-035E-46D6-8F0C-97995B32B18A}"/>
              </a:ext>
            </a:extLst>
          </p:cNvPr>
          <p:cNvPicPr>
            <a:picLocks noChangeAspect="1"/>
          </p:cNvPicPr>
          <p:nvPr/>
        </p:nvPicPr>
        <p:blipFill>
          <a:blip r:embed="rId4"/>
          <a:stretch>
            <a:fillRect/>
          </a:stretch>
        </p:blipFill>
        <p:spPr>
          <a:xfrm>
            <a:off x="3280637" y="2341398"/>
            <a:ext cx="2850065" cy="3374136"/>
          </a:xfrm>
          <a:prstGeom prst="rect">
            <a:avLst/>
          </a:prstGeom>
        </p:spPr>
      </p:pic>
    </p:spTree>
    <p:extLst>
      <p:ext uri="{BB962C8B-B14F-4D97-AF65-F5344CB8AC3E}">
        <p14:creationId xmlns:p14="http://schemas.microsoft.com/office/powerpoint/2010/main" val="39555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#2b</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102</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old forced air with poorly maintained ducts</a:t>
            </a:r>
          </a:p>
          <a:p>
            <a:r>
              <a:rPr lang="en-US" sz="1800"/>
              <a:t>Master bedroom is frequently cold and physically isolated from rest of house</a:t>
            </a:r>
          </a:p>
          <a:p>
            <a:r>
              <a:rPr lang="en-US" sz="1800"/>
              <a:t>Homeowner is first-cost focused and cannot currently afford a full-house system</a:t>
            </a:r>
          </a:p>
          <a:p>
            <a:pPr marL="0" indent="0">
              <a:buFont typeface="Arial" panose="020B0604020202020204" pitchFamily="34" charset="0"/>
              <a:buNone/>
            </a:pPr>
            <a:endParaRPr lang="en-US" sz="1800"/>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150525"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multi-split ductless zonal system (or two 1:1 mini-splits) serving living area and master bedroom</a:t>
            </a:r>
          </a:p>
          <a:p>
            <a:r>
              <a:rPr lang="en-US" sz="1800"/>
              <a:t>Retain existing heating system as supplemental for Zone 3, backup for master and downstairs</a:t>
            </a:r>
          </a:p>
        </p:txBody>
      </p:sp>
      <p:pic>
        <p:nvPicPr>
          <p:cNvPr id="12" name="Picture 4" descr="A picture containing icon&#10;&#10;Description automatically generated">
            <a:extLst>
              <a:ext uri="{FF2B5EF4-FFF2-40B4-BE49-F238E27FC236}">
                <a16:creationId xmlns:a16="http://schemas.microsoft.com/office/drawing/2014/main" id="{CB30E0FA-60EF-484A-BB0B-0C24D7CC052C}"/>
              </a:ext>
            </a:extLst>
          </p:cNvPr>
          <p:cNvPicPr>
            <a:picLocks/>
          </p:cNvPicPr>
          <p:nvPr/>
        </p:nvPicPr>
        <p:blipFill>
          <a:blip r:embed="rId4"/>
          <a:stretch>
            <a:fillRect/>
          </a:stretch>
        </p:blipFill>
        <p:spPr>
          <a:xfrm>
            <a:off x="3116580" y="2375916"/>
            <a:ext cx="2856896" cy="3374136"/>
          </a:xfrm>
          <a:prstGeom prst="rect">
            <a:avLst/>
          </a:prstGeom>
        </p:spPr>
      </p:pic>
    </p:spTree>
    <p:extLst>
      <p:ext uri="{BB962C8B-B14F-4D97-AF65-F5344CB8AC3E}">
        <p14:creationId xmlns:p14="http://schemas.microsoft.com/office/powerpoint/2010/main" val="10455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F72CE1D-B1BA-48FC-A32E-BBCB3B340E63}"/>
              </a:ext>
            </a:extLst>
          </p:cNvPr>
          <p:cNvCxnSpPr>
            <a:cxnSpLocks/>
          </p:cNvCxnSpPr>
          <p:nvPr/>
        </p:nvCxnSpPr>
        <p:spPr>
          <a:xfrm>
            <a:off x="4471517" y="5458675"/>
            <a:ext cx="870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8DE4E2-1EA2-4003-A3CB-13E832664E50}"/>
              </a:ext>
            </a:extLst>
          </p:cNvPr>
          <p:cNvCxnSpPr>
            <a:cxnSpLocks/>
          </p:cNvCxnSpPr>
          <p:nvPr/>
        </p:nvCxnSpPr>
        <p:spPr>
          <a:xfrm>
            <a:off x="4952459" y="4405717"/>
            <a:ext cx="3895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9C97BB1-F712-4759-8376-684CEE312EBA}"/>
              </a:ext>
            </a:extLst>
          </p:cNvPr>
          <p:cNvSpPr/>
          <p:nvPr/>
        </p:nvSpPr>
        <p:spPr>
          <a:xfrm>
            <a:off x="5450459" y="1454172"/>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A3353-6A7F-423C-ABD9-741B8F04083F}"/>
              </a:ext>
            </a:extLst>
          </p:cNvPr>
          <p:cNvSpPr>
            <a:spLocks noGrp="1"/>
          </p:cNvSpPr>
          <p:nvPr>
            <p:ph type="title"/>
          </p:nvPr>
        </p:nvSpPr>
        <p:spPr/>
        <p:txBody>
          <a:bodyPr>
            <a:normAutofit/>
          </a:bodyPr>
          <a:lstStyle/>
          <a:p>
            <a:r>
              <a:rPr lang="en-US" sz="3600">
                <a:latin typeface="Abadi" panose="020B0604020104020204" pitchFamily="34" charset="0"/>
              </a:rPr>
              <a:t>Common Design Failures</a:t>
            </a:r>
            <a:endParaRPr lang="en-US" sz="3600"/>
          </a:p>
        </p:txBody>
      </p:sp>
      <p:sp>
        <p:nvSpPr>
          <p:cNvPr id="4" name="Slide Number Placeholder 3">
            <a:extLst>
              <a:ext uri="{FF2B5EF4-FFF2-40B4-BE49-F238E27FC236}">
                <a16:creationId xmlns:a16="http://schemas.microsoft.com/office/drawing/2014/main" id="{BD7AB18D-6E04-43A7-B368-E3148159EF28}"/>
              </a:ext>
            </a:extLst>
          </p:cNvPr>
          <p:cNvSpPr>
            <a:spLocks noGrp="1"/>
          </p:cNvSpPr>
          <p:nvPr>
            <p:ph type="sldNum" sz="quarter" idx="4"/>
          </p:nvPr>
        </p:nvSpPr>
        <p:spPr/>
        <p:txBody>
          <a:bodyPr/>
          <a:lstStyle/>
          <a:p>
            <a:fld id="{AB63D03B-4D76-4C5C-B606-7C1408D5F261}" type="slidenum">
              <a:rPr lang="en-US" smtClean="0"/>
              <a:t>103</a:t>
            </a:fld>
            <a:endParaRPr lang="en-US"/>
          </a:p>
        </p:txBody>
      </p:sp>
      <p:pic>
        <p:nvPicPr>
          <p:cNvPr id="5" name="Picture 4" descr="Shape&#10;&#10;Description automatically generated">
            <a:extLst>
              <a:ext uri="{FF2B5EF4-FFF2-40B4-BE49-F238E27FC236}">
                <a16:creationId xmlns:a16="http://schemas.microsoft.com/office/drawing/2014/main" id="{B8ED3D58-D794-4821-B06A-2DEC014C7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4113428"/>
            <a:ext cx="533449" cy="533449"/>
          </a:xfrm>
          <a:prstGeom prst="rect">
            <a:avLst/>
          </a:prstGeom>
        </p:spPr>
      </p:pic>
      <p:pic>
        <p:nvPicPr>
          <p:cNvPr id="6" name="Picture 5" descr="Shape&#10;&#10;Description automatically generated">
            <a:extLst>
              <a:ext uri="{FF2B5EF4-FFF2-40B4-BE49-F238E27FC236}">
                <a16:creationId xmlns:a16="http://schemas.microsoft.com/office/drawing/2014/main" id="{73009744-2110-4BB7-881A-A9B1BFFB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34" y="2958151"/>
            <a:ext cx="533449" cy="533449"/>
          </a:xfrm>
          <a:prstGeom prst="rect">
            <a:avLst/>
          </a:prstGeom>
        </p:spPr>
      </p:pic>
      <p:pic>
        <p:nvPicPr>
          <p:cNvPr id="7" name="Picture 6" descr="Shape&#10;&#10;Description automatically generated">
            <a:extLst>
              <a:ext uri="{FF2B5EF4-FFF2-40B4-BE49-F238E27FC236}">
                <a16:creationId xmlns:a16="http://schemas.microsoft.com/office/drawing/2014/main" id="{F384C9A6-21E5-4E6E-BB56-885DC0F8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1685594"/>
            <a:ext cx="533449" cy="533449"/>
          </a:xfrm>
          <a:prstGeom prst="rect">
            <a:avLst/>
          </a:prstGeom>
        </p:spPr>
      </p:pic>
      <p:pic>
        <p:nvPicPr>
          <p:cNvPr id="8" name="Picture 7" descr="Shape&#10;&#10;Description automatically generated">
            <a:extLst>
              <a:ext uri="{FF2B5EF4-FFF2-40B4-BE49-F238E27FC236}">
                <a16:creationId xmlns:a16="http://schemas.microsoft.com/office/drawing/2014/main" id="{A376CEF8-A81B-4850-9235-9A59AED62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5268705"/>
            <a:ext cx="533449" cy="533449"/>
          </a:xfrm>
          <a:prstGeom prst="rect">
            <a:avLst/>
          </a:prstGeom>
        </p:spPr>
      </p:pic>
      <p:sp>
        <p:nvSpPr>
          <p:cNvPr id="10" name="TextBox 9">
            <a:extLst>
              <a:ext uri="{FF2B5EF4-FFF2-40B4-BE49-F238E27FC236}">
                <a16:creationId xmlns:a16="http://schemas.microsoft.com/office/drawing/2014/main" id="{7038EF66-7ADE-4599-9EB4-15A8574881BC}"/>
              </a:ext>
            </a:extLst>
          </p:cNvPr>
          <p:cNvSpPr txBox="1"/>
          <p:nvPr/>
        </p:nvSpPr>
        <p:spPr>
          <a:xfrm>
            <a:off x="5040295" y="1454172"/>
            <a:ext cx="3205209" cy="1169551"/>
          </a:xfrm>
          <a:prstGeom prst="rect">
            <a:avLst/>
          </a:prstGeom>
          <a:noFill/>
        </p:spPr>
        <p:txBody>
          <a:bodyPr wrap="square" rtlCol="0">
            <a:spAutoFit/>
          </a:bodyPr>
          <a:lstStyle/>
          <a:p>
            <a:pPr lvl="1"/>
            <a:r>
              <a:rPr lang="en-US" sz="1400"/>
              <a:t>HVAC contractors use rules of thumb derived from gas or oil systems. Heat pumps short cycle at mild temperatures, hurting energy performance.</a:t>
            </a:r>
          </a:p>
        </p:txBody>
      </p:sp>
      <p:sp>
        <p:nvSpPr>
          <p:cNvPr id="13" name="Rectangle: Rounded Corners 12">
            <a:extLst>
              <a:ext uri="{FF2B5EF4-FFF2-40B4-BE49-F238E27FC236}">
                <a16:creationId xmlns:a16="http://schemas.microsoft.com/office/drawing/2014/main" id="{06DF861C-3303-4C18-8882-D703C8B227B0}"/>
              </a:ext>
            </a:extLst>
          </p:cNvPr>
          <p:cNvSpPr/>
          <p:nvPr/>
        </p:nvSpPr>
        <p:spPr>
          <a:xfrm>
            <a:off x="5450459" y="2719924"/>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19D6C1-550B-4726-8F42-657DF43D1287}"/>
              </a:ext>
            </a:extLst>
          </p:cNvPr>
          <p:cNvSpPr txBox="1"/>
          <p:nvPr/>
        </p:nvSpPr>
        <p:spPr>
          <a:xfrm>
            <a:off x="5086951" y="2834944"/>
            <a:ext cx="3205213" cy="954107"/>
          </a:xfrm>
          <a:prstGeom prst="rect">
            <a:avLst/>
          </a:prstGeom>
          <a:noFill/>
        </p:spPr>
        <p:txBody>
          <a:bodyPr wrap="square" lIns="91440" tIns="45720" rIns="91440" bIns="45720" rtlCol="0" anchor="t">
            <a:spAutoFit/>
          </a:bodyPr>
          <a:lstStyle/>
          <a:p>
            <a:pPr lvl="1"/>
            <a:r>
              <a:rPr lang="en-US" sz="1400"/>
              <a:t>Poorly integrated control schemes or unclear homeowner education can lead to the backup heat doing most of the work.</a:t>
            </a:r>
          </a:p>
        </p:txBody>
      </p:sp>
      <p:sp>
        <p:nvSpPr>
          <p:cNvPr id="15" name="Rectangle: Rounded Corners 14">
            <a:extLst>
              <a:ext uri="{FF2B5EF4-FFF2-40B4-BE49-F238E27FC236}">
                <a16:creationId xmlns:a16="http://schemas.microsoft.com/office/drawing/2014/main" id="{1D60BBA5-E0A8-4D6E-ADDC-9F61455B2D64}"/>
              </a:ext>
            </a:extLst>
          </p:cNvPr>
          <p:cNvSpPr/>
          <p:nvPr/>
        </p:nvSpPr>
        <p:spPr>
          <a:xfrm>
            <a:off x="5450458" y="3992039"/>
            <a:ext cx="2863257" cy="974598"/>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E888616-D9A8-46B6-8403-5441C8021E57}"/>
              </a:ext>
            </a:extLst>
          </p:cNvPr>
          <p:cNvSpPr/>
          <p:nvPr/>
        </p:nvSpPr>
        <p:spPr>
          <a:xfrm>
            <a:off x="5450455" y="5082679"/>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6750C0-5470-40C3-95FC-41FE52A83F54}"/>
              </a:ext>
            </a:extLst>
          </p:cNvPr>
          <p:cNvSpPr txBox="1"/>
          <p:nvPr/>
        </p:nvSpPr>
        <p:spPr>
          <a:xfrm>
            <a:off x="5493854" y="3985676"/>
            <a:ext cx="2598821" cy="1231106"/>
          </a:xfrm>
          <a:prstGeom prst="rect">
            <a:avLst/>
          </a:prstGeom>
          <a:noFill/>
        </p:spPr>
        <p:txBody>
          <a:bodyPr wrap="square" rtlCol="0">
            <a:spAutoFit/>
          </a:bodyPr>
          <a:lstStyle/>
          <a:p>
            <a:r>
              <a:rPr lang="en-US" sz="1400"/>
              <a:t>A contractor gets comfortable with a specific system, (e.g., 2 head ductless multi-split) and attempts to apply it to all homes. </a:t>
            </a:r>
          </a:p>
          <a:p>
            <a:endParaRPr lang="en-US"/>
          </a:p>
        </p:txBody>
      </p:sp>
      <p:sp>
        <p:nvSpPr>
          <p:cNvPr id="18" name="TextBox 17">
            <a:extLst>
              <a:ext uri="{FF2B5EF4-FFF2-40B4-BE49-F238E27FC236}">
                <a16:creationId xmlns:a16="http://schemas.microsoft.com/office/drawing/2014/main" id="{3EC13307-A77E-4803-93B6-E66F6BC41A56}"/>
              </a:ext>
            </a:extLst>
          </p:cNvPr>
          <p:cNvSpPr txBox="1"/>
          <p:nvPr/>
        </p:nvSpPr>
        <p:spPr>
          <a:xfrm>
            <a:off x="5493854" y="5069201"/>
            <a:ext cx="2863257" cy="1477328"/>
          </a:xfrm>
          <a:prstGeom prst="rect">
            <a:avLst/>
          </a:prstGeom>
          <a:noFill/>
          <a:effectLst/>
        </p:spPr>
        <p:txBody>
          <a:bodyPr wrap="square" lIns="91440" tIns="45720" rIns="91440" bIns="45720" rtlCol="0" anchor="t">
            <a:spAutoFit/>
          </a:bodyPr>
          <a:lstStyle/>
          <a:p>
            <a:r>
              <a:rPr lang="en-US" sz="1200"/>
              <a:t>Contractors are least familiar with point-source heating and air mixing. Indoor heads are placed where they are blocked (mixing), too close to the ceiling, or unable to provide adequate heat for closed-door bedrooms or offices.</a:t>
            </a:r>
          </a:p>
          <a:p>
            <a:endParaRPr lang="en-US"/>
          </a:p>
        </p:txBody>
      </p:sp>
      <p:cxnSp>
        <p:nvCxnSpPr>
          <p:cNvPr id="24" name="Straight Connector 23">
            <a:extLst>
              <a:ext uri="{FF2B5EF4-FFF2-40B4-BE49-F238E27FC236}">
                <a16:creationId xmlns:a16="http://schemas.microsoft.com/office/drawing/2014/main" id="{D14031F9-DCB0-423A-97B5-C6438E3BED1F}"/>
              </a:ext>
            </a:extLst>
          </p:cNvPr>
          <p:cNvCxnSpPr>
            <a:cxnSpLocks/>
          </p:cNvCxnSpPr>
          <p:nvPr/>
        </p:nvCxnSpPr>
        <p:spPr>
          <a:xfrm>
            <a:off x="3667225" y="1952319"/>
            <a:ext cx="167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E6688-249F-4971-B3AE-70EFD28F6593}"/>
              </a:ext>
            </a:extLst>
          </p:cNvPr>
          <p:cNvCxnSpPr>
            <a:cxnSpLocks/>
          </p:cNvCxnSpPr>
          <p:nvPr/>
        </p:nvCxnSpPr>
        <p:spPr>
          <a:xfrm>
            <a:off x="5040295" y="3240774"/>
            <a:ext cx="30172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9D579F83-74B9-46A4-A04D-A4E98353528D}"/>
              </a:ext>
            </a:extLst>
          </p:cNvPr>
          <p:cNvSpPr txBox="1">
            <a:spLocks/>
          </p:cNvSpPr>
          <p:nvPr/>
        </p:nvSpPr>
        <p:spPr>
          <a:xfrm>
            <a:off x="1230352" y="1733986"/>
            <a:ext cx="3886200" cy="4758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Oversized systems </a:t>
            </a:r>
          </a:p>
          <a:p>
            <a:pPr marL="0" indent="0">
              <a:buFont typeface="Arial" panose="020B0604020202020204" pitchFamily="34" charset="0"/>
              <a:buNone/>
            </a:pPr>
            <a:endParaRPr lang="en-US" sz="1800"/>
          </a:p>
          <a:p>
            <a:pPr marL="0" indent="0">
              <a:buFont typeface="Arial" panose="020B0604020202020204" pitchFamily="34" charset="0"/>
              <a:buNone/>
            </a:pPr>
            <a:endParaRPr lang="en-US" sz="2400"/>
          </a:p>
          <a:p>
            <a:pPr marL="0" indent="0">
              <a:buFont typeface="Arial" panose="020B0604020202020204" pitchFamily="34" charset="0"/>
              <a:buNone/>
            </a:pPr>
            <a:r>
              <a:rPr lang="en-US" sz="2400"/>
              <a:t>Backup continues to provide most of the heating</a:t>
            </a:r>
          </a:p>
          <a:p>
            <a:pPr marL="0" indent="0">
              <a:buFont typeface="Arial" panose="020B0604020202020204" pitchFamily="34" charset="0"/>
              <a:buNone/>
            </a:pPr>
            <a:endParaRPr lang="en-US" sz="1800"/>
          </a:p>
          <a:p>
            <a:pPr marL="0" indent="0">
              <a:buFont typeface="Arial" panose="020B0604020202020204" pitchFamily="34" charset="0"/>
              <a:buNone/>
            </a:pPr>
            <a:r>
              <a:rPr lang="en-US" sz="2400"/>
              <a:t>One-solution-fits-all thinking</a:t>
            </a:r>
          </a:p>
          <a:p>
            <a:pPr marL="0" indent="0">
              <a:buFont typeface="Arial" panose="020B0604020202020204" pitchFamily="34" charset="0"/>
              <a:buNone/>
            </a:pPr>
            <a:endParaRPr lang="en-US" sz="1800"/>
          </a:p>
          <a:p>
            <a:pPr marL="0" indent="0">
              <a:buFont typeface="Arial" panose="020B0604020202020204" pitchFamily="34" charset="0"/>
              <a:buNone/>
            </a:pPr>
            <a:endParaRPr lang="en-US" sz="800"/>
          </a:p>
          <a:p>
            <a:pPr marL="0" indent="0">
              <a:buFont typeface="Arial" panose="020B0604020202020204" pitchFamily="34" charset="0"/>
              <a:buNone/>
            </a:pPr>
            <a:r>
              <a:rPr lang="en-US" sz="2400"/>
              <a:t>Sub-optimal indoor head location</a:t>
            </a:r>
          </a:p>
          <a:p>
            <a:pPr marL="0" indent="0">
              <a:buFont typeface="Arial" panose="020B0604020202020204" pitchFamily="34" charset="0"/>
              <a:buNone/>
            </a:pPr>
            <a:endParaRPr lang="en-US"/>
          </a:p>
          <a:p>
            <a:endParaRPr lang="en-US"/>
          </a:p>
        </p:txBody>
      </p:sp>
    </p:spTree>
    <p:extLst>
      <p:ext uri="{BB962C8B-B14F-4D97-AF65-F5344CB8AC3E}">
        <p14:creationId xmlns:p14="http://schemas.microsoft.com/office/powerpoint/2010/main" val="3640048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055821"/>
            <a:ext cx="7886700" cy="3862906"/>
          </a:xfrm>
        </p:spPr>
        <p:txBody>
          <a:bodyPr>
            <a:normAutofit/>
          </a:bodyPr>
          <a:lstStyle/>
          <a:p>
            <a:r>
              <a:rPr lang="en-US" sz="2400"/>
              <a:t>Remote Delivery</a:t>
            </a:r>
          </a:p>
          <a:p>
            <a:pPr lvl="1"/>
            <a:r>
              <a:rPr lang="en-US" sz="1800"/>
              <a:t>Pick a standard customer (via poll)</a:t>
            </a:r>
          </a:p>
          <a:p>
            <a:pPr lvl="1"/>
            <a:r>
              <a:rPr lang="en-US" sz="1800"/>
              <a:t>Participants pick top features for the customer (via poll)</a:t>
            </a:r>
          </a:p>
          <a:p>
            <a:pPr marL="457200" lvl="1" indent="0">
              <a:buNone/>
            </a:pPr>
            <a:endParaRPr lang="en-US"/>
          </a:p>
          <a:p>
            <a:r>
              <a:rPr lang="en-US" sz="2400"/>
              <a:t>In-person</a:t>
            </a:r>
          </a:p>
          <a:p>
            <a:pPr lvl="1"/>
            <a:r>
              <a:rPr lang="en-US" sz="1800"/>
              <a:t>Group activity</a:t>
            </a:r>
          </a:p>
          <a:p>
            <a:pPr lvl="1"/>
            <a:r>
              <a:rPr lang="en-US" sz="1800"/>
              <a:t>Each group creates a selling proposition for a specific customer:</a:t>
            </a:r>
          </a:p>
          <a:p>
            <a:pPr lvl="2"/>
            <a:r>
              <a:rPr lang="en-US" sz="1600"/>
              <a:t>Electric baseboard heating and window air conditioning</a:t>
            </a:r>
          </a:p>
          <a:p>
            <a:pPr lvl="2"/>
            <a:r>
              <a:rPr lang="en-US" sz="1600"/>
              <a:t>Oil boiler only</a:t>
            </a:r>
          </a:p>
          <a:p>
            <a:pPr lvl="2"/>
            <a:r>
              <a:rPr lang="en-US" sz="1600"/>
              <a:t>Central forced-air heating and cooling</a:t>
            </a:r>
          </a:p>
          <a:p>
            <a:pPr lvl="1"/>
            <a:r>
              <a:rPr lang="en-US" sz="1800"/>
              <a:t>Each group reports out 2 – 3 key reasons</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a:t>
            </a:r>
            <a:br>
              <a:rPr lang="en-US" sz="4000">
                <a:latin typeface="Abadi" panose="020B0604020104020204" pitchFamily="34" charset="0"/>
              </a:rPr>
            </a:br>
            <a:r>
              <a:rPr lang="en-US" sz="3200">
                <a:latin typeface="Abadi" panose="020B0604020104020204" pitchFamily="34" charset="0"/>
              </a:rPr>
              <a:t>The Customer</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77287D4E-BB05-4614-8336-6D1DF861D013}"/>
              </a:ext>
            </a:extLst>
          </p:cNvPr>
          <p:cNvSpPr>
            <a:spLocks noGrp="1"/>
          </p:cNvSpPr>
          <p:nvPr>
            <p:ph type="sldNum" sz="quarter" idx="4"/>
          </p:nvPr>
        </p:nvSpPr>
        <p:spPr/>
        <p:txBody>
          <a:bodyPr/>
          <a:lstStyle/>
          <a:p>
            <a:fld id="{E6166F9C-AA76-49A4-852C-289CB63A6674}" type="slidenum">
              <a:rPr lang="en-US" smtClean="0"/>
              <a:t>104</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45646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02528-7D18-49D1-8800-5A25A89F3916}"/>
              </a:ext>
            </a:extLst>
          </p:cNvPr>
          <p:cNvSpPr>
            <a:spLocks noGrp="1"/>
          </p:cNvSpPr>
          <p:nvPr>
            <p:ph idx="1"/>
          </p:nvPr>
        </p:nvSpPr>
        <p:spPr/>
        <p:txBody>
          <a:bodyPr>
            <a:normAutofit fontScale="92500" lnSpcReduction="20000"/>
          </a:bodyPr>
          <a:lstStyle/>
          <a:p>
            <a:pPr>
              <a:buFont typeface="Wingdings" panose="05000000000000000000" pitchFamily="2" charset="2"/>
              <a:buChar char="ü"/>
            </a:pPr>
            <a:r>
              <a:rPr lang="en-US" sz="2400"/>
              <a:t>Variable capacity heat pumps operate differently than traditional heating systems, and so need a different design approach</a:t>
            </a:r>
          </a:p>
          <a:p>
            <a:pPr>
              <a:buFont typeface="Wingdings" panose="05000000000000000000" pitchFamily="2" charset="2"/>
              <a:buChar char="ü"/>
            </a:pPr>
            <a:endParaRPr lang="en-US" sz="2400"/>
          </a:p>
          <a:p>
            <a:pPr>
              <a:buFont typeface="Wingdings" panose="05000000000000000000" pitchFamily="2" charset="2"/>
              <a:buChar char="ü"/>
            </a:pPr>
            <a:r>
              <a:rPr lang="en-US" sz="2400"/>
              <a:t>Load calculations are critical for proper sizing; more so even than traditional heating system types</a:t>
            </a:r>
          </a:p>
          <a:p>
            <a:pPr>
              <a:buFont typeface="Wingdings" panose="05000000000000000000" pitchFamily="2" charset="2"/>
              <a:buChar char="ü"/>
            </a:pPr>
            <a:endParaRPr lang="en-US" sz="2400"/>
          </a:p>
          <a:p>
            <a:pPr>
              <a:buFont typeface="Wingdings" panose="05000000000000000000" pitchFamily="2" charset="2"/>
              <a:buChar char="ü"/>
            </a:pPr>
            <a:r>
              <a:rPr lang="en-US" sz="2400"/>
              <a:t>Sizing affects comfort, performance, efficiency, and durability</a:t>
            </a:r>
          </a:p>
          <a:p>
            <a:pPr>
              <a:buFont typeface="Wingdings" panose="05000000000000000000" pitchFamily="2" charset="2"/>
              <a:buChar char="ü"/>
            </a:pPr>
            <a:endParaRPr lang="en-US" sz="2400"/>
          </a:p>
          <a:p>
            <a:pPr>
              <a:buFont typeface="Wingdings" panose="05000000000000000000" pitchFamily="2" charset="2"/>
              <a:buChar char="ü"/>
            </a:pPr>
            <a:r>
              <a:rPr lang="en-US" sz="2400"/>
              <a:t>Design decisions and integration with supplemental heat require careful consideration of the home’s layout and homeowner’s needs </a:t>
            </a:r>
          </a:p>
          <a:p>
            <a:pPr>
              <a:buFont typeface="Wingdings" panose="05000000000000000000" pitchFamily="2" charset="2"/>
              <a:buChar char="ü"/>
            </a:pPr>
            <a:endParaRPr lang="en-US" sz="2400"/>
          </a:p>
          <a:p>
            <a:pPr>
              <a:buFont typeface="Wingdings" panose="05000000000000000000" pitchFamily="2" charset="2"/>
              <a:buChar char="ü"/>
            </a:pPr>
            <a:r>
              <a:rPr lang="en-US" sz="2400"/>
              <a:t>Controls schemes must consider integration with backup or supplemental heat systems</a:t>
            </a:r>
          </a:p>
          <a:p>
            <a:pPr>
              <a:buFont typeface="Wingdings" panose="05000000000000000000" pitchFamily="2" charset="2"/>
              <a:buChar char="ü"/>
            </a:pPr>
            <a:endParaRPr lang="en-US" sz="2400"/>
          </a:p>
        </p:txBody>
      </p:sp>
      <p:sp>
        <p:nvSpPr>
          <p:cNvPr id="2" name="Title 1">
            <a:extLst>
              <a:ext uri="{FF2B5EF4-FFF2-40B4-BE49-F238E27FC236}">
                <a16:creationId xmlns:a16="http://schemas.microsoft.com/office/drawing/2014/main" id="{7D43449B-7B5C-4B49-B314-848233682A63}"/>
              </a:ext>
            </a:extLst>
          </p:cNvPr>
          <p:cNvSpPr>
            <a:spLocks noGrp="1"/>
          </p:cNvSpPr>
          <p:nvPr>
            <p:ph type="title"/>
          </p:nvPr>
        </p:nvSpPr>
        <p:spPr/>
        <p:txBody>
          <a:bodyPr>
            <a:normAutofit/>
          </a:bodyPr>
          <a:lstStyle/>
          <a:p>
            <a:r>
              <a:rPr lang="en-US" sz="3600">
                <a:latin typeface="Abadi" panose="020B0604020104020204" pitchFamily="34" charset="0"/>
              </a:rPr>
              <a:t>Lessons Learned</a:t>
            </a:r>
          </a:p>
        </p:txBody>
      </p:sp>
      <p:sp>
        <p:nvSpPr>
          <p:cNvPr id="4" name="Slide Number Placeholder 4">
            <a:extLst>
              <a:ext uri="{FF2B5EF4-FFF2-40B4-BE49-F238E27FC236}">
                <a16:creationId xmlns:a16="http://schemas.microsoft.com/office/drawing/2014/main" id="{C51368B0-55F9-4C35-A7DE-C7430BC44F4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700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4179-2EF6-47CF-81EF-8292DF46DB83}"/>
              </a:ext>
            </a:extLst>
          </p:cNvPr>
          <p:cNvSpPr>
            <a:spLocks noGrp="1"/>
          </p:cNvSpPr>
          <p:nvPr>
            <p:ph type="ctrTitle"/>
          </p:nvPr>
        </p:nvSpPr>
        <p:spPr/>
        <p:txBody>
          <a:bodyPr/>
          <a:lstStyle/>
          <a:p>
            <a:r>
              <a:rPr lang="en-US">
                <a:latin typeface="Abadi" panose="020B0604020104020204" pitchFamily="34" charset="0"/>
              </a:rPr>
              <a:t>Thank You!</a:t>
            </a:r>
          </a:p>
        </p:txBody>
      </p:sp>
      <p:sp>
        <p:nvSpPr>
          <p:cNvPr id="5" name="Subtitle 4">
            <a:extLst>
              <a:ext uri="{FF2B5EF4-FFF2-40B4-BE49-F238E27FC236}">
                <a16:creationId xmlns:a16="http://schemas.microsoft.com/office/drawing/2014/main" id="{1406B994-102B-4732-9EE7-2943C22E38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05159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E5723EA9-A467-415B-B76E-0277A27F6898}"/>
              </a:ext>
            </a:extLst>
          </p:cNvPr>
          <p:cNvGraphicFramePr>
            <a:graphicFrameLocks noGrp="1"/>
          </p:cNvGraphicFramePr>
          <p:nvPr>
            <p:ph idx="1"/>
            <p:extLst>
              <p:ext uri="{D42A27DB-BD31-4B8C-83A1-F6EECF244321}">
                <p14:modId xmlns:p14="http://schemas.microsoft.com/office/powerpoint/2010/main" val="3105269133"/>
              </p:ext>
            </p:extLst>
          </p:nvPr>
        </p:nvGraphicFramePr>
        <p:xfrm>
          <a:off x="628650" y="1454150"/>
          <a:ext cx="7886700" cy="5029200"/>
        </p:xfrm>
        <a:graphic>
          <a:graphicData uri="http://schemas.openxmlformats.org/drawingml/2006/table">
            <a:tbl>
              <a:tblPr firstRow="1" bandRow="1">
                <a:tableStyleId>{5C22544A-7EE6-4342-B048-85BDC9FD1C3A}</a:tableStyleId>
              </a:tblPr>
              <a:tblGrid>
                <a:gridCol w="1413214">
                  <a:extLst>
                    <a:ext uri="{9D8B030D-6E8A-4147-A177-3AD203B41FA5}">
                      <a16:colId xmlns:a16="http://schemas.microsoft.com/office/drawing/2014/main" val="413377732"/>
                    </a:ext>
                  </a:extLst>
                </a:gridCol>
                <a:gridCol w="6473486">
                  <a:extLst>
                    <a:ext uri="{9D8B030D-6E8A-4147-A177-3AD203B41FA5}">
                      <a16:colId xmlns:a16="http://schemas.microsoft.com/office/drawing/2014/main" val="2874279213"/>
                    </a:ext>
                  </a:extLst>
                </a:gridCol>
              </a:tblGrid>
              <a:tr h="320040">
                <a:tc>
                  <a:txBody>
                    <a:bodyPr/>
                    <a:lstStyle/>
                    <a:p>
                      <a:r>
                        <a:rPr lang="en-US" sz="1600"/>
                        <a:t>Abbreviation</a:t>
                      </a:r>
                    </a:p>
                  </a:txBody>
                  <a:tcPr>
                    <a:solidFill>
                      <a:srgbClr val="0069A6"/>
                    </a:solidFill>
                  </a:tcPr>
                </a:tc>
                <a:tc>
                  <a:txBody>
                    <a:bodyPr/>
                    <a:lstStyle/>
                    <a:p>
                      <a:r>
                        <a:rPr lang="en-US" sz="1600"/>
                        <a:t>Definition</a:t>
                      </a:r>
                    </a:p>
                  </a:txBody>
                  <a:tcPr>
                    <a:solidFill>
                      <a:srgbClr val="0069A6"/>
                    </a:solidFill>
                  </a:tcPr>
                </a:tc>
                <a:extLst>
                  <a:ext uri="{0D108BD9-81ED-4DB2-BD59-A6C34878D82A}">
                    <a16:rowId xmlns:a16="http://schemas.microsoft.com/office/drawing/2014/main" val="551829412"/>
                  </a:ext>
                </a:extLst>
              </a:tr>
              <a:tr h="320040">
                <a:tc>
                  <a:txBody>
                    <a:bodyPr/>
                    <a:lstStyle/>
                    <a:p>
                      <a:r>
                        <a:rPr lang="en-US" sz="1600"/>
                        <a:t>ACCA</a:t>
                      </a:r>
                    </a:p>
                  </a:txBody>
                  <a:tcPr>
                    <a:noFill/>
                  </a:tcPr>
                </a:tc>
                <a:tc>
                  <a:txBody>
                    <a:bodyPr/>
                    <a:lstStyle/>
                    <a:p>
                      <a:r>
                        <a:rPr lang="en-US" sz="1600"/>
                        <a:t>Air Conditioning Contractors of America</a:t>
                      </a:r>
                    </a:p>
                  </a:txBody>
                  <a:tcPr>
                    <a:noFill/>
                  </a:tcPr>
                </a:tc>
                <a:extLst>
                  <a:ext uri="{0D108BD9-81ED-4DB2-BD59-A6C34878D82A}">
                    <a16:rowId xmlns:a16="http://schemas.microsoft.com/office/drawing/2014/main" val="1805018237"/>
                  </a:ext>
                </a:extLst>
              </a:tr>
              <a:tr h="320040">
                <a:tc>
                  <a:txBody>
                    <a:bodyPr/>
                    <a:lstStyle/>
                    <a:p>
                      <a:r>
                        <a:rPr lang="en-US" sz="1600"/>
                        <a:t>AHRI</a:t>
                      </a:r>
                    </a:p>
                  </a:txBody>
                  <a:tcPr>
                    <a:solidFill>
                      <a:srgbClr val="D4E8F2"/>
                    </a:solidFill>
                  </a:tcPr>
                </a:tc>
                <a:tc>
                  <a:txBody>
                    <a:bodyPr/>
                    <a:lstStyle/>
                    <a:p>
                      <a:r>
                        <a:rPr lang="en-US" sz="1600"/>
                        <a:t>Air Conditioning, Heating, and Refrigeration Institute</a:t>
                      </a:r>
                    </a:p>
                  </a:txBody>
                  <a:tcPr>
                    <a:solidFill>
                      <a:srgbClr val="D4E8F2"/>
                    </a:solidFill>
                  </a:tcPr>
                </a:tc>
                <a:extLst>
                  <a:ext uri="{0D108BD9-81ED-4DB2-BD59-A6C34878D82A}">
                    <a16:rowId xmlns:a16="http://schemas.microsoft.com/office/drawing/2014/main" val="3903353110"/>
                  </a:ext>
                </a:extLst>
              </a:tr>
              <a:tr h="320040">
                <a:tc>
                  <a:txBody>
                    <a:bodyPr/>
                    <a:lstStyle/>
                    <a:p>
                      <a:r>
                        <a:rPr lang="en-US" sz="1600"/>
                        <a:t>ASHP</a:t>
                      </a:r>
                    </a:p>
                  </a:txBody>
                  <a:tcPr>
                    <a:noFill/>
                  </a:tcPr>
                </a:tc>
                <a:tc>
                  <a:txBody>
                    <a:bodyPr/>
                    <a:lstStyle/>
                    <a:p>
                      <a:r>
                        <a:rPr lang="en-US" sz="1600"/>
                        <a:t>Air source heat pump</a:t>
                      </a:r>
                    </a:p>
                  </a:txBody>
                  <a:tcPr>
                    <a:noFill/>
                  </a:tcPr>
                </a:tc>
                <a:extLst>
                  <a:ext uri="{0D108BD9-81ED-4DB2-BD59-A6C34878D82A}">
                    <a16:rowId xmlns:a16="http://schemas.microsoft.com/office/drawing/2014/main" val="2307786884"/>
                  </a:ext>
                </a:extLst>
              </a:tr>
              <a:tr h="320040">
                <a:tc>
                  <a:txBody>
                    <a:bodyPr/>
                    <a:lstStyle/>
                    <a:p>
                      <a:r>
                        <a:rPr lang="en-US" sz="1600"/>
                        <a:t>BTU/hr</a:t>
                      </a:r>
                    </a:p>
                  </a:txBody>
                  <a:tcPr>
                    <a:solidFill>
                      <a:srgbClr val="D4E8F2"/>
                    </a:solidFill>
                  </a:tcPr>
                </a:tc>
                <a:tc>
                  <a:txBody>
                    <a:bodyPr/>
                    <a:lstStyle/>
                    <a:p>
                      <a:r>
                        <a:rPr lang="en-US" sz="1600"/>
                        <a:t>British thermal unit per hour</a:t>
                      </a:r>
                    </a:p>
                  </a:txBody>
                  <a:tcPr>
                    <a:solidFill>
                      <a:srgbClr val="D4E8F2"/>
                    </a:solidFill>
                  </a:tcPr>
                </a:tc>
                <a:extLst>
                  <a:ext uri="{0D108BD9-81ED-4DB2-BD59-A6C34878D82A}">
                    <a16:rowId xmlns:a16="http://schemas.microsoft.com/office/drawing/2014/main" val="3961437276"/>
                  </a:ext>
                </a:extLst>
              </a:tr>
              <a:tr h="320040">
                <a:tc>
                  <a:txBody>
                    <a:bodyPr/>
                    <a:lstStyle/>
                    <a:p>
                      <a:r>
                        <a:rPr lang="en-US" sz="1600"/>
                        <a:t>ccASHP</a:t>
                      </a:r>
                    </a:p>
                  </a:txBody>
                  <a:tcPr>
                    <a:noFill/>
                  </a:tcPr>
                </a:tc>
                <a:tc>
                  <a:txBody>
                    <a:bodyPr/>
                    <a:lstStyle/>
                    <a:p>
                      <a:r>
                        <a:rPr lang="en-US" sz="1600"/>
                        <a:t>Cold climate air source heat pump</a:t>
                      </a:r>
                    </a:p>
                  </a:txBody>
                  <a:tcPr>
                    <a:noFill/>
                  </a:tcPr>
                </a:tc>
                <a:extLst>
                  <a:ext uri="{0D108BD9-81ED-4DB2-BD59-A6C34878D82A}">
                    <a16:rowId xmlns:a16="http://schemas.microsoft.com/office/drawing/2014/main" val="3400727270"/>
                  </a:ext>
                </a:extLst>
              </a:tr>
              <a:tr h="320040">
                <a:tc>
                  <a:txBody>
                    <a:bodyPr/>
                    <a:lstStyle/>
                    <a:p>
                      <a:r>
                        <a:rPr lang="en-US" sz="1600"/>
                        <a:t>ccDHP</a:t>
                      </a:r>
                    </a:p>
                  </a:txBody>
                  <a:tcPr>
                    <a:solidFill>
                      <a:srgbClr val="D4E8F2"/>
                    </a:solidFill>
                  </a:tcPr>
                </a:tc>
                <a:tc>
                  <a:txBody>
                    <a:bodyPr/>
                    <a:lstStyle/>
                    <a:p>
                      <a:r>
                        <a:rPr lang="en-US" sz="1600"/>
                        <a:t>Cold climate ductless heat pump</a:t>
                      </a:r>
                    </a:p>
                  </a:txBody>
                  <a:tcPr>
                    <a:solidFill>
                      <a:srgbClr val="D4E8F2"/>
                    </a:solidFill>
                  </a:tcPr>
                </a:tc>
                <a:extLst>
                  <a:ext uri="{0D108BD9-81ED-4DB2-BD59-A6C34878D82A}">
                    <a16:rowId xmlns:a16="http://schemas.microsoft.com/office/drawing/2014/main" val="2632315566"/>
                  </a:ext>
                </a:extLst>
              </a:tr>
              <a:tr h="320040">
                <a:tc>
                  <a:txBody>
                    <a:bodyPr/>
                    <a:lstStyle/>
                    <a:p>
                      <a:r>
                        <a:rPr lang="en-US" sz="1600"/>
                        <a:t>COP</a:t>
                      </a:r>
                    </a:p>
                  </a:txBody>
                  <a:tcPr>
                    <a:noFill/>
                  </a:tcPr>
                </a:tc>
                <a:tc>
                  <a:txBody>
                    <a:bodyPr/>
                    <a:lstStyle/>
                    <a:p>
                      <a:r>
                        <a:rPr lang="en-US" sz="1600"/>
                        <a:t>Coefficient of performance (instantaneous efficiency rating)</a:t>
                      </a:r>
                    </a:p>
                  </a:txBody>
                  <a:tcPr>
                    <a:noFill/>
                  </a:tcPr>
                </a:tc>
                <a:extLst>
                  <a:ext uri="{0D108BD9-81ED-4DB2-BD59-A6C34878D82A}">
                    <a16:rowId xmlns:a16="http://schemas.microsoft.com/office/drawing/2014/main" val="3466491062"/>
                  </a:ext>
                </a:extLst>
              </a:tr>
              <a:tr h="320040">
                <a:tc>
                  <a:txBody>
                    <a:bodyPr/>
                    <a:lstStyle/>
                    <a:p>
                      <a:r>
                        <a:rPr lang="en-US" sz="1600"/>
                        <a:t>ECM</a:t>
                      </a:r>
                    </a:p>
                  </a:txBody>
                  <a:tcPr>
                    <a:solidFill>
                      <a:srgbClr val="D4E8F2"/>
                    </a:solidFill>
                  </a:tcPr>
                </a:tc>
                <a:tc>
                  <a:txBody>
                    <a:bodyPr/>
                    <a:lstStyle/>
                    <a:p>
                      <a:r>
                        <a:rPr lang="en-US" sz="1600"/>
                        <a:t>Electronically commutated motor</a:t>
                      </a:r>
                    </a:p>
                  </a:txBody>
                  <a:tcPr>
                    <a:solidFill>
                      <a:srgbClr val="D4E8F2"/>
                    </a:solidFill>
                  </a:tcPr>
                </a:tc>
                <a:extLst>
                  <a:ext uri="{0D108BD9-81ED-4DB2-BD59-A6C34878D82A}">
                    <a16:rowId xmlns:a16="http://schemas.microsoft.com/office/drawing/2014/main" val="3659046095"/>
                  </a:ext>
                </a:extLst>
              </a:tr>
              <a:tr h="320040">
                <a:tc>
                  <a:txBody>
                    <a:bodyPr/>
                    <a:lstStyle/>
                    <a:p>
                      <a:r>
                        <a:rPr lang="en-US" sz="1600"/>
                        <a:t>HSPF</a:t>
                      </a:r>
                    </a:p>
                  </a:txBody>
                  <a:tcPr>
                    <a:noFill/>
                  </a:tcPr>
                </a:tc>
                <a:tc>
                  <a:txBody>
                    <a:bodyPr/>
                    <a:lstStyle/>
                    <a:p>
                      <a:r>
                        <a:rPr lang="en-US" sz="1600"/>
                        <a:t>Heating seasonal performance factor (heating efficiency rating)</a:t>
                      </a:r>
                    </a:p>
                  </a:txBody>
                  <a:tcPr>
                    <a:noFill/>
                  </a:tcPr>
                </a:tc>
                <a:extLst>
                  <a:ext uri="{0D108BD9-81ED-4DB2-BD59-A6C34878D82A}">
                    <a16:rowId xmlns:a16="http://schemas.microsoft.com/office/drawing/2014/main" val="105641640"/>
                  </a:ext>
                </a:extLst>
              </a:tr>
              <a:tr h="320040">
                <a:tc>
                  <a:txBody>
                    <a:bodyPr/>
                    <a:lstStyle/>
                    <a:p>
                      <a:r>
                        <a:rPr lang="en-US" sz="1600"/>
                        <a:t>HVAC</a:t>
                      </a:r>
                    </a:p>
                  </a:txBody>
                  <a:tcPr>
                    <a:solidFill>
                      <a:srgbClr val="D4E8F2"/>
                    </a:solidFill>
                  </a:tcPr>
                </a:tc>
                <a:tc>
                  <a:txBody>
                    <a:bodyPr/>
                    <a:lstStyle/>
                    <a:p>
                      <a:r>
                        <a:rPr lang="en-US" sz="1600"/>
                        <a:t>Heating, ventilation, and air conditioning</a:t>
                      </a:r>
                    </a:p>
                  </a:txBody>
                  <a:tcPr>
                    <a:solidFill>
                      <a:srgbClr val="D4E8F2"/>
                    </a:solidFill>
                  </a:tcPr>
                </a:tc>
                <a:extLst>
                  <a:ext uri="{0D108BD9-81ED-4DB2-BD59-A6C34878D82A}">
                    <a16:rowId xmlns:a16="http://schemas.microsoft.com/office/drawing/2014/main" val="3295647638"/>
                  </a:ext>
                </a:extLst>
              </a:tr>
              <a:tr h="320040">
                <a:tc>
                  <a:txBody>
                    <a:bodyPr/>
                    <a:lstStyle/>
                    <a:p>
                      <a:r>
                        <a:rPr lang="en-US" sz="1600"/>
                        <a:t>NEEA</a:t>
                      </a:r>
                    </a:p>
                  </a:txBody>
                  <a:tcPr>
                    <a:noFill/>
                  </a:tcPr>
                </a:tc>
                <a:tc>
                  <a:txBody>
                    <a:bodyPr/>
                    <a:lstStyle/>
                    <a:p>
                      <a:r>
                        <a:rPr lang="en-US" sz="1600"/>
                        <a:t>Northwest Energy Efficiency Alliance</a:t>
                      </a:r>
                    </a:p>
                  </a:txBody>
                  <a:tcPr>
                    <a:noFill/>
                  </a:tcPr>
                </a:tc>
                <a:extLst>
                  <a:ext uri="{0D108BD9-81ED-4DB2-BD59-A6C34878D82A}">
                    <a16:rowId xmlns:a16="http://schemas.microsoft.com/office/drawing/2014/main" val="3254683294"/>
                  </a:ext>
                </a:extLst>
              </a:tr>
              <a:tr h="320040">
                <a:tc>
                  <a:txBody>
                    <a:bodyPr/>
                    <a:lstStyle/>
                    <a:p>
                      <a:r>
                        <a:rPr lang="en-US" sz="1600"/>
                        <a:t>NEEP</a:t>
                      </a:r>
                    </a:p>
                  </a:txBody>
                  <a:tcPr>
                    <a:solidFill>
                      <a:srgbClr val="D4E8F2"/>
                    </a:solidFill>
                  </a:tcPr>
                </a:tc>
                <a:tc>
                  <a:txBody>
                    <a:bodyPr/>
                    <a:lstStyle/>
                    <a:p>
                      <a:r>
                        <a:rPr lang="en-US" sz="1600"/>
                        <a:t>Northeast Energy Efficiency Partnership</a:t>
                      </a:r>
                    </a:p>
                  </a:txBody>
                  <a:tcPr>
                    <a:solidFill>
                      <a:srgbClr val="D4E8F2"/>
                    </a:solidFill>
                  </a:tcPr>
                </a:tc>
                <a:extLst>
                  <a:ext uri="{0D108BD9-81ED-4DB2-BD59-A6C34878D82A}">
                    <a16:rowId xmlns:a16="http://schemas.microsoft.com/office/drawing/2014/main" val="1958896734"/>
                  </a:ext>
                </a:extLst>
              </a:tr>
              <a:tr h="320040">
                <a:tc>
                  <a:txBody>
                    <a:bodyPr/>
                    <a:lstStyle/>
                    <a:p>
                      <a:r>
                        <a:rPr lang="en-US" sz="1600"/>
                        <a:t>SEER</a:t>
                      </a:r>
                    </a:p>
                  </a:txBody>
                  <a:tcPr>
                    <a:noFill/>
                  </a:tcPr>
                </a:tc>
                <a:tc>
                  <a:txBody>
                    <a:bodyPr/>
                    <a:lstStyle/>
                    <a:p>
                      <a:r>
                        <a:rPr lang="en-US" sz="1600"/>
                        <a:t>Seasonal energy efficiency ratio (cooling efficiency rating)</a:t>
                      </a:r>
                    </a:p>
                  </a:txBody>
                  <a:tcPr>
                    <a:noFill/>
                  </a:tcPr>
                </a:tc>
                <a:extLst>
                  <a:ext uri="{0D108BD9-81ED-4DB2-BD59-A6C34878D82A}">
                    <a16:rowId xmlns:a16="http://schemas.microsoft.com/office/drawing/2014/main" val="2891771214"/>
                  </a:ext>
                </a:extLst>
              </a:tr>
              <a:tr h="320040">
                <a:tc>
                  <a:txBody>
                    <a:bodyPr/>
                    <a:lstStyle/>
                    <a:p>
                      <a:r>
                        <a:rPr lang="en-US" sz="1600"/>
                        <a:t>VCHP</a:t>
                      </a:r>
                    </a:p>
                  </a:txBody>
                  <a:tcPr>
                    <a:solidFill>
                      <a:srgbClr val="D4E8F2"/>
                    </a:solidFill>
                  </a:tcPr>
                </a:tc>
                <a:tc>
                  <a:txBody>
                    <a:bodyPr/>
                    <a:lstStyle/>
                    <a:p>
                      <a:r>
                        <a:rPr lang="en-US" sz="1600"/>
                        <a:t>Variable capacity heat pump</a:t>
                      </a:r>
                    </a:p>
                  </a:txBody>
                  <a:tcPr>
                    <a:solidFill>
                      <a:srgbClr val="D4E8F2"/>
                    </a:solidFill>
                  </a:tcPr>
                </a:tc>
                <a:extLst>
                  <a:ext uri="{0D108BD9-81ED-4DB2-BD59-A6C34878D82A}">
                    <a16:rowId xmlns:a16="http://schemas.microsoft.com/office/drawing/2014/main" val="208689970"/>
                  </a:ext>
                </a:extLst>
              </a:tr>
            </a:tbl>
          </a:graphicData>
        </a:graphic>
      </p:graphicFrame>
      <p:sp>
        <p:nvSpPr>
          <p:cNvPr id="4" name="Title 3">
            <a:extLst>
              <a:ext uri="{FF2B5EF4-FFF2-40B4-BE49-F238E27FC236}">
                <a16:creationId xmlns:a16="http://schemas.microsoft.com/office/drawing/2014/main" id="{44DF78B0-1A00-4950-B792-32811FC051D6}"/>
              </a:ext>
            </a:extLst>
          </p:cNvPr>
          <p:cNvSpPr>
            <a:spLocks noGrp="1"/>
          </p:cNvSpPr>
          <p:nvPr>
            <p:ph type="title"/>
          </p:nvPr>
        </p:nvSpPr>
        <p:spPr/>
        <p:txBody>
          <a:bodyPr>
            <a:noAutofit/>
          </a:bodyPr>
          <a:lstStyle/>
          <a:p>
            <a:r>
              <a:rPr lang="en-US" sz="3600"/>
              <a:t>Appendix A: Abbreviations and Acronyms</a:t>
            </a:r>
          </a:p>
        </p:txBody>
      </p:sp>
    </p:spTree>
    <p:extLst>
      <p:ext uri="{BB962C8B-B14F-4D97-AF65-F5344CB8AC3E}">
        <p14:creationId xmlns:p14="http://schemas.microsoft.com/office/powerpoint/2010/main" val="3123324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127328-66D9-4AB0-9FB8-76EADA191283}"/>
              </a:ext>
            </a:extLst>
          </p:cNvPr>
          <p:cNvSpPr>
            <a:spLocks noGrp="1"/>
          </p:cNvSpPr>
          <p:nvPr>
            <p:ph idx="1"/>
          </p:nvPr>
        </p:nvSpPr>
        <p:spPr/>
        <p:txBody>
          <a:bodyPr/>
          <a:lstStyle/>
          <a:p>
            <a:r>
              <a:rPr lang="en-US" sz="2400">
                <a:latin typeface="Abadi" panose="020B0604020104020204" pitchFamily="34" charset="0"/>
                <a:cs typeface="Arial" panose="020B0604020202020204" pitchFamily="34" charset="0"/>
              </a:rPr>
              <a:t>NEEP’s </a:t>
            </a:r>
            <a:r>
              <a:rPr lang="en-US" sz="2400">
                <a:latin typeface="Abadi" panose="020B0604020104020204" pitchFamily="34" charset="0"/>
                <a:hlinkClick r:id="rId3"/>
              </a:rPr>
              <a:t>ccASHP Specification and Product List </a:t>
            </a:r>
          </a:p>
          <a:p>
            <a:r>
              <a:rPr lang="en-US" sz="2400">
                <a:latin typeface="Abadi" panose="020B0604020104020204" pitchFamily="34" charset="0"/>
                <a:cs typeface="Arial" panose="020B0604020202020204" pitchFamily="34" charset="0"/>
              </a:rPr>
              <a:t>NEEP’s </a:t>
            </a:r>
            <a:r>
              <a:rPr lang="en-US" sz="2400" i="1" u="sng">
                <a:latin typeface="Abadi" panose="020B0604020104020204" pitchFamily="34" charset="0"/>
                <a:hlinkClick r:id="rId4"/>
              </a:rPr>
              <a:t>Guide To Sizing &amp; Selecting Air-Source Heat Pumps in Cold Climates</a:t>
            </a:r>
            <a:endParaRPr lang="en-US" sz="2400" i="1" u="sng">
              <a:latin typeface="Abadi" panose="020B0604020104020204" pitchFamily="34" charset="0"/>
            </a:endParaRPr>
          </a:p>
          <a:p>
            <a:r>
              <a:rPr lang="en-US" sz="2400">
                <a:latin typeface="Abadi" panose="020B0604020104020204" pitchFamily="34" charset="0"/>
                <a:cs typeface="Arial" panose="020B0604020202020204" pitchFamily="34" charset="0"/>
              </a:rPr>
              <a:t>NEEA’s </a:t>
            </a:r>
            <a:r>
              <a:rPr lang="en-US" sz="2400" i="1" u="sng">
                <a:latin typeface="Abadi" panose="020B0604020104020204" pitchFamily="34" charset="0"/>
                <a:cs typeface="Arial" panose="020B0604020202020204" pitchFamily="34" charset="0"/>
                <a:hlinkClick r:id="rId5"/>
              </a:rPr>
              <a:t>ccDHP Sizing Recommendations </a:t>
            </a:r>
            <a:endParaRPr lang="en-US" sz="2400">
              <a:latin typeface="Abadi" panose="020B0604020104020204" pitchFamily="34" charset="0"/>
              <a:cs typeface="Arial" panose="020B0604020202020204" pitchFamily="34" charset="0"/>
            </a:endParaRPr>
          </a:p>
          <a:p>
            <a:endParaRPr lang="en-US" sz="2400"/>
          </a:p>
          <a:p>
            <a:endParaRPr lang="en-US"/>
          </a:p>
        </p:txBody>
      </p:sp>
      <p:sp>
        <p:nvSpPr>
          <p:cNvPr id="4" name="Title 3">
            <a:extLst>
              <a:ext uri="{FF2B5EF4-FFF2-40B4-BE49-F238E27FC236}">
                <a16:creationId xmlns:a16="http://schemas.microsoft.com/office/drawing/2014/main" id="{FCA4817A-5AE4-4836-B11C-3F9779B9C949}"/>
              </a:ext>
            </a:extLst>
          </p:cNvPr>
          <p:cNvSpPr>
            <a:spLocks noGrp="1"/>
          </p:cNvSpPr>
          <p:nvPr>
            <p:ph type="title"/>
          </p:nvPr>
        </p:nvSpPr>
        <p:spPr/>
        <p:txBody>
          <a:bodyPr>
            <a:normAutofit/>
          </a:bodyPr>
          <a:lstStyle/>
          <a:p>
            <a:r>
              <a:rPr lang="en-US" sz="3600">
                <a:latin typeface="Abadi" panose="020B0604020104020204" pitchFamily="34" charset="0"/>
              </a:rPr>
              <a:t>Appendix B: Resources Links</a:t>
            </a:r>
          </a:p>
        </p:txBody>
      </p:sp>
    </p:spTree>
    <p:extLst>
      <p:ext uri="{BB962C8B-B14F-4D97-AF65-F5344CB8AC3E}">
        <p14:creationId xmlns:p14="http://schemas.microsoft.com/office/powerpoint/2010/main" val="265510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8D00B-7EB4-42C7-B89B-54EB49E13BCA}"/>
              </a:ext>
            </a:extLst>
          </p:cNvPr>
          <p:cNvSpPr>
            <a:spLocks noGrp="1"/>
          </p:cNvSpPr>
          <p:nvPr>
            <p:ph type="title"/>
          </p:nvPr>
        </p:nvSpPr>
        <p:spPr/>
        <p:txBody>
          <a:bodyPr>
            <a:normAutofit/>
          </a:bodyPr>
          <a:lstStyle/>
          <a:p>
            <a:r>
              <a:rPr lang="en-US" sz="4000">
                <a:latin typeface="Abadi" panose="020B0604020104020204" pitchFamily="34" charset="0"/>
              </a:rPr>
              <a:t>Heat Pump Efficiency Ratings Defined</a:t>
            </a:r>
          </a:p>
        </p:txBody>
      </p:sp>
      <p:graphicFrame>
        <p:nvGraphicFramePr>
          <p:cNvPr id="4" name="Table 4">
            <a:extLst>
              <a:ext uri="{FF2B5EF4-FFF2-40B4-BE49-F238E27FC236}">
                <a16:creationId xmlns:a16="http://schemas.microsoft.com/office/drawing/2014/main" id="{5373FFD5-0ED4-452F-A5E1-66F8E6042178}"/>
              </a:ext>
            </a:extLst>
          </p:cNvPr>
          <p:cNvGraphicFramePr>
            <a:graphicFrameLocks noGrp="1"/>
          </p:cNvGraphicFramePr>
          <p:nvPr>
            <p:ph idx="1"/>
            <p:extLst>
              <p:ext uri="{D42A27DB-BD31-4B8C-83A1-F6EECF244321}">
                <p14:modId xmlns:p14="http://schemas.microsoft.com/office/powerpoint/2010/main" val="2968277647"/>
              </p:ext>
            </p:extLst>
          </p:nvPr>
        </p:nvGraphicFramePr>
        <p:xfrm>
          <a:off x="628650" y="1943463"/>
          <a:ext cx="7886700" cy="357124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100583427"/>
                    </a:ext>
                  </a:extLst>
                </a:gridCol>
                <a:gridCol w="1971675">
                  <a:extLst>
                    <a:ext uri="{9D8B030D-6E8A-4147-A177-3AD203B41FA5}">
                      <a16:colId xmlns:a16="http://schemas.microsoft.com/office/drawing/2014/main" val="2784804289"/>
                    </a:ext>
                  </a:extLst>
                </a:gridCol>
                <a:gridCol w="1971675">
                  <a:extLst>
                    <a:ext uri="{9D8B030D-6E8A-4147-A177-3AD203B41FA5}">
                      <a16:colId xmlns:a16="http://schemas.microsoft.com/office/drawing/2014/main" val="2690772880"/>
                    </a:ext>
                  </a:extLst>
                </a:gridCol>
                <a:gridCol w="1971675">
                  <a:extLst>
                    <a:ext uri="{9D8B030D-6E8A-4147-A177-3AD203B41FA5}">
                      <a16:colId xmlns:a16="http://schemas.microsoft.com/office/drawing/2014/main" val="2216652731"/>
                    </a:ext>
                  </a:extLst>
                </a:gridCol>
              </a:tblGrid>
              <a:tr h="370840">
                <a:tc>
                  <a:txBody>
                    <a:bodyPr/>
                    <a:lstStyle/>
                    <a:p>
                      <a:pPr algn="ctr"/>
                      <a:r>
                        <a:rPr lang="en-US" sz="1800"/>
                        <a:t>Acronym</a:t>
                      </a:r>
                    </a:p>
                  </a:txBody>
                  <a:tcPr>
                    <a:solidFill>
                      <a:srgbClr val="0069A6"/>
                    </a:solidFill>
                  </a:tcPr>
                </a:tc>
                <a:tc>
                  <a:txBody>
                    <a:bodyPr/>
                    <a:lstStyle/>
                    <a:p>
                      <a:pPr algn="ctr"/>
                      <a:r>
                        <a:rPr lang="en-US" sz="1800"/>
                        <a:t>Name</a:t>
                      </a:r>
                    </a:p>
                  </a:txBody>
                  <a:tcPr>
                    <a:solidFill>
                      <a:srgbClr val="0069A6"/>
                    </a:solidFill>
                  </a:tcPr>
                </a:tc>
                <a:tc>
                  <a:txBody>
                    <a:bodyPr/>
                    <a:lstStyle/>
                    <a:p>
                      <a:pPr algn="ctr"/>
                      <a:r>
                        <a:rPr lang="en-US" sz="1800"/>
                        <a:t>Description</a:t>
                      </a:r>
                    </a:p>
                  </a:txBody>
                  <a:tcPr>
                    <a:solidFill>
                      <a:srgbClr val="0069A6"/>
                    </a:solidFill>
                  </a:tcPr>
                </a:tc>
                <a:tc>
                  <a:txBody>
                    <a:bodyPr/>
                    <a:lstStyle/>
                    <a:p>
                      <a:pPr algn="ctr"/>
                      <a:r>
                        <a:rPr lang="en-US" sz="1800"/>
                        <a:t>Range</a:t>
                      </a:r>
                    </a:p>
                  </a:txBody>
                  <a:tcPr>
                    <a:solidFill>
                      <a:srgbClr val="0069A6"/>
                    </a:solidFill>
                  </a:tcPr>
                </a:tc>
                <a:extLst>
                  <a:ext uri="{0D108BD9-81ED-4DB2-BD59-A6C34878D82A}">
                    <a16:rowId xmlns:a16="http://schemas.microsoft.com/office/drawing/2014/main" val="763373087"/>
                  </a:ext>
                </a:extLst>
              </a:tr>
              <a:tr h="370840">
                <a:tc>
                  <a:txBody>
                    <a:bodyPr/>
                    <a:lstStyle/>
                    <a:p>
                      <a:r>
                        <a:rPr lang="en-US" sz="1600" b="1"/>
                        <a:t>HSPF</a:t>
                      </a:r>
                    </a:p>
                  </a:txBody>
                  <a:tcPr>
                    <a:noFill/>
                  </a:tcPr>
                </a:tc>
                <a:tc>
                  <a:txBody>
                    <a:bodyPr/>
                    <a:lstStyle/>
                    <a:p>
                      <a:r>
                        <a:rPr lang="en-US" sz="1200"/>
                        <a:t>Heating Seasonal</a:t>
                      </a:r>
                      <a:r>
                        <a:rPr lang="en-US" sz="1200" baseline="0"/>
                        <a:t> Performance Factor</a:t>
                      </a:r>
                      <a:endParaRPr lang="en-US" sz="1200"/>
                    </a:p>
                  </a:txBody>
                  <a:tcPr>
                    <a:noFill/>
                  </a:tcPr>
                </a:tc>
                <a:tc>
                  <a:txBody>
                    <a:bodyPr/>
                    <a:lstStyle/>
                    <a:p>
                      <a:r>
                        <a:rPr lang="en-US" sz="1200">
                          <a:effectLst/>
                          <a:latin typeface="+mn-lt"/>
                        </a:rPr>
                        <a:t>Overall heating efficiency; Heating output (Btu) during a typical heating season divided by total electric energy (watt-hours) used during the same period</a:t>
                      </a:r>
                      <a:endParaRPr lang="en-US" sz="1200"/>
                    </a:p>
                  </a:txBody>
                  <a:tcPr>
                    <a:noFill/>
                  </a:tcPr>
                </a:tc>
                <a:tc>
                  <a:txBody>
                    <a:bodyPr/>
                    <a:lstStyle/>
                    <a:p>
                      <a:pPr algn="ctr"/>
                      <a:r>
                        <a:rPr lang="en-US" sz="1600"/>
                        <a:t>7 – 18+</a:t>
                      </a:r>
                    </a:p>
                  </a:txBody>
                  <a:tcPr>
                    <a:noFill/>
                  </a:tcPr>
                </a:tc>
                <a:extLst>
                  <a:ext uri="{0D108BD9-81ED-4DB2-BD59-A6C34878D82A}">
                    <a16:rowId xmlns:a16="http://schemas.microsoft.com/office/drawing/2014/main" val="1193871901"/>
                  </a:ext>
                </a:extLst>
              </a:tr>
              <a:tr h="370840">
                <a:tc>
                  <a:txBody>
                    <a:bodyPr/>
                    <a:lstStyle/>
                    <a:p>
                      <a:r>
                        <a:rPr lang="en-US" sz="1600" b="1"/>
                        <a:t>SEER</a:t>
                      </a:r>
                    </a:p>
                  </a:txBody>
                  <a:tcPr>
                    <a:solidFill>
                      <a:srgbClr val="D4E8F2"/>
                    </a:solidFill>
                  </a:tcPr>
                </a:tc>
                <a:tc>
                  <a:txBody>
                    <a:bodyPr/>
                    <a:lstStyle/>
                    <a:p>
                      <a:r>
                        <a:rPr lang="en-US" sz="1200"/>
                        <a:t>Seasonal Energy Efficiency Ratio</a:t>
                      </a:r>
                    </a:p>
                  </a:txBody>
                  <a:tcPr>
                    <a:solidFill>
                      <a:srgbClr val="D4E8F2"/>
                    </a:solidFill>
                  </a:tcPr>
                </a:tc>
                <a:tc>
                  <a:txBody>
                    <a:bodyPr/>
                    <a:lstStyle/>
                    <a:p>
                      <a:r>
                        <a:rPr lang="en-US" sz="1200"/>
                        <a:t>Overall cooling efficiency; Cooling output (Btu) during a typical cooling-season divided by the total electric energy (Watt-hours) used during the same period</a:t>
                      </a:r>
                    </a:p>
                  </a:txBody>
                  <a:tcPr>
                    <a:solidFill>
                      <a:srgbClr val="D4E8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t>14 – 25</a:t>
                      </a:r>
                    </a:p>
                  </a:txBody>
                  <a:tcPr>
                    <a:solidFill>
                      <a:srgbClr val="D4E8F2"/>
                    </a:solidFill>
                  </a:tcPr>
                </a:tc>
                <a:extLst>
                  <a:ext uri="{0D108BD9-81ED-4DB2-BD59-A6C34878D82A}">
                    <a16:rowId xmlns:a16="http://schemas.microsoft.com/office/drawing/2014/main" val="1483754512"/>
                  </a:ext>
                </a:extLst>
              </a:tr>
              <a:tr h="370840">
                <a:tc>
                  <a:txBody>
                    <a:bodyPr/>
                    <a:lstStyle/>
                    <a:p>
                      <a:r>
                        <a:rPr lang="en-US" sz="1600" b="1"/>
                        <a:t>COP</a:t>
                      </a:r>
                    </a:p>
                  </a:txBody>
                  <a:tcPr>
                    <a:noFill/>
                  </a:tcPr>
                </a:tc>
                <a:tc>
                  <a:txBody>
                    <a:bodyPr/>
                    <a:lstStyle/>
                    <a:p>
                      <a:r>
                        <a:rPr lang="en-US" sz="1200"/>
                        <a:t>Coefficient of Performance</a:t>
                      </a:r>
                    </a:p>
                  </a:txBody>
                  <a:tcPr>
                    <a:noFill/>
                  </a:tcPr>
                </a:tc>
                <a:tc>
                  <a:txBody>
                    <a:bodyPr/>
                    <a:lstStyle/>
                    <a:p>
                      <a:r>
                        <a:rPr lang="en-US" sz="1200"/>
                        <a:t>Instantaneous efficiency (heating or cooling); Units of</a:t>
                      </a:r>
                      <a:r>
                        <a:rPr lang="en-US" sz="1200" baseline="0"/>
                        <a:t> energy </a:t>
                      </a:r>
                      <a:r>
                        <a:rPr lang="en-US" sz="1200" b="1" baseline="0"/>
                        <a:t>IN</a:t>
                      </a:r>
                      <a:r>
                        <a:rPr lang="en-US" sz="1200" baseline="0"/>
                        <a:t> divided by energy </a:t>
                      </a:r>
                      <a:r>
                        <a:rPr lang="en-US" sz="1200" b="1" baseline="0"/>
                        <a:t>OUT</a:t>
                      </a:r>
                      <a:r>
                        <a:rPr lang="en-US" sz="1200" b="1"/>
                        <a:t> </a:t>
                      </a:r>
                    </a:p>
                  </a:txBody>
                  <a:tcPr>
                    <a:noFill/>
                  </a:tcPr>
                </a:tc>
                <a:tc>
                  <a:txBody>
                    <a:bodyPr/>
                    <a:lstStyle/>
                    <a:p>
                      <a:pPr algn="ctr"/>
                      <a:r>
                        <a:rPr lang="en-US" sz="1600"/>
                        <a:t>2 – 5</a:t>
                      </a:r>
                    </a:p>
                  </a:txBody>
                  <a:tcPr>
                    <a:noFill/>
                  </a:tcPr>
                </a:tc>
                <a:extLst>
                  <a:ext uri="{0D108BD9-81ED-4DB2-BD59-A6C34878D82A}">
                    <a16:rowId xmlns:a16="http://schemas.microsoft.com/office/drawing/2014/main" val="1976643112"/>
                  </a:ext>
                </a:extLst>
              </a:tr>
            </a:tbl>
          </a:graphicData>
        </a:graphic>
      </p:graphicFrame>
    </p:spTree>
    <p:extLst>
      <p:ext uri="{BB962C8B-B14F-4D97-AF65-F5344CB8AC3E}">
        <p14:creationId xmlns:p14="http://schemas.microsoft.com/office/powerpoint/2010/main" val="328004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10E9-E11A-4615-B9AC-45A986797542}"/>
              </a:ext>
            </a:extLst>
          </p:cNvPr>
          <p:cNvSpPr>
            <a:spLocks noGrp="1"/>
          </p:cNvSpPr>
          <p:nvPr>
            <p:ph type="title"/>
          </p:nvPr>
        </p:nvSpPr>
        <p:spPr>
          <a:xfrm>
            <a:off x="628650" y="365128"/>
            <a:ext cx="7886700" cy="788969"/>
          </a:xfrm>
        </p:spPr>
        <p:txBody>
          <a:bodyPr>
            <a:normAutofit/>
          </a:bodyPr>
          <a:lstStyle/>
          <a:p>
            <a:r>
              <a:rPr lang="en-US" sz="4000">
                <a:latin typeface="Abadi" panose="020B0604020104020204" pitchFamily="34" charset="0"/>
              </a:rPr>
              <a:t>Heat Pump Terms Defined</a:t>
            </a:r>
          </a:p>
        </p:txBody>
      </p:sp>
      <p:graphicFrame>
        <p:nvGraphicFramePr>
          <p:cNvPr id="8" name="Table 8">
            <a:extLst>
              <a:ext uri="{FF2B5EF4-FFF2-40B4-BE49-F238E27FC236}">
                <a16:creationId xmlns:a16="http://schemas.microsoft.com/office/drawing/2014/main" id="{5A791195-1885-4B60-A38F-173B16E841B1}"/>
              </a:ext>
            </a:extLst>
          </p:cNvPr>
          <p:cNvGraphicFramePr>
            <a:graphicFrameLocks noGrp="1"/>
          </p:cNvGraphicFramePr>
          <p:nvPr>
            <p:ph idx="1"/>
            <p:extLst>
              <p:ext uri="{D42A27DB-BD31-4B8C-83A1-F6EECF244321}">
                <p14:modId xmlns:p14="http://schemas.microsoft.com/office/powerpoint/2010/main" val="1990536696"/>
              </p:ext>
            </p:extLst>
          </p:nvPr>
        </p:nvGraphicFramePr>
        <p:xfrm>
          <a:off x="628650" y="1825625"/>
          <a:ext cx="7672869" cy="3962400"/>
        </p:xfrm>
        <a:graphic>
          <a:graphicData uri="http://schemas.openxmlformats.org/drawingml/2006/table">
            <a:tbl>
              <a:tblPr firstRow="1" bandRow="1">
                <a:tableStyleId>{5C22544A-7EE6-4342-B048-85BDC9FD1C3A}</a:tableStyleId>
              </a:tblPr>
              <a:tblGrid>
                <a:gridCol w="3410057">
                  <a:extLst>
                    <a:ext uri="{9D8B030D-6E8A-4147-A177-3AD203B41FA5}">
                      <a16:colId xmlns:a16="http://schemas.microsoft.com/office/drawing/2014/main" val="2427226187"/>
                    </a:ext>
                  </a:extLst>
                </a:gridCol>
                <a:gridCol w="4262812">
                  <a:extLst>
                    <a:ext uri="{9D8B030D-6E8A-4147-A177-3AD203B41FA5}">
                      <a16:colId xmlns:a16="http://schemas.microsoft.com/office/drawing/2014/main" val="1396005059"/>
                    </a:ext>
                  </a:extLst>
                </a:gridCol>
              </a:tblGrid>
              <a:tr h="370840">
                <a:tc>
                  <a:txBody>
                    <a:bodyPr/>
                    <a:lstStyle/>
                    <a:p>
                      <a:pPr algn="ctr"/>
                      <a:r>
                        <a:rPr lang="en-US" sz="1800"/>
                        <a:t>Term</a:t>
                      </a:r>
                    </a:p>
                  </a:txBody>
                  <a:tcPr>
                    <a:solidFill>
                      <a:srgbClr val="0069A6"/>
                    </a:solidFill>
                  </a:tcPr>
                </a:tc>
                <a:tc>
                  <a:txBody>
                    <a:bodyPr/>
                    <a:lstStyle/>
                    <a:p>
                      <a:pPr algn="ctr"/>
                      <a:r>
                        <a:rPr lang="en-US" sz="1800"/>
                        <a:t>Description</a:t>
                      </a:r>
                    </a:p>
                  </a:txBody>
                  <a:tcPr>
                    <a:solidFill>
                      <a:srgbClr val="0069A6"/>
                    </a:solidFill>
                  </a:tcPr>
                </a:tc>
                <a:extLst>
                  <a:ext uri="{0D108BD9-81ED-4DB2-BD59-A6C34878D82A}">
                    <a16:rowId xmlns:a16="http://schemas.microsoft.com/office/drawing/2014/main" val="3071848528"/>
                  </a:ext>
                </a:extLst>
              </a:tr>
              <a:tr h="370840">
                <a:tc>
                  <a:txBody>
                    <a:bodyPr/>
                    <a:lstStyle/>
                    <a:p>
                      <a:r>
                        <a:rPr lang="en-US" sz="1600" b="1"/>
                        <a:t>Rated Capacity</a:t>
                      </a:r>
                    </a:p>
                  </a:txBody>
                  <a:tcPr>
                    <a:noFill/>
                  </a:tcPr>
                </a:tc>
                <a:tc>
                  <a:txBody>
                    <a:bodyPr/>
                    <a:lstStyle/>
                    <a:p>
                      <a:r>
                        <a:rPr lang="en-US" sz="1200"/>
                        <a:t>Nominal output of heat pump at 47°F</a:t>
                      </a:r>
                      <a:r>
                        <a:rPr lang="en-US" sz="1200" baseline="0"/>
                        <a:t> (Btu/</a:t>
                      </a:r>
                      <a:r>
                        <a:rPr lang="en-US" sz="1200" baseline="0" err="1"/>
                        <a:t>hr</a:t>
                      </a:r>
                      <a:r>
                        <a:rPr lang="en-US" sz="1200" baseline="0"/>
                        <a:t>) as tested</a:t>
                      </a:r>
                      <a:endParaRPr lang="en-US" sz="1200"/>
                    </a:p>
                  </a:txBody>
                  <a:tcPr anchor="ctr">
                    <a:noFill/>
                  </a:tcPr>
                </a:tc>
                <a:extLst>
                  <a:ext uri="{0D108BD9-81ED-4DB2-BD59-A6C34878D82A}">
                    <a16:rowId xmlns:a16="http://schemas.microsoft.com/office/drawing/2014/main" val="3497963513"/>
                  </a:ext>
                </a:extLst>
              </a:tr>
              <a:tr h="370840">
                <a:tc>
                  <a:txBody>
                    <a:bodyPr/>
                    <a:lstStyle/>
                    <a:p>
                      <a:r>
                        <a:rPr lang="en-US" sz="1600" b="1"/>
                        <a:t>Design Capacity</a:t>
                      </a:r>
                    </a:p>
                  </a:txBody>
                  <a:tcPr>
                    <a:solidFill>
                      <a:srgbClr val="D4E8F2"/>
                    </a:solidFill>
                  </a:tcPr>
                </a:tc>
                <a:tc>
                  <a:txBody>
                    <a:bodyPr/>
                    <a:lstStyle/>
                    <a:p>
                      <a:r>
                        <a:rPr lang="en-US" sz="1200"/>
                        <a:t>Heat pump’s</a:t>
                      </a:r>
                      <a:r>
                        <a:rPr lang="en-US" sz="1200" baseline="0"/>
                        <a:t> output at the winter design temperature (Btu/</a:t>
                      </a:r>
                      <a:r>
                        <a:rPr lang="en-US" sz="1200" baseline="0" err="1"/>
                        <a:t>hr</a:t>
                      </a:r>
                      <a:r>
                        <a:rPr lang="en-US" sz="1200" baseline="0"/>
                        <a:t>)</a:t>
                      </a:r>
                      <a:endParaRPr lang="en-US" sz="1200"/>
                    </a:p>
                  </a:txBody>
                  <a:tcPr anchor="ctr">
                    <a:solidFill>
                      <a:srgbClr val="D4E8F2"/>
                    </a:solidFill>
                  </a:tcPr>
                </a:tc>
                <a:extLst>
                  <a:ext uri="{0D108BD9-81ED-4DB2-BD59-A6C34878D82A}">
                    <a16:rowId xmlns:a16="http://schemas.microsoft.com/office/drawing/2014/main" val="328061515"/>
                  </a:ext>
                </a:extLst>
              </a:tr>
              <a:tr h="370840">
                <a:tc>
                  <a:txBody>
                    <a:bodyPr/>
                    <a:lstStyle/>
                    <a:p>
                      <a:r>
                        <a:rPr lang="en-US" sz="1600" b="1"/>
                        <a:t>Minimum Capacity</a:t>
                      </a:r>
                    </a:p>
                  </a:txBody>
                  <a:tcPr>
                    <a:noFill/>
                  </a:tcPr>
                </a:tc>
                <a:tc>
                  <a:txBody>
                    <a:bodyPr/>
                    <a:lstStyle/>
                    <a:p>
                      <a:r>
                        <a:rPr lang="en-US" sz="1200"/>
                        <a:t>Lowest possible output at a given temperature. Minimum capacity at 47°F is a valuable reference when sizing for heating</a:t>
                      </a:r>
                    </a:p>
                  </a:txBody>
                  <a:tcPr anchor="ctr">
                    <a:noFill/>
                  </a:tcPr>
                </a:tc>
                <a:extLst>
                  <a:ext uri="{0D108BD9-81ED-4DB2-BD59-A6C34878D82A}">
                    <a16:rowId xmlns:a16="http://schemas.microsoft.com/office/drawing/2014/main" val="3374354521"/>
                  </a:ext>
                </a:extLst>
              </a:tr>
              <a:tr h="370840">
                <a:tc>
                  <a:txBody>
                    <a:bodyPr/>
                    <a:lstStyle/>
                    <a:p>
                      <a:r>
                        <a:rPr lang="en-US" sz="1600" b="1"/>
                        <a:t>Heating Capacity @ 5°F</a:t>
                      </a:r>
                    </a:p>
                  </a:txBody>
                  <a:tcPr>
                    <a:solidFill>
                      <a:srgbClr val="D4E8F2"/>
                    </a:solidFill>
                  </a:tcPr>
                </a:tc>
                <a:tc>
                  <a:txBody>
                    <a:bodyPr/>
                    <a:lstStyle/>
                    <a:p>
                      <a:r>
                        <a:rPr lang="en-US" sz="1200"/>
                        <a:t>Maximum heating capacity when the outdoor temperature is 5°F</a:t>
                      </a:r>
                    </a:p>
                  </a:txBody>
                  <a:tcPr anchor="ctr">
                    <a:solidFill>
                      <a:srgbClr val="D4E8F2"/>
                    </a:solidFill>
                  </a:tcPr>
                </a:tc>
                <a:extLst>
                  <a:ext uri="{0D108BD9-81ED-4DB2-BD59-A6C34878D82A}">
                    <a16:rowId xmlns:a16="http://schemas.microsoft.com/office/drawing/2014/main" val="452814272"/>
                  </a:ext>
                </a:extLst>
              </a:tr>
              <a:tr h="370840">
                <a:tc>
                  <a:txBody>
                    <a:bodyPr/>
                    <a:lstStyle/>
                    <a:p>
                      <a:r>
                        <a:rPr lang="en-US" sz="1600" b="1"/>
                        <a:t>Design Load</a:t>
                      </a:r>
                    </a:p>
                  </a:txBody>
                  <a:tcPr>
                    <a:noFill/>
                  </a:tcPr>
                </a:tc>
                <a:tc>
                  <a:txBody>
                    <a:bodyPr/>
                    <a:lstStyle/>
                    <a:p>
                      <a:r>
                        <a:rPr lang="en-US" sz="1200"/>
                        <a:t>Heating</a:t>
                      </a:r>
                      <a:r>
                        <a:rPr lang="en-US" sz="1200" baseline="0"/>
                        <a:t> need at the target minimum winter temperature (Btu/</a:t>
                      </a:r>
                      <a:r>
                        <a:rPr lang="en-US" sz="1200" baseline="0" err="1"/>
                        <a:t>hr</a:t>
                      </a:r>
                      <a:r>
                        <a:rPr lang="en-US" sz="1200" baseline="0"/>
                        <a:t>)</a:t>
                      </a:r>
                      <a:endParaRPr lang="en-US" sz="1200"/>
                    </a:p>
                  </a:txBody>
                  <a:tcPr anchor="ctr">
                    <a:noFill/>
                  </a:tcPr>
                </a:tc>
                <a:extLst>
                  <a:ext uri="{0D108BD9-81ED-4DB2-BD59-A6C34878D82A}">
                    <a16:rowId xmlns:a16="http://schemas.microsoft.com/office/drawing/2014/main" val="3302436409"/>
                  </a:ext>
                </a:extLst>
              </a:tr>
              <a:tr h="370840">
                <a:tc>
                  <a:txBody>
                    <a:bodyPr/>
                    <a:lstStyle/>
                    <a:p>
                      <a:r>
                        <a:rPr lang="en-US" sz="1600" b="1"/>
                        <a:t>Displacement Heating</a:t>
                      </a:r>
                    </a:p>
                  </a:txBody>
                  <a:tcPr>
                    <a:solidFill>
                      <a:srgbClr val="D4E8F2"/>
                    </a:solidFill>
                  </a:tcPr>
                </a:tc>
                <a:tc>
                  <a:txBody>
                    <a:bodyPr/>
                    <a:lstStyle/>
                    <a:p>
                      <a:r>
                        <a:rPr lang="en-US" sz="1200"/>
                        <a:t>A design strategy where the heat pump is only intended to cover </a:t>
                      </a:r>
                      <a:r>
                        <a:rPr lang="en-US" sz="1200" i="1"/>
                        <a:t>part </a:t>
                      </a:r>
                      <a:r>
                        <a:rPr lang="en-US" sz="1200"/>
                        <a:t>of the home’s annual load, displacing heat that would otherwise come from another heating system</a:t>
                      </a:r>
                    </a:p>
                  </a:txBody>
                  <a:tcPr anchor="ctr">
                    <a:solidFill>
                      <a:srgbClr val="D4E8F2"/>
                    </a:solidFill>
                  </a:tcPr>
                </a:tc>
                <a:extLst>
                  <a:ext uri="{0D108BD9-81ED-4DB2-BD59-A6C34878D82A}">
                    <a16:rowId xmlns:a16="http://schemas.microsoft.com/office/drawing/2014/main" val="2813430245"/>
                  </a:ext>
                </a:extLst>
              </a:tr>
              <a:tr h="370840">
                <a:tc>
                  <a:txBody>
                    <a:bodyPr/>
                    <a:lstStyle/>
                    <a:p>
                      <a:r>
                        <a:rPr lang="en-US" sz="1600" b="1" baseline="0"/>
                        <a:t>Refrigerant</a:t>
                      </a:r>
                      <a:endParaRPr lang="en-US" sz="1600" b="1"/>
                    </a:p>
                  </a:txBody>
                  <a:tcPr>
                    <a:noFill/>
                  </a:tcPr>
                </a:tc>
                <a:tc>
                  <a:txBody>
                    <a:bodyPr/>
                    <a:lstStyle/>
                    <a:p>
                      <a:r>
                        <a:rPr lang="en-US" sz="1200"/>
                        <a:t>A chemical compound that readily absorbs and releases heat using a phase change. </a:t>
                      </a:r>
                      <a:r>
                        <a:rPr lang="en-US" sz="1200" baseline="0"/>
                        <a:t>Common heat pump refrigerants include </a:t>
                      </a:r>
                      <a:r>
                        <a:rPr lang="en-US" sz="1200" b="1" baseline="0"/>
                        <a:t>R410a</a:t>
                      </a:r>
                      <a:r>
                        <a:rPr lang="en-US" sz="1200" b="0" baseline="0"/>
                        <a:t>,</a:t>
                      </a:r>
                      <a:r>
                        <a:rPr lang="en-US" sz="1200" b="1" baseline="0"/>
                        <a:t> R32</a:t>
                      </a:r>
                      <a:r>
                        <a:rPr lang="en-US" sz="1200" baseline="0"/>
                        <a:t>, R134a, R744 (CO2), R22 (phased out)</a:t>
                      </a:r>
                      <a:endParaRPr lang="en-US" sz="1200"/>
                    </a:p>
                  </a:txBody>
                  <a:tcPr anchor="ctr">
                    <a:noFill/>
                  </a:tcPr>
                </a:tc>
                <a:extLst>
                  <a:ext uri="{0D108BD9-81ED-4DB2-BD59-A6C34878D82A}">
                    <a16:rowId xmlns:a16="http://schemas.microsoft.com/office/drawing/2014/main" val="716918807"/>
                  </a:ext>
                </a:extLst>
              </a:tr>
              <a:tr h="370840">
                <a:tc>
                  <a:txBody>
                    <a:bodyPr/>
                    <a:lstStyle/>
                    <a:p>
                      <a:r>
                        <a:rPr lang="en-US" sz="1600" b="1"/>
                        <a:t>Multi, Mini, Package, Split</a:t>
                      </a:r>
                    </a:p>
                  </a:txBody>
                  <a:tcPr>
                    <a:solidFill>
                      <a:srgbClr val="D4E8F2"/>
                    </a:solidFill>
                  </a:tcPr>
                </a:tc>
                <a:tc>
                  <a:txBody>
                    <a:bodyPr/>
                    <a:lstStyle/>
                    <a:p>
                      <a:r>
                        <a:rPr lang="en-US" sz="1200"/>
                        <a:t>System type descriptions</a:t>
                      </a:r>
                    </a:p>
                  </a:txBody>
                  <a:tcPr anchor="ctr">
                    <a:solidFill>
                      <a:srgbClr val="D4E8F2"/>
                    </a:solidFill>
                  </a:tcPr>
                </a:tc>
                <a:extLst>
                  <a:ext uri="{0D108BD9-81ED-4DB2-BD59-A6C34878D82A}">
                    <a16:rowId xmlns:a16="http://schemas.microsoft.com/office/drawing/2014/main" val="3251185127"/>
                  </a:ext>
                </a:extLst>
              </a:tr>
            </a:tbl>
          </a:graphicData>
        </a:graphic>
      </p:graphicFrame>
    </p:spTree>
    <p:extLst>
      <p:ext uri="{BB962C8B-B14F-4D97-AF65-F5344CB8AC3E}">
        <p14:creationId xmlns:p14="http://schemas.microsoft.com/office/powerpoint/2010/main" val="80256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617A17-1835-4DDE-9DD8-68C4542696AA}"/>
              </a:ext>
            </a:extLst>
          </p:cNvPr>
          <p:cNvSpPr>
            <a:spLocks noGrp="1"/>
          </p:cNvSpPr>
          <p:nvPr>
            <p:ph type="body" sz="quarter" idx="10"/>
          </p:nvPr>
        </p:nvSpPr>
        <p:spPr>
          <a:xfrm>
            <a:off x="457200" y="284666"/>
            <a:ext cx="5847347" cy="493712"/>
          </a:xfrm>
        </p:spPr>
        <p:txBody>
          <a:bodyPr>
            <a:noAutofit/>
          </a:bodyPr>
          <a:lstStyle/>
          <a:p>
            <a:r>
              <a:rPr lang="en-US" sz="4000" b="0">
                <a:latin typeface="Abadi" panose="020B0604020104020204" pitchFamily="34" charset="0"/>
              </a:rPr>
              <a:t>Heat Pump Taxonomy</a:t>
            </a:r>
          </a:p>
        </p:txBody>
      </p:sp>
      <p:graphicFrame>
        <p:nvGraphicFramePr>
          <p:cNvPr id="12" name="Diagram 11">
            <a:extLst>
              <a:ext uri="{FF2B5EF4-FFF2-40B4-BE49-F238E27FC236}">
                <a16:creationId xmlns:a16="http://schemas.microsoft.com/office/drawing/2014/main" id="{158D37D2-FB1D-43E6-9AFA-3A99FC9DD86C}"/>
              </a:ext>
            </a:extLst>
          </p:cNvPr>
          <p:cNvGraphicFramePr/>
          <p:nvPr>
            <p:extLst>
              <p:ext uri="{D42A27DB-BD31-4B8C-83A1-F6EECF244321}">
                <p14:modId xmlns:p14="http://schemas.microsoft.com/office/powerpoint/2010/main" val="2321908860"/>
              </p:ext>
            </p:extLst>
          </p:nvPr>
        </p:nvGraphicFramePr>
        <p:xfrm>
          <a:off x="-710213" y="988625"/>
          <a:ext cx="8842159" cy="5229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9" descr="Diagram&#10;&#10;Description automatically generated">
            <a:extLst>
              <a:ext uri="{FF2B5EF4-FFF2-40B4-BE49-F238E27FC236}">
                <a16:creationId xmlns:a16="http://schemas.microsoft.com/office/drawing/2014/main" id="{21920711-ADFA-4875-861A-6D4E94757451}"/>
              </a:ext>
            </a:extLst>
          </p:cNvPr>
          <p:cNvPicPr>
            <a:picLocks noChangeAspect="1"/>
          </p:cNvPicPr>
          <p:nvPr/>
        </p:nvPicPr>
        <p:blipFill>
          <a:blip r:embed="rId9"/>
          <a:stretch>
            <a:fillRect/>
          </a:stretch>
        </p:blipFill>
        <p:spPr>
          <a:xfrm>
            <a:off x="7682097" y="1143750"/>
            <a:ext cx="1239216" cy="14630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8" descr="Text, icon&#10;&#10;Description automatically generated">
            <a:extLst>
              <a:ext uri="{FF2B5EF4-FFF2-40B4-BE49-F238E27FC236}">
                <a16:creationId xmlns:a16="http://schemas.microsoft.com/office/drawing/2014/main" id="{8C3F7872-B2F2-4C93-96BC-D4BDEB74AA40}"/>
              </a:ext>
            </a:extLst>
          </p:cNvPr>
          <p:cNvPicPr>
            <a:picLocks noChangeAspect="1"/>
          </p:cNvPicPr>
          <p:nvPr/>
        </p:nvPicPr>
        <p:blipFill>
          <a:blip r:embed="rId10"/>
          <a:stretch>
            <a:fillRect/>
          </a:stretch>
        </p:blipFill>
        <p:spPr>
          <a:xfrm>
            <a:off x="7682097" y="3039756"/>
            <a:ext cx="1238464" cy="14630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2" descr="Diagram&#10;&#10;Description automatically generated">
            <a:extLst>
              <a:ext uri="{FF2B5EF4-FFF2-40B4-BE49-F238E27FC236}">
                <a16:creationId xmlns:a16="http://schemas.microsoft.com/office/drawing/2014/main" id="{E06732EB-B86A-431B-8381-EC05ABD6E991}"/>
              </a:ext>
            </a:extLst>
          </p:cNvPr>
          <p:cNvPicPr>
            <a:picLocks noChangeAspect="1"/>
          </p:cNvPicPr>
          <p:nvPr/>
        </p:nvPicPr>
        <p:blipFill>
          <a:blip r:embed="rId11"/>
          <a:stretch>
            <a:fillRect/>
          </a:stretch>
        </p:blipFill>
        <p:spPr>
          <a:xfrm>
            <a:off x="7682097" y="4926330"/>
            <a:ext cx="1238464" cy="14630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3" name="Straight Arrow Connector 22">
            <a:extLst>
              <a:ext uri="{FF2B5EF4-FFF2-40B4-BE49-F238E27FC236}">
                <a16:creationId xmlns:a16="http://schemas.microsoft.com/office/drawing/2014/main" id="{20586977-859B-456A-9E3C-44E9052ED43E}"/>
              </a:ext>
            </a:extLst>
          </p:cNvPr>
          <p:cNvCxnSpPr>
            <a:cxnSpLocks/>
            <a:endCxn id="14" idx="2"/>
          </p:cNvCxnSpPr>
          <p:nvPr/>
        </p:nvCxnSpPr>
        <p:spPr>
          <a:xfrm flipV="1">
            <a:off x="7202184" y="3771276"/>
            <a:ext cx="479913" cy="2168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D2E4CE4B-3324-438A-900F-629C48A02724}"/>
              </a:ext>
            </a:extLst>
          </p:cNvPr>
          <p:cNvCxnSpPr>
            <a:cxnSpLocks/>
          </p:cNvCxnSpPr>
          <p:nvPr/>
        </p:nvCxnSpPr>
        <p:spPr>
          <a:xfrm>
            <a:off x="7202184" y="4637508"/>
            <a:ext cx="574655" cy="75193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32" name="TextBox 31">
            <a:extLst>
              <a:ext uri="{FF2B5EF4-FFF2-40B4-BE49-F238E27FC236}">
                <a16:creationId xmlns:a16="http://schemas.microsoft.com/office/drawing/2014/main" id="{E87A997F-FAE5-4EDE-8E22-2073C2B37C87}"/>
              </a:ext>
            </a:extLst>
          </p:cNvPr>
          <p:cNvSpPr txBox="1"/>
          <p:nvPr/>
        </p:nvSpPr>
        <p:spPr>
          <a:xfrm>
            <a:off x="7854899" y="4502796"/>
            <a:ext cx="1074333" cy="369332"/>
          </a:xfrm>
          <a:prstGeom prst="rect">
            <a:avLst/>
          </a:prstGeom>
          <a:noFill/>
        </p:spPr>
        <p:txBody>
          <a:bodyPr wrap="none" rtlCol="0">
            <a:spAutoFit/>
          </a:bodyPr>
          <a:lstStyle/>
          <a:p>
            <a:r>
              <a:rPr lang="en-US"/>
              <a:t>Mini-split</a:t>
            </a:r>
          </a:p>
        </p:txBody>
      </p:sp>
      <p:sp>
        <p:nvSpPr>
          <p:cNvPr id="33" name="TextBox 32">
            <a:extLst>
              <a:ext uri="{FF2B5EF4-FFF2-40B4-BE49-F238E27FC236}">
                <a16:creationId xmlns:a16="http://schemas.microsoft.com/office/drawing/2014/main" id="{E25CBF5E-2AC3-40BF-BA23-65A5CF1E6D8B}"/>
              </a:ext>
            </a:extLst>
          </p:cNvPr>
          <p:cNvSpPr txBox="1"/>
          <p:nvPr/>
        </p:nvSpPr>
        <p:spPr>
          <a:xfrm>
            <a:off x="7854899" y="6390422"/>
            <a:ext cx="1151277" cy="369332"/>
          </a:xfrm>
          <a:prstGeom prst="rect">
            <a:avLst/>
          </a:prstGeom>
          <a:noFill/>
        </p:spPr>
        <p:txBody>
          <a:bodyPr wrap="none" rtlCol="0">
            <a:spAutoFit/>
          </a:bodyPr>
          <a:lstStyle/>
          <a:p>
            <a:r>
              <a:rPr lang="en-US"/>
              <a:t>Multi-split</a:t>
            </a:r>
          </a:p>
        </p:txBody>
      </p:sp>
      <p:sp>
        <p:nvSpPr>
          <p:cNvPr id="34" name="TextBox 33">
            <a:extLst>
              <a:ext uri="{FF2B5EF4-FFF2-40B4-BE49-F238E27FC236}">
                <a16:creationId xmlns:a16="http://schemas.microsoft.com/office/drawing/2014/main" id="{5C469D1A-AB54-47F8-8682-064F40EF1BB0}"/>
              </a:ext>
            </a:extLst>
          </p:cNvPr>
          <p:cNvSpPr txBox="1"/>
          <p:nvPr/>
        </p:nvSpPr>
        <p:spPr>
          <a:xfrm>
            <a:off x="7962748" y="2606288"/>
            <a:ext cx="858633" cy="369332"/>
          </a:xfrm>
          <a:prstGeom prst="rect">
            <a:avLst/>
          </a:prstGeom>
          <a:noFill/>
        </p:spPr>
        <p:txBody>
          <a:bodyPr wrap="none" rtlCol="0">
            <a:spAutoFit/>
          </a:bodyPr>
          <a:lstStyle/>
          <a:p>
            <a:r>
              <a:rPr lang="en-US"/>
              <a:t>Ducted</a:t>
            </a:r>
          </a:p>
        </p:txBody>
      </p:sp>
      <p:pic>
        <p:nvPicPr>
          <p:cNvPr id="19" name="Picture 4" descr="neep logo - Steven Winter Associates, Inc.">
            <a:extLst>
              <a:ext uri="{FF2B5EF4-FFF2-40B4-BE49-F238E27FC236}">
                <a16:creationId xmlns:a16="http://schemas.microsoft.com/office/drawing/2014/main" id="{D0520EE5-7A53-46C4-BA6B-74CF2850D9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6562" y="1093664"/>
            <a:ext cx="360127" cy="3490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NEEA (@nwalliance) | Twitter">
            <a:extLst>
              <a:ext uri="{FF2B5EF4-FFF2-40B4-BE49-F238E27FC236}">
                <a16:creationId xmlns:a16="http://schemas.microsoft.com/office/drawing/2014/main" id="{35B897A3-F4D1-4F32-A67B-A937FD38CF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0341" y="1082608"/>
            <a:ext cx="360127" cy="36012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A481B460-7D05-482E-A6B3-C0966F2EBD0C}"/>
              </a:ext>
            </a:extLst>
          </p:cNvPr>
          <p:cNvCxnSpPr>
            <a:cxnSpLocks/>
          </p:cNvCxnSpPr>
          <p:nvPr/>
        </p:nvCxnSpPr>
        <p:spPr>
          <a:xfrm>
            <a:off x="3524036" y="2496620"/>
            <a:ext cx="467861" cy="2140888"/>
          </a:xfrm>
          <a:prstGeom prst="straightConnector1">
            <a:avLst/>
          </a:prstGeom>
          <a:ln>
            <a:tailEnd type="none"/>
          </a:ln>
        </p:spPr>
        <p:style>
          <a:lnRef idx="2">
            <a:schemeClr val="accent5"/>
          </a:lnRef>
          <a:fillRef idx="0">
            <a:schemeClr val="accent5"/>
          </a:fillRef>
          <a:effectRef idx="1">
            <a:schemeClr val="accent5"/>
          </a:effectRef>
          <a:fontRef idx="minor">
            <a:schemeClr val="tx1"/>
          </a:fontRef>
        </p:style>
      </p:cxnSp>
      <p:sp>
        <p:nvSpPr>
          <p:cNvPr id="10" name="Right Brace 9">
            <a:extLst>
              <a:ext uri="{FF2B5EF4-FFF2-40B4-BE49-F238E27FC236}">
                <a16:creationId xmlns:a16="http://schemas.microsoft.com/office/drawing/2014/main" id="{A2FE2728-C6C6-4320-BFA9-E3AAFF4012DC}"/>
              </a:ext>
            </a:extLst>
          </p:cNvPr>
          <p:cNvSpPr/>
          <p:nvPr/>
        </p:nvSpPr>
        <p:spPr>
          <a:xfrm>
            <a:off x="7286652" y="1936621"/>
            <a:ext cx="269610" cy="1462706"/>
          </a:xfrm>
          <a:prstGeom prst="rightBrace">
            <a:avLst>
              <a:gd name="adj1" fmla="val 8333"/>
              <a:gd name="adj2" fmla="val 162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allout: Left-Right Arrow 27">
            <a:extLst>
              <a:ext uri="{FF2B5EF4-FFF2-40B4-BE49-F238E27FC236}">
                <a16:creationId xmlns:a16="http://schemas.microsoft.com/office/drawing/2014/main" id="{BF8C25C4-A62D-40E7-BEA8-07AB0B12EF7A}"/>
              </a:ext>
            </a:extLst>
          </p:cNvPr>
          <p:cNvSpPr/>
          <p:nvPr/>
        </p:nvSpPr>
        <p:spPr>
          <a:xfrm>
            <a:off x="5397534" y="1285519"/>
            <a:ext cx="260757" cy="4682202"/>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3013699"/>
      </p:ext>
    </p:extLst>
  </p:cSld>
  <p:clrMapOvr>
    <a:masterClrMapping/>
  </p:clrMapOvr>
  <mc:AlternateContent xmlns:mc="http://schemas.openxmlformats.org/markup-compatibility/2006" xmlns:p14="http://schemas.microsoft.com/office/powerpoint/2010/main">
    <mc:Choice Requires="p14">
      <p:transition spd="slow" p14:dur="2000" advTm="71275"/>
    </mc:Choice>
    <mc:Fallback xmlns="">
      <p:transition spd="slow" advTm="71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anim calcmode="lin" valueType="num">
                                      <p:cBhvr>
                                        <p:cTn id="17" dur="500" fill="hold"/>
                                        <p:tgtEl>
                                          <p:spTgt spid="34"/>
                                        </p:tgtEl>
                                        <p:attrNameLst>
                                          <p:attrName>ppt_x</p:attrName>
                                        </p:attrNameLst>
                                      </p:cBhvr>
                                      <p:tavLst>
                                        <p:tav tm="0">
                                          <p:val>
                                            <p:strVal val="#ppt_x"/>
                                          </p:val>
                                        </p:tav>
                                        <p:tav tm="100000">
                                          <p:val>
                                            <p:strVal val="#ppt_x"/>
                                          </p:val>
                                        </p:tav>
                                      </p:tavLst>
                                    </p:anim>
                                    <p:anim calcmode="lin" valueType="num">
                                      <p:cBhvr>
                                        <p:cTn id="1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197F1D-C4E1-4E7D-9123-55DFC2AF0B13}"/>
              </a:ext>
            </a:extLst>
          </p:cNvPr>
          <p:cNvSpPr txBox="1"/>
          <p:nvPr/>
        </p:nvSpPr>
        <p:spPr>
          <a:xfrm>
            <a:off x="5855929" y="1871781"/>
            <a:ext cx="3044475" cy="4647426"/>
          </a:xfrm>
          <a:prstGeom prst="rect">
            <a:avLst/>
          </a:prstGeom>
          <a:noFill/>
        </p:spPr>
        <p:txBody>
          <a:bodyPr wrap="square" rtlCol="0">
            <a:spAutoFit/>
          </a:bodyPr>
          <a:lstStyle/>
          <a:p>
            <a:pPr marL="285750" indent="-285750">
              <a:buFont typeface="Arial" panose="020B0604020202020204" pitchFamily="34" charset="0"/>
              <a:buChar char="•"/>
            </a:pPr>
            <a:r>
              <a:rPr lang="en-US"/>
              <a:t>Specially tuned to do well in cold climates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Meets efficiency and capacity criteria set forth by the Northeast Energy Efficiency Partnership (NEEP)</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Improved components combine to provide </a:t>
            </a:r>
            <a:r>
              <a:rPr lang="en-US" i="1"/>
              <a:t>variable</a:t>
            </a:r>
            <a:r>
              <a:rPr lang="en-US"/>
              <a:t> speeds</a:t>
            </a:r>
            <a:endParaRPr lang="en-US" sz="1600"/>
          </a:p>
          <a:p>
            <a:pPr marL="742950" lvl="1" indent="-285750">
              <a:buFont typeface="Arial" panose="020B0604020202020204" pitchFamily="34" charset="0"/>
              <a:buChar char="•"/>
            </a:pPr>
            <a:r>
              <a:rPr lang="en-US" sz="1600"/>
              <a:t>Standard heat pumps are single-speed or two-speed only</a:t>
            </a:r>
          </a:p>
          <a:p>
            <a:pPr marL="742950" lvl="1" indent="-285750">
              <a:buFont typeface="Arial" panose="020B0604020202020204" pitchFamily="34" charset="0"/>
              <a:buChar char="•"/>
            </a:pPr>
            <a:r>
              <a:rPr lang="en-US" sz="1600"/>
              <a:t>Akin to a fixed speed bike vs. a 21-gear bike</a:t>
            </a:r>
          </a:p>
        </p:txBody>
      </p:sp>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a:xfrm>
            <a:off x="483001" y="352629"/>
            <a:ext cx="8177998" cy="810512"/>
          </a:xfrm>
        </p:spPr>
        <p:txBody>
          <a:bodyPr>
            <a:noAutofit/>
          </a:bodyPr>
          <a:lstStyle/>
          <a:p>
            <a:r>
              <a:rPr lang="en-US" sz="4000">
                <a:latin typeface="Abadi" panose="020B0604020104020204" pitchFamily="34" charset="0"/>
              </a:rPr>
              <a:t>ccASHPs</a:t>
            </a:r>
          </a:p>
        </p:txBody>
      </p:sp>
      <p:sp>
        <p:nvSpPr>
          <p:cNvPr id="8" name="Slide Number Placeholder 4">
            <a:extLst>
              <a:ext uri="{FF2B5EF4-FFF2-40B4-BE49-F238E27FC236}">
                <a16:creationId xmlns:a16="http://schemas.microsoft.com/office/drawing/2014/main" id="{F2E6A633-4626-4048-A13C-F3CDC2789D9B}"/>
              </a:ext>
            </a:extLst>
          </p:cNvPr>
          <p:cNvSpPr>
            <a:spLocks noGrp="1"/>
          </p:cNvSpPr>
          <p:nvPr>
            <p:ph type="sldNum" sz="quarter" idx="4"/>
          </p:nvPr>
        </p:nvSpPr>
        <p:spPr/>
        <p:txBody>
          <a:bodyPr/>
          <a:lstStyle/>
          <a:p>
            <a:fld id="{E6166F9C-AA76-49A4-852C-289CB63A6674}" type="slidenum">
              <a:rPr lang="en-US" smtClean="0"/>
              <a:t>14</a:t>
            </a:fld>
            <a:endParaRPr lang="en-US"/>
          </a:p>
        </p:txBody>
      </p:sp>
      <p:pic>
        <p:nvPicPr>
          <p:cNvPr id="6" name="Picture 5" descr="A close up of a logo&#10;&#10;Description automatically generated">
            <a:extLst>
              <a:ext uri="{FF2B5EF4-FFF2-40B4-BE49-F238E27FC236}">
                <a16:creationId xmlns:a16="http://schemas.microsoft.com/office/drawing/2014/main" id="{99BE1436-1ED0-437A-BED5-B7B9EB6E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107" y="5446284"/>
            <a:ext cx="726297" cy="955562"/>
          </a:xfrm>
          <a:prstGeom prst="rect">
            <a:avLst/>
          </a:prstGeom>
        </p:spPr>
      </p:pic>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9" descr="Graphical user interface&#10;&#10;Description automatically generated">
            <a:extLst>
              <a:ext uri="{FF2B5EF4-FFF2-40B4-BE49-F238E27FC236}">
                <a16:creationId xmlns:a16="http://schemas.microsoft.com/office/drawing/2014/main" id="{DB451594-3910-1F48-8BB2-5B9F3CCC4B09}"/>
              </a:ext>
            </a:extLst>
          </p:cNvPr>
          <p:cNvPicPr>
            <a:picLocks noChangeAspect="1"/>
          </p:cNvPicPr>
          <p:nvPr/>
        </p:nvPicPr>
        <p:blipFill rotWithShape="1">
          <a:blip r:embed="rId4">
            <a:extLst>
              <a:ext uri="{28A0092B-C50C-407E-A947-70E740481C1C}">
                <a14:useLocalDpi xmlns:a14="http://schemas.microsoft.com/office/drawing/2010/main" val="0"/>
              </a:ext>
            </a:extLst>
          </a:blip>
          <a:srcRect l="3195" t="-746" r="-3275" b="48422"/>
          <a:stretch/>
        </p:blipFill>
        <p:spPr>
          <a:xfrm>
            <a:off x="-499766" y="1586772"/>
            <a:ext cx="6604571" cy="2589710"/>
          </a:xfrm>
          <a:prstGeom prst="rect">
            <a:avLst/>
          </a:prstGeom>
        </p:spPr>
      </p:pic>
      <p:pic>
        <p:nvPicPr>
          <p:cNvPr id="3" name="Picture 2" descr="Diagram&#10;&#10;Description automatically generated">
            <a:extLst>
              <a:ext uri="{FF2B5EF4-FFF2-40B4-BE49-F238E27FC236}">
                <a16:creationId xmlns:a16="http://schemas.microsoft.com/office/drawing/2014/main" id="{16D85C60-9D44-4D6E-92EC-D85D3D3BC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02" y="4234419"/>
            <a:ext cx="5357439" cy="2283946"/>
          </a:xfrm>
          <a:prstGeom prst="rect">
            <a:avLst/>
          </a:prstGeom>
        </p:spPr>
      </p:pic>
    </p:spTree>
    <p:extLst>
      <p:ext uri="{BB962C8B-B14F-4D97-AF65-F5344CB8AC3E}">
        <p14:creationId xmlns:p14="http://schemas.microsoft.com/office/powerpoint/2010/main" val="12137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30A5684C-FF3B-4B5E-B7B7-F016A18EEE8D}"/>
              </a:ext>
            </a:extLst>
          </p:cNvPr>
          <p:cNvPicPr>
            <a:picLocks noChangeAspect="1"/>
          </p:cNvPicPr>
          <p:nvPr/>
        </p:nvPicPr>
        <p:blipFill>
          <a:blip r:embed="rId3"/>
          <a:stretch>
            <a:fillRect/>
          </a:stretch>
        </p:blipFill>
        <p:spPr>
          <a:xfrm>
            <a:off x="179434" y="1265110"/>
            <a:ext cx="8425254" cy="6314727"/>
          </a:xfrm>
          <a:prstGeom prst="rect">
            <a:avLst/>
          </a:prstGeom>
        </p:spPr>
      </p:pic>
      <p:sp>
        <p:nvSpPr>
          <p:cNvPr id="14" name="Title 13">
            <a:extLst>
              <a:ext uri="{FF2B5EF4-FFF2-40B4-BE49-F238E27FC236}">
                <a16:creationId xmlns:a16="http://schemas.microsoft.com/office/drawing/2014/main" id="{F22A3072-4A2A-44EE-B2E4-147D06362929}"/>
              </a:ext>
            </a:extLst>
          </p:cNvPr>
          <p:cNvSpPr>
            <a:spLocks noGrp="1"/>
          </p:cNvSpPr>
          <p:nvPr>
            <p:ph type="title"/>
          </p:nvPr>
        </p:nvSpPr>
        <p:spPr/>
        <p:txBody>
          <a:bodyPr>
            <a:normAutofit/>
          </a:bodyPr>
          <a:lstStyle/>
          <a:p>
            <a:r>
              <a:rPr lang="en-US" sz="4000">
                <a:latin typeface="Abadi" panose="020B0604020104020204" pitchFamily="34" charset="0"/>
              </a:rPr>
              <a:t>Heat Pump Components</a:t>
            </a:r>
          </a:p>
        </p:txBody>
      </p:sp>
      <p:sp>
        <p:nvSpPr>
          <p:cNvPr id="29" name="Slide Number Placeholder 4">
            <a:extLst>
              <a:ext uri="{FF2B5EF4-FFF2-40B4-BE49-F238E27FC236}">
                <a16:creationId xmlns:a16="http://schemas.microsoft.com/office/drawing/2014/main" id="{D1E0D871-29D6-4859-A83D-A8534A815726}"/>
              </a:ext>
            </a:extLst>
          </p:cNvPr>
          <p:cNvSpPr>
            <a:spLocks noGrp="1"/>
          </p:cNvSpPr>
          <p:nvPr>
            <p:ph type="sldNum" sz="quarter" idx="4"/>
          </p:nvPr>
        </p:nvSpPr>
        <p:spPr/>
        <p:txBody>
          <a:bodyPr/>
          <a:lstStyle/>
          <a:p>
            <a:fld id="{E6166F9C-AA76-49A4-852C-289CB63A6674}" type="slidenum">
              <a:rPr lang="en-US" smtClean="0"/>
              <a:t>15</a:t>
            </a:fld>
            <a:endParaRPr lang="en-US"/>
          </a:p>
        </p:txBody>
      </p:sp>
      <p:grpSp>
        <p:nvGrpSpPr>
          <p:cNvPr id="8" name="Group 7">
            <a:extLst>
              <a:ext uri="{FF2B5EF4-FFF2-40B4-BE49-F238E27FC236}">
                <a16:creationId xmlns:a16="http://schemas.microsoft.com/office/drawing/2014/main" id="{71DEFF75-C9FA-4766-8472-FC99C5611E26}"/>
              </a:ext>
            </a:extLst>
          </p:cNvPr>
          <p:cNvGrpSpPr/>
          <p:nvPr/>
        </p:nvGrpSpPr>
        <p:grpSpPr>
          <a:xfrm>
            <a:off x="3406003" y="3959917"/>
            <a:ext cx="1872354" cy="2029009"/>
            <a:chOff x="3457515" y="5190065"/>
            <a:chExt cx="1927284" cy="1205388"/>
          </a:xfrm>
        </p:grpSpPr>
        <p:sp>
          <p:nvSpPr>
            <p:cNvPr id="10" name="Rectangle 9">
              <a:extLst>
                <a:ext uri="{FF2B5EF4-FFF2-40B4-BE49-F238E27FC236}">
                  <a16:creationId xmlns:a16="http://schemas.microsoft.com/office/drawing/2014/main" id="{0EA1C78B-DDC9-41EA-932A-AF2A7029F81F}"/>
                </a:ext>
              </a:extLst>
            </p:cNvPr>
            <p:cNvSpPr/>
            <p:nvPr/>
          </p:nvSpPr>
          <p:spPr>
            <a:xfrm>
              <a:off x="3759200" y="5190065"/>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6" name="TextBox 5">
              <a:extLst>
                <a:ext uri="{FF2B5EF4-FFF2-40B4-BE49-F238E27FC236}">
                  <a16:creationId xmlns:a16="http://schemas.microsoft.com/office/drawing/2014/main" id="{AF41F617-6CDF-455E-9782-2B4556D8DB9D}"/>
                </a:ext>
              </a:extLst>
            </p:cNvPr>
            <p:cNvSpPr txBox="1"/>
            <p:nvPr/>
          </p:nvSpPr>
          <p:spPr>
            <a:xfrm>
              <a:off x="3457515" y="6176041"/>
              <a:ext cx="301685" cy="21941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3</a:t>
              </a:r>
            </a:p>
          </p:txBody>
        </p:sp>
      </p:grpSp>
      <p:grpSp>
        <p:nvGrpSpPr>
          <p:cNvPr id="11" name="Group 10">
            <a:extLst>
              <a:ext uri="{FF2B5EF4-FFF2-40B4-BE49-F238E27FC236}">
                <a16:creationId xmlns:a16="http://schemas.microsoft.com/office/drawing/2014/main" id="{4F3B7992-76C1-46F9-85BC-C86023B151B3}"/>
              </a:ext>
            </a:extLst>
          </p:cNvPr>
          <p:cNvGrpSpPr/>
          <p:nvPr/>
        </p:nvGrpSpPr>
        <p:grpSpPr>
          <a:xfrm>
            <a:off x="133739" y="1536217"/>
            <a:ext cx="1698171" cy="1352093"/>
            <a:chOff x="1388533" y="4697396"/>
            <a:chExt cx="1625599" cy="1352093"/>
          </a:xfrm>
        </p:grpSpPr>
        <p:sp>
          <p:nvSpPr>
            <p:cNvPr id="9" name="Rectangle 8">
              <a:extLst>
                <a:ext uri="{FF2B5EF4-FFF2-40B4-BE49-F238E27FC236}">
                  <a16:creationId xmlns:a16="http://schemas.microsoft.com/office/drawing/2014/main" id="{B243E760-98E9-491D-9E56-C7E15823BAD0}"/>
                </a:ext>
              </a:extLst>
            </p:cNvPr>
            <p:cNvSpPr/>
            <p:nvPr/>
          </p:nvSpPr>
          <p:spPr>
            <a:xfrm>
              <a:off x="1388533" y="5008089"/>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2" name="TextBox 11">
              <a:extLst>
                <a:ext uri="{FF2B5EF4-FFF2-40B4-BE49-F238E27FC236}">
                  <a16:creationId xmlns:a16="http://schemas.microsoft.com/office/drawing/2014/main" id="{DE34D246-E305-4FD8-B39D-F03B7980CE1C}"/>
                </a:ext>
              </a:extLst>
            </p:cNvPr>
            <p:cNvSpPr txBox="1"/>
            <p:nvPr/>
          </p:nvSpPr>
          <p:spPr>
            <a:xfrm>
              <a:off x="2726421" y="4697396"/>
              <a:ext cx="247647" cy="36933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2</a:t>
              </a:r>
            </a:p>
          </p:txBody>
        </p:sp>
      </p:grpSp>
      <p:grpSp>
        <p:nvGrpSpPr>
          <p:cNvPr id="7" name="Group 6">
            <a:extLst>
              <a:ext uri="{FF2B5EF4-FFF2-40B4-BE49-F238E27FC236}">
                <a16:creationId xmlns:a16="http://schemas.microsoft.com/office/drawing/2014/main" id="{62B274E8-2B7F-4A1A-BF5F-0ED20FB1EAFD}"/>
              </a:ext>
            </a:extLst>
          </p:cNvPr>
          <p:cNvGrpSpPr/>
          <p:nvPr/>
        </p:nvGrpSpPr>
        <p:grpSpPr>
          <a:xfrm>
            <a:off x="3435260" y="1484127"/>
            <a:ext cx="1697216" cy="2142581"/>
            <a:chOff x="3001775" y="2428178"/>
            <a:chExt cx="2112091" cy="1314088"/>
          </a:xfrm>
        </p:grpSpPr>
        <p:sp>
          <p:nvSpPr>
            <p:cNvPr id="3" name="Rectangle 2">
              <a:extLst>
                <a:ext uri="{FF2B5EF4-FFF2-40B4-BE49-F238E27FC236}">
                  <a16:creationId xmlns:a16="http://schemas.microsoft.com/office/drawing/2014/main" id="{CB11B73A-ADFB-4CE3-B874-90D14299B8DB}"/>
                </a:ext>
              </a:extLst>
            </p:cNvPr>
            <p:cNvSpPr/>
            <p:nvPr/>
          </p:nvSpPr>
          <p:spPr>
            <a:xfrm>
              <a:off x="3488267" y="2700866"/>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0AECB5E1-FDB0-433D-8BCE-8075EA3756A3}"/>
                </a:ext>
              </a:extLst>
            </p:cNvPr>
            <p:cNvSpPr txBox="1"/>
            <p:nvPr/>
          </p:nvSpPr>
          <p:spPr>
            <a:xfrm>
              <a:off x="3001775" y="2428178"/>
              <a:ext cx="301686" cy="226519"/>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1</a:t>
              </a:r>
            </a:p>
          </p:txBody>
        </p:sp>
      </p:grpSp>
      <p:sp>
        <p:nvSpPr>
          <p:cNvPr id="18" name="TextBox 17">
            <a:extLst>
              <a:ext uri="{FF2B5EF4-FFF2-40B4-BE49-F238E27FC236}">
                <a16:creationId xmlns:a16="http://schemas.microsoft.com/office/drawing/2014/main" id="{FC0EBF45-E483-4997-8C10-8A5B5C84161E}"/>
              </a:ext>
            </a:extLst>
          </p:cNvPr>
          <p:cNvSpPr txBox="1"/>
          <p:nvPr/>
        </p:nvSpPr>
        <p:spPr>
          <a:xfrm>
            <a:off x="246794" y="6216205"/>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Heating Mode</a:t>
            </a:r>
          </a:p>
        </p:txBody>
      </p:sp>
      <p:sp>
        <p:nvSpPr>
          <p:cNvPr id="19" name="TextBox 18">
            <a:extLst>
              <a:ext uri="{FF2B5EF4-FFF2-40B4-BE49-F238E27FC236}">
                <a16:creationId xmlns:a16="http://schemas.microsoft.com/office/drawing/2014/main" id="{23474550-9F67-411B-8CB4-4AEED15EA1FA}"/>
              </a:ext>
            </a:extLst>
          </p:cNvPr>
          <p:cNvSpPr txBox="1"/>
          <p:nvPr/>
        </p:nvSpPr>
        <p:spPr>
          <a:xfrm>
            <a:off x="-33511" y="3646063"/>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a:cs typeface="Arial"/>
              </a:rPr>
              <a:t>Indoors</a:t>
            </a:r>
            <a:endParaRPr lang="en-US">
              <a:solidFill>
                <a:srgbClr val="003C71"/>
              </a:solidFill>
              <a:latin typeface="Calibri" pitchFamily="34" charset="0"/>
              <a:cs typeface="Arial" charset="0"/>
            </a:endParaRPr>
          </a:p>
        </p:txBody>
      </p:sp>
      <p:sp>
        <p:nvSpPr>
          <p:cNvPr id="21" name="TextBox 20">
            <a:extLst>
              <a:ext uri="{FF2B5EF4-FFF2-40B4-BE49-F238E27FC236}">
                <a16:creationId xmlns:a16="http://schemas.microsoft.com/office/drawing/2014/main" id="{A0E35EA6-232B-47B4-BE78-CD264EDF5CAD}"/>
              </a:ext>
            </a:extLst>
          </p:cNvPr>
          <p:cNvSpPr txBox="1"/>
          <p:nvPr/>
        </p:nvSpPr>
        <p:spPr>
          <a:xfrm>
            <a:off x="7717409" y="3603292"/>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pitchFamily="34" charset="0"/>
                <a:cs typeface="Arial" charset="0"/>
              </a:rPr>
              <a:t>Outdoors</a:t>
            </a:r>
          </a:p>
        </p:txBody>
      </p:sp>
      <p:sp>
        <p:nvSpPr>
          <p:cNvPr id="22" name="TextBox 21">
            <a:extLst>
              <a:ext uri="{FF2B5EF4-FFF2-40B4-BE49-F238E27FC236}">
                <a16:creationId xmlns:a16="http://schemas.microsoft.com/office/drawing/2014/main" id="{779606D0-46A8-4BB9-9DCE-210A0E9FB670}"/>
              </a:ext>
            </a:extLst>
          </p:cNvPr>
          <p:cNvSpPr txBox="1"/>
          <p:nvPr/>
        </p:nvSpPr>
        <p:spPr>
          <a:xfrm>
            <a:off x="7621104" y="3381003"/>
            <a:ext cx="1316017"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i="1">
                <a:solidFill>
                  <a:srgbClr val="003C71"/>
                </a:solidFill>
                <a:latin typeface="Calibri"/>
                <a:cs typeface="Arial"/>
              </a:rPr>
              <a:t>Heat Source</a:t>
            </a:r>
            <a:endParaRPr lang="en-US" i="1">
              <a:solidFill>
                <a:srgbClr val="003C71"/>
              </a:solidFill>
              <a:latin typeface="Calibri" pitchFamily="34" charset="0"/>
              <a:cs typeface="Arial" charset="0"/>
            </a:endParaRPr>
          </a:p>
        </p:txBody>
      </p:sp>
      <p:sp>
        <p:nvSpPr>
          <p:cNvPr id="23" name="TextBox 22">
            <a:extLst>
              <a:ext uri="{FF2B5EF4-FFF2-40B4-BE49-F238E27FC236}">
                <a16:creationId xmlns:a16="http://schemas.microsoft.com/office/drawing/2014/main" id="{BE9E7544-EFB5-44D2-AEF8-163ADB1BC156}"/>
              </a:ext>
            </a:extLst>
          </p:cNvPr>
          <p:cNvSpPr txBox="1"/>
          <p:nvPr/>
        </p:nvSpPr>
        <p:spPr>
          <a:xfrm>
            <a:off x="3828867" y="1416710"/>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Compressor</a:t>
            </a:r>
            <a:endParaRPr lang="en-US" b="1"/>
          </a:p>
        </p:txBody>
      </p:sp>
      <p:sp>
        <p:nvSpPr>
          <p:cNvPr id="24" name="TextBox 23">
            <a:extLst>
              <a:ext uri="{FF2B5EF4-FFF2-40B4-BE49-F238E27FC236}">
                <a16:creationId xmlns:a16="http://schemas.microsoft.com/office/drawing/2014/main" id="{B9500020-E38B-4FC1-AA06-0A40DBB2E1F8}"/>
              </a:ext>
            </a:extLst>
          </p:cNvPr>
          <p:cNvSpPr txBox="1"/>
          <p:nvPr/>
        </p:nvSpPr>
        <p:spPr>
          <a:xfrm>
            <a:off x="2551030" y="3104004"/>
            <a:ext cx="1194178"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Indoor Unit:</a:t>
            </a:r>
          </a:p>
          <a:p>
            <a:pPr algn="ctr" defTabSz="914400">
              <a:spcBef>
                <a:spcPct val="0"/>
              </a:spcBef>
              <a:spcAft>
                <a:spcPct val="0"/>
              </a:spcAft>
              <a:defRPr/>
            </a:pPr>
            <a:r>
              <a:rPr lang="en-US" b="1" i="1">
                <a:solidFill>
                  <a:srgbClr val="003C71"/>
                </a:solidFill>
                <a:latin typeface="Calibri"/>
                <a:cs typeface="Arial"/>
              </a:rPr>
              <a:t>Condenser</a:t>
            </a:r>
            <a:endParaRPr lang="en-US" b="1" i="1"/>
          </a:p>
        </p:txBody>
      </p:sp>
      <p:sp>
        <p:nvSpPr>
          <p:cNvPr id="25" name="TextBox 24">
            <a:extLst>
              <a:ext uri="{FF2B5EF4-FFF2-40B4-BE49-F238E27FC236}">
                <a16:creationId xmlns:a16="http://schemas.microsoft.com/office/drawing/2014/main" id="{BDC35270-D635-47E3-9590-F0764E8C827A}"/>
              </a:ext>
            </a:extLst>
          </p:cNvPr>
          <p:cNvSpPr txBox="1"/>
          <p:nvPr/>
        </p:nvSpPr>
        <p:spPr>
          <a:xfrm>
            <a:off x="5096051" y="3110673"/>
            <a:ext cx="1255193"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Outdoor unit: </a:t>
            </a:r>
            <a:r>
              <a:rPr lang="en-US" b="1" i="1">
                <a:solidFill>
                  <a:srgbClr val="003C71"/>
                </a:solidFill>
                <a:latin typeface="Calibri"/>
                <a:cs typeface="Arial"/>
              </a:rPr>
              <a:t>Evaporator</a:t>
            </a:r>
            <a:endParaRPr lang="en-US" b="1" i="1"/>
          </a:p>
        </p:txBody>
      </p:sp>
      <p:sp>
        <p:nvSpPr>
          <p:cNvPr id="26" name="TextBox 25">
            <a:extLst>
              <a:ext uri="{FF2B5EF4-FFF2-40B4-BE49-F238E27FC236}">
                <a16:creationId xmlns:a16="http://schemas.microsoft.com/office/drawing/2014/main" id="{70724E7F-8F6B-484F-9C2C-FB35B707D7E0}"/>
              </a:ext>
            </a:extLst>
          </p:cNvPr>
          <p:cNvSpPr txBox="1"/>
          <p:nvPr/>
        </p:nvSpPr>
        <p:spPr>
          <a:xfrm>
            <a:off x="3460024" y="5884712"/>
            <a:ext cx="2057400"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Electronic Expansion Valve (EXV)</a:t>
            </a:r>
            <a:endParaRPr lang="en-US" b="1"/>
          </a:p>
        </p:txBody>
      </p:sp>
      <p:sp>
        <p:nvSpPr>
          <p:cNvPr id="27" name="TextBox 26">
            <a:extLst>
              <a:ext uri="{FF2B5EF4-FFF2-40B4-BE49-F238E27FC236}">
                <a16:creationId xmlns:a16="http://schemas.microsoft.com/office/drawing/2014/main" id="{73C4FFE7-09A7-4A30-9432-9ACD69328E42}"/>
              </a:ext>
            </a:extLst>
          </p:cNvPr>
          <p:cNvSpPr txBox="1"/>
          <p:nvPr/>
        </p:nvSpPr>
        <p:spPr>
          <a:xfrm>
            <a:off x="-78941" y="3400314"/>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i="1">
                <a:solidFill>
                  <a:srgbClr val="003C71"/>
                </a:solidFill>
                <a:latin typeface="Calibri"/>
                <a:cs typeface="Arial"/>
              </a:rPr>
              <a:t>Useful Heat</a:t>
            </a:r>
            <a:endParaRPr lang="en-US" i="1"/>
          </a:p>
        </p:txBody>
      </p:sp>
      <p:sp>
        <p:nvSpPr>
          <p:cNvPr id="28" name="TextBox 27">
            <a:extLst>
              <a:ext uri="{FF2B5EF4-FFF2-40B4-BE49-F238E27FC236}">
                <a16:creationId xmlns:a16="http://schemas.microsoft.com/office/drawing/2014/main" id="{968552D5-4BAB-47ED-91B3-89559F204C01}"/>
              </a:ext>
            </a:extLst>
          </p:cNvPr>
          <p:cNvSpPr txBox="1"/>
          <p:nvPr/>
        </p:nvSpPr>
        <p:spPr>
          <a:xfrm>
            <a:off x="-129816" y="221250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Fan</a:t>
            </a:r>
            <a:endParaRPr lang="en-US" b="1">
              <a:solidFill>
                <a:srgbClr val="003C71"/>
              </a:solidFill>
              <a:cs typeface="Arial"/>
            </a:endParaRPr>
          </a:p>
        </p:txBody>
      </p:sp>
    </p:spTree>
    <p:extLst>
      <p:ext uri="{BB962C8B-B14F-4D97-AF65-F5344CB8AC3E}">
        <p14:creationId xmlns:p14="http://schemas.microsoft.com/office/powerpoint/2010/main" val="34402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E03D11-ED21-475D-B591-7C1625DF5104}"/>
              </a:ext>
            </a:extLst>
          </p:cNvPr>
          <p:cNvSpPr>
            <a:spLocks noGrp="1"/>
          </p:cNvSpPr>
          <p:nvPr>
            <p:ph type="title"/>
          </p:nvPr>
        </p:nvSpPr>
        <p:spPr/>
        <p:txBody>
          <a:bodyPr anchor="t">
            <a:noAutofit/>
          </a:bodyPr>
          <a:lstStyle/>
          <a:p>
            <a:r>
              <a:rPr lang="en-US" sz="4000">
                <a:latin typeface="Abadi" panose="020B0604020104020204" pitchFamily="34" charset="0"/>
              </a:rPr>
              <a:t>VCHP Component Differences</a:t>
            </a:r>
            <a:br>
              <a:rPr lang="en-US" sz="4000"/>
            </a:br>
            <a:endParaRPr lang="en-US" sz="4000"/>
          </a:p>
        </p:txBody>
      </p:sp>
      <p:sp>
        <p:nvSpPr>
          <p:cNvPr id="17" name="Slide Number Placeholder 4">
            <a:extLst>
              <a:ext uri="{FF2B5EF4-FFF2-40B4-BE49-F238E27FC236}">
                <a16:creationId xmlns:a16="http://schemas.microsoft.com/office/drawing/2014/main" id="{8B05A27E-FE01-4CB7-B75F-13C8BD37A9A3}"/>
              </a:ext>
            </a:extLst>
          </p:cNvPr>
          <p:cNvSpPr>
            <a:spLocks noGrp="1"/>
          </p:cNvSpPr>
          <p:nvPr>
            <p:ph type="sldNum" sz="quarter" idx="4"/>
          </p:nvPr>
        </p:nvSpPr>
        <p:spPr/>
        <p:txBody>
          <a:bodyPr/>
          <a:lstStyle/>
          <a:p>
            <a:fld id="{E6166F9C-AA76-49A4-852C-289CB63A6674}" type="slidenum">
              <a:rPr lang="en-US" smtClean="0"/>
              <a:t>16</a:t>
            </a:fld>
            <a:endParaRPr lang="en-US"/>
          </a:p>
        </p:txBody>
      </p:sp>
      <p:pic>
        <p:nvPicPr>
          <p:cNvPr id="3" name="Picture 6" descr="Logo&#10;&#10;Description automatically generated">
            <a:extLst>
              <a:ext uri="{FF2B5EF4-FFF2-40B4-BE49-F238E27FC236}">
                <a16:creationId xmlns:a16="http://schemas.microsoft.com/office/drawing/2014/main" id="{3C93EACB-98AE-417D-8108-9AEEA838A333}"/>
              </a:ext>
            </a:extLst>
          </p:cNvPr>
          <p:cNvPicPr>
            <a:picLocks noChangeAspect="1"/>
          </p:cNvPicPr>
          <p:nvPr/>
        </p:nvPicPr>
        <p:blipFill>
          <a:blip r:embed="rId3"/>
          <a:stretch>
            <a:fillRect/>
          </a:stretch>
        </p:blipFill>
        <p:spPr>
          <a:xfrm>
            <a:off x="777825" y="1766829"/>
            <a:ext cx="1371600" cy="1371600"/>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E9E00F10-0BBA-4265-BD84-04F2BA41C804}"/>
              </a:ext>
            </a:extLst>
          </p:cNvPr>
          <p:cNvPicPr>
            <a:picLocks noChangeAspect="1"/>
          </p:cNvPicPr>
          <p:nvPr/>
        </p:nvPicPr>
        <p:blipFill>
          <a:blip r:embed="rId4"/>
          <a:stretch>
            <a:fillRect/>
          </a:stretch>
        </p:blipFill>
        <p:spPr>
          <a:xfrm>
            <a:off x="777825" y="3348318"/>
            <a:ext cx="1371600" cy="1371600"/>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2E69BFD1-5843-42AB-9285-578B30D839E5}"/>
              </a:ext>
            </a:extLst>
          </p:cNvPr>
          <p:cNvPicPr>
            <a:picLocks/>
          </p:cNvPicPr>
          <p:nvPr/>
        </p:nvPicPr>
        <p:blipFill>
          <a:blip r:embed="rId5"/>
          <a:stretch>
            <a:fillRect/>
          </a:stretch>
        </p:blipFill>
        <p:spPr>
          <a:xfrm>
            <a:off x="777825" y="5007553"/>
            <a:ext cx="1371600" cy="1371600"/>
          </a:xfrm>
          <a:prstGeom prst="rect">
            <a:avLst/>
          </a:prstGeom>
        </p:spPr>
      </p:pic>
      <p:sp>
        <p:nvSpPr>
          <p:cNvPr id="9" name="TextBox 8">
            <a:extLst>
              <a:ext uri="{FF2B5EF4-FFF2-40B4-BE49-F238E27FC236}">
                <a16:creationId xmlns:a16="http://schemas.microsoft.com/office/drawing/2014/main" id="{1AE903DA-7D90-40E7-9155-BAEDCFFD91FE}"/>
              </a:ext>
            </a:extLst>
          </p:cNvPr>
          <p:cNvSpPr txBox="1"/>
          <p:nvPr/>
        </p:nvSpPr>
        <p:spPr>
          <a:xfrm>
            <a:off x="805617" y="3115579"/>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Compressor</a:t>
            </a:r>
            <a:endParaRPr lang="en-US"/>
          </a:p>
        </p:txBody>
      </p:sp>
      <p:sp>
        <p:nvSpPr>
          <p:cNvPr id="15" name="TextBox 14">
            <a:extLst>
              <a:ext uri="{FF2B5EF4-FFF2-40B4-BE49-F238E27FC236}">
                <a16:creationId xmlns:a16="http://schemas.microsoft.com/office/drawing/2014/main" id="{078BFDA0-CD6C-48B1-B41C-60BC3DB9AE2E}"/>
              </a:ext>
            </a:extLst>
          </p:cNvPr>
          <p:cNvSpPr txBox="1"/>
          <p:nvPr/>
        </p:nvSpPr>
        <p:spPr>
          <a:xfrm>
            <a:off x="805617" y="470478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Fan</a:t>
            </a:r>
            <a:endParaRPr lang="en-US"/>
          </a:p>
        </p:txBody>
      </p:sp>
      <p:sp>
        <p:nvSpPr>
          <p:cNvPr id="16" name="TextBox 15">
            <a:extLst>
              <a:ext uri="{FF2B5EF4-FFF2-40B4-BE49-F238E27FC236}">
                <a16:creationId xmlns:a16="http://schemas.microsoft.com/office/drawing/2014/main" id="{647EE3EB-DCD6-4EFB-84D9-209EBFD9EAF9}"/>
              </a:ext>
            </a:extLst>
          </p:cNvPr>
          <p:cNvSpPr txBox="1"/>
          <p:nvPr/>
        </p:nvSpPr>
        <p:spPr>
          <a:xfrm>
            <a:off x="482076" y="6312250"/>
            <a:ext cx="1963099"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Expansion Valve</a:t>
            </a:r>
            <a:endParaRPr lang="en-US"/>
          </a:p>
        </p:txBody>
      </p:sp>
      <p:sp>
        <p:nvSpPr>
          <p:cNvPr id="2" name="TextBox 1">
            <a:extLst>
              <a:ext uri="{FF2B5EF4-FFF2-40B4-BE49-F238E27FC236}">
                <a16:creationId xmlns:a16="http://schemas.microsoft.com/office/drawing/2014/main" id="{57D4A813-5738-444A-8D2B-7334137EF3CD}"/>
              </a:ext>
            </a:extLst>
          </p:cNvPr>
          <p:cNvSpPr txBox="1"/>
          <p:nvPr/>
        </p:nvSpPr>
        <p:spPr>
          <a:xfrm>
            <a:off x="2827487" y="5167855"/>
            <a:ext cx="5336125" cy="830997"/>
          </a:xfrm>
          <a:prstGeom prst="rect">
            <a:avLst/>
          </a:prstGeom>
          <a:noFill/>
        </p:spPr>
        <p:txBody>
          <a:bodyPr wrap="square" rtlCol="0">
            <a:spAutoFit/>
          </a:bodyPr>
          <a:lstStyle/>
          <a:p>
            <a:r>
              <a:rPr lang="en-US" sz="2400" err="1"/>
              <a:t>EXV</a:t>
            </a:r>
            <a:r>
              <a:rPr lang="en-US" sz="2400"/>
              <a:t> controlled by an electromagnetic piston to vary the firing rate</a:t>
            </a:r>
          </a:p>
        </p:txBody>
      </p:sp>
      <p:sp>
        <p:nvSpPr>
          <p:cNvPr id="4" name="TextBox 3">
            <a:extLst>
              <a:ext uri="{FF2B5EF4-FFF2-40B4-BE49-F238E27FC236}">
                <a16:creationId xmlns:a16="http://schemas.microsoft.com/office/drawing/2014/main" id="{1F90330A-C724-4C5E-9BCB-0DD1BB184311}"/>
              </a:ext>
            </a:extLst>
          </p:cNvPr>
          <p:cNvSpPr txBox="1"/>
          <p:nvPr/>
        </p:nvSpPr>
        <p:spPr>
          <a:xfrm>
            <a:off x="2827487" y="3564316"/>
            <a:ext cx="5184742" cy="830997"/>
          </a:xfrm>
          <a:prstGeom prst="rect">
            <a:avLst/>
          </a:prstGeom>
          <a:noFill/>
        </p:spPr>
        <p:txBody>
          <a:bodyPr wrap="square" rtlCol="0">
            <a:spAutoFit/>
          </a:bodyPr>
          <a:lstStyle/>
          <a:p>
            <a:r>
              <a:rPr lang="en-US" sz="2400"/>
              <a:t>Fan is controlled by an electronically commutated motor</a:t>
            </a:r>
            <a:r>
              <a:rPr lang="en-US" sz="2400">
                <a:solidFill>
                  <a:prstClr val="black"/>
                </a:solidFill>
              </a:rPr>
              <a:t> </a:t>
            </a:r>
            <a:r>
              <a:rPr lang="en-US" sz="2400"/>
              <a:t>for variable speeds</a:t>
            </a:r>
          </a:p>
        </p:txBody>
      </p:sp>
      <p:sp>
        <p:nvSpPr>
          <p:cNvPr id="18" name="Text Placeholder 13">
            <a:extLst>
              <a:ext uri="{FF2B5EF4-FFF2-40B4-BE49-F238E27FC236}">
                <a16:creationId xmlns:a16="http://schemas.microsoft.com/office/drawing/2014/main" id="{065FE161-D831-4DEE-B305-65BE778F2460}"/>
              </a:ext>
            </a:extLst>
          </p:cNvPr>
          <p:cNvSpPr txBox="1">
            <a:spLocks/>
          </p:cNvSpPr>
          <p:nvPr/>
        </p:nvSpPr>
        <p:spPr>
          <a:xfrm>
            <a:off x="2827487" y="1961262"/>
            <a:ext cx="4800600"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Compressor motor is inverter driven for multi-stage variance</a:t>
            </a:r>
          </a:p>
        </p:txBody>
      </p:sp>
    </p:spTree>
    <p:extLst>
      <p:ext uri="{BB962C8B-B14F-4D97-AF65-F5344CB8AC3E}">
        <p14:creationId xmlns:p14="http://schemas.microsoft.com/office/powerpoint/2010/main" val="402431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surface chart&#10;&#10;Description automatically generated">
            <a:extLst>
              <a:ext uri="{FF2B5EF4-FFF2-40B4-BE49-F238E27FC236}">
                <a16:creationId xmlns:a16="http://schemas.microsoft.com/office/drawing/2014/main" id="{D3E9676F-5DB8-45B1-99B7-CCDFFFF44093}"/>
              </a:ext>
            </a:extLst>
          </p:cNvPr>
          <p:cNvPicPr>
            <a:picLocks noChangeAspect="1"/>
          </p:cNvPicPr>
          <p:nvPr/>
        </p:nvPicPr>
        <p:blipFill>
          <a:blip r:embed="rId4"/>
          <a:stretch>
            <a:fillRect/>
          </a:stretch>
        </p:blipFill>
        <p:spPr>
          <a:xfrm>
            <a:off x="-499777" y="1715815"/>
            <a:ext cx="7087106" cy="5306870"/>
          </a:xfrm>
          <a:prstGeom prst="rect">
            <a:avLst/>
          </a:prstGeom>
        </p:spPr>
      </p:pic>
      <p:sp>
        <p:nvSpPr>
          <p:cNvPr id="2" name="Slide Title">
            <a:extLst>
              <a:ext uri="{FF2B5EF4-FFF2-40B4-BE49-F238E27FC236}">
                <a16:creationId xmlns:a16="http://schemas.microsoft.com/office/drawing/2014/main" id="{63BBBEF9-2F25-45F0-B857-FE159CB8489A}"/>
              </a:ext>
            </a:extLst>
          </p:cNvPr>
          <p:cNvSpPr>
            <a:spLocks noGrp="1"/>
          </p:cNvSpPr>
          <p:nvPr>
            <p:ph type="title"/>
          </p:nvPr>
        </p:nvSpPr>
        <p:spPr>
          <a:prstGeom prst="rect">
            <a:avLst/>
          </a:prstGeom>
        </p:spPr>
        <p:txBody>
          <a:bodyPr>
            <a:normAutofit/>
          </a:bodyPr>
          <a:lstStyle/>
          <a:p>
            <a:r>
              <a:rPr lang="en-US" sz="4000">
                <a:latin typeface="Abadi" panose="020B0604020104020204" pitchFamily="34" charset="0"/>
              </a:rPr>
              <a:t>How Modulation Helps - Control</a:t>
            </a:r>
            <a:endParaRPr lang="en-US" sz="4000">
              <a:latin typeface="Abadi" panose="020B0604020104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42646E7E-914F-47BF-BA51-020524EA1BD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E5960137-AD5C-4073-A44E-22D610BB7DA4}"/>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19752F3E-FA9D-4A39-8B3D-32230050988C}"/>
              </a:ext>
            </a:extLst>
          </p:cNvPr>
          <p:cNvSpPr txBox="1"/>
          <p:nvPr/>
        </p:nvSpPr>
        <p:spPr>
          <a:xfrm>
            <a:off x="6013722" y="2932827"/>
            <a:ext cx="2736713"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More control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Less waste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Improved comfort</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0265AEAA-B831-48EC-B49C-051DBC037EAD}"/>
              </a:ext>
            </a:extLst>
          </p:cNvPr>
          <p:cNvCxnSpPr/>
          <p:nvPr/>
        </p:nvCxnSpPr>
        <p:spPr>
          <a:xfrm>
            <a:off x="3725839" y="3429000"/>
            <a:ext cx="0" cy="104746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42D23E4-8B26-40B7-99FA-612441628086}"/>
              </a:ext>
            </a:extLst>
          </p:cNvPr>
          <p:cNvCxnSpPr>
            <a:cxnSpLocks/>
          </p:cNvCxnSpPr>
          <p:nvPr/>
        </p:nvCxnSpPr>
        <p:spPr>
          <a:xfrm>
            <a:off x="4724398" y="3712191"/>
            <a:ext cx="0" cy="232012"/>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EF032E51-C306-4B72-BF78-5C3EB0BFB3F0}"/>
              </a:ext>
            </a:extLst>
          </p:cNvPr>
          <p:cNvCxnSpPr>
            <a:cxnSpLocks/>
          </p:cNvCxnSpPr>
          <p:nvPr/>
        </p:nvCxnSpPr>
        <p:spPr>
          <a:xfrm>
            <a:off x="914400" y="2932827"/>
            <a:ext cx="0" cy="779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B75257-28FD-4AF8-B57E-C74864100FB3}"/>
              </a:ext>
            </a:extLst>
          </p:cNvPr>
          <p:cNvSpPr txBox="1"/>
          <p:nvPr/>
        </p:nvSpPr>
        <p:spPr>
          <a:xfrm>
            <a:off x="685815" y="2581990"/>
            <a:ext cx="2736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Recovery Speed</a:t>
            </a:r>
          </a:p>
        </p:txBody>
      </p:sp>
    </p:spTree>
    <p:custDataLst>
      <p:tags r:id="rId1"/>
    </p:custDataLst>
    <p:extLst>
      <p:ext uri="{BB962C8B-B14F-4D97-AF65-F5344CB8AC3E}">
        <p14:creationId xmlns:p14="http://schemas.microsoft.com/office/powerpoint/2010/main" val="3029278152"/>
      </p:ext>
    </p:extLst>
  </p:cSld>
  <p:clrMapOvr>
    <a:masterClrMapping/>
  </p:clrMapOvr>
  <mc:AlternateContent xmlns:mc="http://schemas.openxmlformats.org/markup-compatibility/2006" xmlns:p14="http://schemas.microsoft.com/office/powerpoint/2010/main">
    <mc:Choice Requires="p14">
      <p:transition spd="slow" p14:dur="2000" advTm="168039"/>
    </mc:Choice>
    <mc:Fallback xmlns="">
      <p:transition spd="slow" advTm="16803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4D11D-B59E-47D5-9A1E-F85765C14A76}"/>
              </a:ext>
            </a:extLst>
          </p:cNvPr>
          <p:cNvSpPr>
            <a:spLocks noGrp="1"/>
          </p:cNvSpPr>
          <p:nvPr>
            <p:ph idx="1"/>
          </p:nvPr>
        </p:nvSpPr>
        <p:spPr/>
        <p:txBody>
          <a:bodyPr>
            <a:normAutofit/>
          </a:bodyPr>
          <a:lstStyle/>
          <a:p>
            <a:r>
              <a:rPr lang="en-US" sz="2400">
                <a:cs typeface="Calibri"/>
              </a:rPr>
              <a:t>Traditional heat pumps cannot perform at low temperatures and therefore require supplemental heat</a:t>
            </a:r>
          </a:p>
          <a:p>
            <a:r>
              <a:rPr lang="en-US" sz="2400">
                <a:cs typeface="Calibri"/>
              </a:rPr>
              <a:t>Cold climate heat pumps require less supplemental heat</a:t>
            </a:r>
          </a:p>
          <a:p>
            <a:endParaRPr lang="en-US" sz="2400"/>
          </a:p>
        </p:txBody>
      </p:sp>
      <p:sp>
        <p:nvSpPr>
          <p:cNvPr id="5" name="Title 4">
            <a:extLst>
              <a:ext uri="{FF2B5EF4-FFF2-40B4-BE49-F238E27FC236}">
                <a16:creationId xmlns:a16="http://schemas.microsoft.com/office/drawing/2014/main" id="{D78412B6-2A95-41EA-9B2B-016402FC82C7}"/>
              </a:ext>
            </a:extLst>
          </p:cNvPr>
          <p:cNvSpPr>
            <a:spLocks noGrp="1"/>
          </p:cNvSpPr>
          <p:nvPr>
            <p:ph type="title"/>
          </p:nvPr>
        </p:nvSpPr>
        <p:spPr/>
        <p:txBody>
          <a:bodyPr>
            <a:normAutofit/>
          </a:bodyPr>
          <a:lstStyle/>
          <a:p>
            <a:r>
              <a:rPr lang="en-US" sz="4000">
                <a:latin typeface="Abadi" panose="020B0604020104020204" pitchFamily="34" charset="0"/>
                <a:cs typeface="Arial"/>
              </a:rPr>
              <a:t>How Modulation Helps – Capacity</a:t>
            </a:r>
            <a:endParaRPr lang="en-US" sz="4000">
              <a:latin typeface="Abadi" panose="020B0604020104020204" pitchFamily="34" charset="0"/>
            </a:endParaRPr>
          </a:p>
        </p:txBody>
      </p:sp>
      <p:sp>
        <p:nvSpPr>
          <p:cNvPr id="15" name="Slide Number Placeholder 4">
            <a:extLst>
              <a:ext uri="{FF2B5EF4-FFF2-40B4-BE49-F238E27FC236}">
                <a16:creationId xmlns:a16="http://schemas.microsoft.com/office/drawing/2014/main" id="{D2507154-0644-4876-859F-49EBA6478F54}"/>
              </a:ext>
            </a:extLst>
          </p:cNvPr>
          <p:cNvSpPr>
            <a:spLocks noGrp="1"/>
          </p:cNvSpPr>
          <p:nvPr>
            <p:ph type="sldNum" sz="quarter" idx="4"/>
          </p:nvPr>
        </p:nvSpPr>
        <p:spPr/>
        <p:txBody>
          <a:bodyPr/>
          <a:lstStyle/>
          <a:p>
            <a:fld id="{E6166F9C-AA76-49A4-852C-289CB63A6674}" type="slidenum">
              <a:rPr lang="en-US" smtClean="0"/>
              <a:t>18</a:t>
            </a:fld>
            <a:endParaRPr lang="en-US"/>
          </a:p>
        </p:txBody>
      </p:sp>
      <p:pic>
        <p:nvPicPr>
          <p:cNvPr id="6" name="Picture 6" descr="Logo, icon&#10;&#10;Description automatically generated">
            <a:extLst>
              <a:ext uri="{FF2B5EF4-FFF2-40B4-BE49-F238E27FC236}">
                <a16:creationId xmlns:a16="http://schemas.microsoft.com/office/drawing/2014/main" id="{D2E20177-B50E-4B2D-9020-8D32E3DD1513}"/>
              </a:ext>
            </a:extLst>
          </p:cNvPr>
          <p:cNvPicPr>
            <a:picLocks noChangeAspect="1"/>
          </p:cNvPicPr>
          <p:nvPr/>
        </p:nvPicPr>
        <p:blipFill>
          <a:blip r:embed="rId4"/>
          <a:stretch>
            <a:fillRect/>
          </a:stretch>
        </p:blipFill>
        <p:spPr>
          <a:xfrm>
            <a:off x="260533" y="1989528"/>
            <a:ext cx="8440458" cy="6315549"/>
          </a:xfrm>
          <a:prstGeom prst="rect">
            <a:avLst/>
          </a:prstGeom>
        </p:spPr>
      </p:pic>
      <p:sp>
        <p:nvSpPr>
          <p:cNvPr id="8" name="TextBox 7">
            <a:extLst>
              <a:ext uri="{FF2B5EF4-FFF2-40B4-BE49-F238E27FC236}">
                <a16:creationId xmlns:a16="http://schemas.microsoft.com/office/drawing/2014/main" id="{6D9000D8-FDA1-4367-A7CC-0B9C991867E3}"/>
              </a:ext>
            </a:extLst>
          </p:cNvPr>
          <p:cNvSpPr txBox="1"/>
          <p:nvPr/>
        </p:nvSpPr>
        <p:spPr>
          <a:xfrm>
            <a:off x="1525380" y="4512334"/>
            <a:ext cx="1316017"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0%</a:t>
            </a:r>
            <a:endParaRPr lang="en-US" sz="6000" b="1">
              <a:solidFill>
                <a:srgbClr val="23356F"/>
              </a:solidFill>
              <a:cs typeface="Calibri"/>
            </a:endParaRPr>
          </a:p>
        </p:txBody>
      </p:sp>
      <p:sp>
        <p:nvSpPr>
          <p:cNvPr id="10" name="TextBox 9">
            <a:extLst>
              <a:ext uri="{FF2B5EF4-FFF2-40B4-BE49-F238E27FC236}">
                <a16:creationId xmlns:a16="http://schemas.microsoft.com/office/drawing/2014/main" id="{26FCE3AA-3868-471D-B0D7-E3A620E684BE}"/>
              </a:ext>
            </a:extLst>
          </p:cNvPr>
          <p:cNvSpPr txBox="1"/>
          <p:nvPr/>
        </p:nvSpPr>
        <p:spPr>
          <a:xfrm>
            <a:off x="1393593"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1" name="TextBox 10">
            <a:extLst>
              <a:ext uri="{FF2B5EF4-FFF2-40B4-BE49-F238E27FC236}">
                <a16:creationId xmlns:a16="http://schemas.microsoft.com/office/drawing/2014/main" id="{86D88952-05F3-4BC7-BE40-76B8B8EAAD31}"/>
              </a:ext>
            </a:extLst>
          </p:cNvPr>
          <p:cNvSpPr txBox="1"/>
          <p:nvPr/>
        </p:nvSpPr>
        <p:spPr>
          <a:xfrm>
            <a:off x="5914906" y="4512334"/>
            <a:ext cx="1528903"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72%</a:t>
            </a:r>
            <a:endParaRPr lang="en-US" sz="6000" b="1">
              <a:solidFill>
                <a:srgbClr val="23356F"/>
              </a:solidFill>
              <a:cs typeface="Calibri"/>
            </a:endParaRPr>
          </a:p>
        </p:txBody>
      </p:sp>
      <p:sp>
        <p:nvSpPr>
          <p:cNvPr id="12" name="TextBox 11">
            <a:extLst>
              <a:ext uri="{FF2B5EF4-FFF2-40B4-BE49-F238E27FC236}">
                <a16:creationId xmlns:a16="http://schemas.microsoft.com/office/drawing/2014/main" id="{F3C6B766-CD2A-4BA4-9263-3082AF419EAE}"/>
              </a:ext>
            </a:extLst>
          </p:cNvPr>
          <p:cNvSpPr txBox="1"/>
          <p:nvPr/>
        </p:nvSpPr>
        <p:spPr>
          <a:xfrm>
            <a:off x="5894630"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3" name="TextBox 12">
            <a:extLst>
              <a:ext uri="{FF2B5EF4-FFF2-40B4-BE49-F238E27FC236}">
                <a16:creationId xmlns:a16="http://schemas.microsoft.com/office/drawing/2014/main" id="{D4F71886-FC66-4439-9CB6-376A5D62BA63}"/>
              </a:ext>
            </a:extLst>
          </p:cNvPr>
          <p:cNvSpPr txBox="1"/>
          <p:nvPr/>
        </p:nvSpPr>
        <p:spPr>
          <a:xfrm>
            <a:off x="628211" y="3196651"/>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Conventional </a:t>
            </a:r>
            <a:br>
              <a:rPr lang="en-US">
                <a:latin typeface="Calibri"/>
                <a:cs typeface="Arial"/>
              </a:rPr>
            </a:br>
            <a:r>
              <a:rPr lang="en-US">
                <a:solidFill>
                  <a:srgbClr val="003C71"/>
                </a:solidFill>
                <a:latin typeface="Calibri"/>
                <a:cs typeface="Arial"/>
              </a:rPr>
              <a:t>Heat Pump</a:t>
            </a:r>
            <a:endParaRPr lang="en-US">
              <a:cs typeface="Calibri"/>
            </a:endParaRPr>
          </a:p>
        </p:txBody>
      </p:sp>
      <p:sp>
        <p:nvSpPr>
          <p:cNvPr id="14" name="TextBox 13">
            <a:extLst>
              <a:ext uri="{FF2B5EF4-FFF2-40B4-BE49-F238E27FC236}">
                <a16:creationId xmlns:a16="http://schemas.microsoft.com/office/drawing/2014/main" id="{AC283D0C-F94B-4F2A-90AA-A5E14EF04D06}"/>
              </a:ext>
            </a:extLst>
          </p:cNvPr>
          <p:cNvSpPr txBox="1"/>
          <p:nvPr/>
        </p:nvSpPr>
        <p:spPr>
          <a:xfrm>
            <a:off x="5081098" y="3196652"/>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Cold Climate</a:t>
            </a:r>
            <a:br>
              <a:rPr lang="en-US">
                <a:latin typeface="Calibri"/>
                <a:cs typeface="Arial"/>
              </a:rPr>
            </a:br>
            <a:r>
              <a:rPr lang="en-US">
                <a:solidFill>
                  <a:srgbClr val="003C71"/>
                </a:solidFill>
                <a:latin typeface="Calibri"/>
                <a:cs typeface="Arial"/>
              </a:rPr>
              <a:t>Heat Pump</a:t>
            </a:r>
            <a:endParaRPr lang="en-US">
              <a:cs typeface="Calibri"/>
            </a:endParaRPr>
          </a:p>
        </p:txBody>
      </p:sp>
    </p:spTree>
    <p:custDataLst>
      <p:tags r:id="rId1"/>
    </p:custDataLst>
    <p:extLst>
      <p:ext uri="{BB962C8B-B14F-4D97-AF65-F5344CB8AC3E}">
        <p14:creationId xmlns:p14="http://schemas.microsoft.com/office/powerpoint/2010/main" val="1269024794"/>
      </p:ext>
    </p:extLst>
  </p:cSld>
  <p:clrMapOvr>
    <a:masterClrMapping/>
  </p:clrMapOvr>
  <mc:AlternateContent xmlns:mc="http://schemas.openxmlformats.org/markup-compatibility/2006" xmlns:p14="http://schemas.microsoft.com/office/powerpoint/2010/main">
    <mc:Choice Requires="p14">
      <p:transition spd="slow" p14:dur="2000" advTm="157666"/>
    </mc:Choice>
    <mc:Fallback xmlns="">
      <p:transition spd="slow" advTm="1576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Autofit/>
          </a:bodyPr>
          <a:lstStyle/>
          <a:p>
            <a:r>
              <a:rPr lang="en-US" sz="4000">
                <a:latin typeface="Abadi" panose="020B0604020104020204" pitchFamily="34" charset="0"/>
              </a:rPr>
              <a:t>NEEP’s Cold Climate Specification</a:t>
            </a:r>
          </a:p>
        </p:txBody>
      </p:sp>
      <p:sp>
        <p:nvSpPr>
          <p:cNvPr id="15" name="Slide Number Placeholder 4">
            <a:extLst>
              <a:ext uri="{FF2B5EF4-FFF2-40B4-BE49-F238E27FC236}">
                <a16:creationId xmlns:a16="http://schemas.microsoft.com/office/drawing/2014/main" id="{D026FF52-493C-40F9-B1F1-8DC7F5A5940D}"/>
              </a:ext>
            </a:extLst>
          </p:cNvPr>
          <p:cNvSpPr>
            <a:spLocks noGrp="1"/>
          </p:cNvSpPr>
          <p:nvPr>
            <p:ph type="sldNum" sz="quarter" idx="4"/>
          </p:nvPr>
        </p:nvSpPr>
        <p:spPr/>
        <p:txBody>
          <a:bodyPr/>
          <a:lstStyle/>
          <a:p>
            <a:fld id="{E6166F9C-AA76-49A4-852C-289CB63A6674}" type="slidenum">
              <a:rPr lang="en-US" smtClean="0"/>
              <a:t>19</a:t>
            </a:fld>
            <a:endParaRPr lang="en-US"/>
          </a:p>
        </p:txBody>
      </p:sp>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1EC395A-03ED-4AC8-9B15-7F8C6B04D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084" y="1908532"/>
            <a:ext cx="2875766" cy="484771"/>
          </a:xfrm>
          <a:prstGeom prst="rect">
            <a:avLst/>
          </a:prstGeom>
        </p:spPr>
      </p:pic>
      <p:sp>
        <p:nvSpPr>
          <p:cNvPr id="30" name="TextBox 29">
            <a:extLst>
              <a:ext uri="{FF2B5EF4-FFF2-40B4-BE49-F238E27FC236}">
                <a16:creationId xmlns:a16="http://schemas.microsoft.com/office/drawing/2014/main" id="{68908712-0040-423C-8939-EB1885A2035C}"/>
              </a:ext>
            </a:extLst>
          </p:cNvPr>
          <p:cNvSpPr txBox="1"/>
          <p:nvPr/>
        </p:nvSpPr>
        <p:spPr>
          <a:xfrm>
            <a:off x="1324859" y="2747376"/>
            <a:ext cx="4348660" cy="3416320"/>
          </a:xfrm>
          <a:prstGeom prst="rect">
            <a:avLst/>
          </a:prstGeom>
          <a:noFill/>
        </p:spPr>
        <p:txBody>
          <a:bodyPr wrap="square" rtlCol="0">
            <a:spAutoFit/>
          </a:bodyPr>
          <a:lstStyle/>
          <a:p>
            <a:r>
              <a:rPr lang="en-US"/>
              <a:t>Variable capacity, residential-scale, air source heat pump. Ducted or ductless</a:t>
            </a:r>
          </a:p>
          <a:p>
            <a:endParaRPr lang="en-US"/>
          </a:p>
          <a:p>
            <a:r>
              <a:rPr lang="en-US"/>
              <a:t>High rated heating efficiency (≥ 9 HSPF ductless, ≥ 10 HSPF ducted)</a:t>
            </a:r>
          </a:p>
          <a:p>
            <a:endParaRPr lang="en-US"/>
          </a:p>
          <a:p>
            <a:r>
              <a:rPr lang="en-US"/>
              <a:t>High efficiency even at 5°F (COP ≥ 1.75)</a:t>
            </a:r>
          </a:p>
          <a:p>
            <a:endParaRPr lang="en-US"/>
          </a:p>
          <a:p>
            <a:r>
              <a:rPr lang="en-US"/>
              <a:t>Highly rated cooling efficiency </a:t>
            </a:r>
          </a:p>
          <a:p>
            <a:endParaRPr lang="en-US"/>
          </a:p>
          <a:p>
            <a:r>
              <a:rPr lang="en-US"/>
              <a:t>Capacity and efficiency data reported at multiple operating conditions</a:t>
            </a:r>
          </a:p>
        </p:txBody>
      </p:sp>
      <p:pic>
        <p:nvPicPr>
          <p:cNvPr id="2052" name="Picture 4" descr="neep logo - Steven Winter Associates, Inc.">
            <a:extLst>
              <a:ext uri="{FF2B5EF4-FFF2-40B4-BE49-F238E27FC236}">
                <a16:creationId xmlns:a16="http://schemas.microsoft.com/office/drawing/2014/main" id="{EAF7575A-F999-4FA5-9544-4FC3E5EEF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6" y="1695756"/>
            <a:ext cx="1528034" cy="14811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F3D988F-4387-4AB9-971C-DF1F3AC7C00A}"/>
              </a:ext>
            </a:extLst>
          </p:cNvPr>
          <p:cNvSpPr txBox="1"/>
          <p:nvPr/>
        </p:nvSpPr>
        <p:spPr>
          <a:xfrm>
            <a:off x="5914496" y="3203303"/>
            <a:ext cx="2894354" cy="1754326"/>
          </a:xfrm>
          <a:prstGeom prst="rect">
            <a:avLst/>
          </a:prstGeom>
          <a:noFill/>
        </p:spPr>
        <p:txBody>
          <a:bodyPr wrap="square" rtlCol="0">
            <a:spAutoFit/>
          </a:bodyPr>
          <a:lstStyle/>
          <a:p>
            <a:pPr marL="285750" indent="-285750">
              <a:buFont typeface="Arial" panose="020B0604020202020204" pitchFamily="34" charset="0"/>
              <a:buChar char="•"/>
            </a:pPr>
            <a:r>
              <a:rPr lang="en-US"/>
              <a:t>Sets and periodically updates the standard</a:t>
            </a:r>
          </a:p>
          <a:p>
            <a:pPr marL="285750" indent="-285750">
              <a:buFont typeface="Arial" panose="020B0604020202020204" pitchFamily="34" charset="0"/>
              <a:buChar char="•"/>
            </a:pPr>
            <a:r>
              <a:rPr lang="en-US"/>
              <a:t>Maintains a qualifying product list</a:t>
            </a:r>
          </a:p>
          <a:p>
            <a:pPr marL="285750" indent="-285750">
              <a:buFont typeface="Arial" panose="020B0604020202020204" pitchFamily="34" charset="0"/>
              <a:buChar char="•"/>
            </a:pPr>
            <a:r>
              <a:rPr lang="en-US"/>
              <a:t>Publishes the resultant engineering data</a:t>
            </a:r>
          </a:p>
        </p:txBody>
      </p:sp>
      <p:pic>
        <p:nvPicPr>
          <p:cNvPr id="3" name="Picture 3" descr="Logo, icon&#10;&#10;Description automatically generated">
            <a:extLst>
              <a:ext uri="{FF2B5EF4-FFF2-40B4-BE49-F238E27FC236}">
                <a16:creationId xmlns:a16="http://schemas.microsoft.com/office/drawing/2014/main" id="{B3EF5090-25A1-49DB-BBBB-DE13F75CA11C}"/>
              </a:ext>
            </a:extLst>
          </p:cNvPr>
          <p:cNvPicPr>
            <a:picLocks noChangeAspect="1"/>
          </p:cNvPicPr>
          <p:nvPr/>
        </p:nvPicPr>
        <p:blipFill>
          <a:blip r:embed="rId5"/>
          <a:stretch>
            <a:fillRect/>
          </a:stretch>
        </p:blipFill>
        <p:spPr>
          <a:xfrm>
            <a:off x="715662" y="2669227"/>
            <a:ext cx="715706" cy="716551"/>
          </a:xfrm>
          <a:prstGeom prst="rect">
            <a:avLst/>
          </a:prstGeom>
        </p:spPr>
      </p:pic>
      <p:pic>
        <p:nvPicPr>
          <p:cNvPr id="18" name="Picture 3" descr="Logo, icon&#10;&#10;Description automatically generated">
            <a:extLst>
              <a:ext uri="{FF2B5EF4-FFF2-40B4-BE49-F238E27FC236}">
                <a16:creationId xmlns:a16="http://schemas.microsoft.com/office/drawing/2014/main" id="{8B47DFD2-DFFD-4A99-A336-BECAA8665324}"/>
              </a:ext>
            </a:extLst>
          </p:cNvPr>
          <p:cNvPicPr>
            <a:picLocks noChangeAspect="1"/>
          </p:cNvPicPr>
          <p:nvPr/>
        </p:nvPicPr>
        <p:blipFill>
          <a:blip r:embed="rId5"/>
          <a:stretch>
            <a:fillRect/>
          </a:stretch>
        </p:blipFill>
        <p:spPr>
          <a:xfrm>
            <a:off x="715877" y="3470748"/>
            <a:ext cx="715706" cy="716551"/>
          </a:xfrm>
          <a:prstGeom prst="rect">
            <a:avLst/>
          </a:prstGeom>
        </p:spPr>
      </p:pic>
      <p:pic>
        <p:nvPicPr>
          <p:cNvPr id="19" name="Picture 3" descr="Logo, icon&#10;&#10;Description automatically generated">
            <a:extLst>
              <a:ext uri="{FF2B5EF4-FFF2-40B4-BE49-F238E27FC236}">
                <a16:creationId xmlns:a16="http://schemas.microsoft.com/office/drawing/2014/main" id="{021A6716-4F15-4221-A934-444E00D71CFB}"/>
              </a:ext>
            </a:extLst>
          </p:cNvPr>
          <p:cNvPicPr>
            <a:picLocks noChangeAspect="1"/>
          </p:cNvPicPr>
          <p:nvPr/>
        </p:nvPicPr>
        <p:blipFill>
          <a:blip r:embed="rId5"/>
          <a:stretch>
            <a:fillRect/>
          </a:stretch>
        </p:blipFill>
        <p:spPr>
          <a:xfrm>
            <a:off x="728887" y="4164732"/>
            <a:ext cx="715706" cy="716551"/>
          </a:xfrm>
          <a:prstGeom prst="rect">
            <a:avLst/>
          </a:prstGeom>
        </p:spPr>
      </p:pic>
      <p:pic>
        <p:nvPicPr>
          <p:cNvPr id="20" name="Picture 3" descr="Logo, icon&#10;&#10;Description automatically generated">
            <a:extLst>
              <a:ext uri="{FF2B5EF4-FFF2-40B4-BE49-F238E27FC236}">
                <a16:creationId xmlns:a16="http://schemas.microsoft.com/office/drawing/2014/main" id="{9A19674C-D07E-44AB-8CDF-192DCF39DA1C}"/>
              </a:ext>
            </a:extLst>
          </p:cNvPr>
          <p:cNvPicPr>
            <a:picLocks noChangeAspect="1"/>
          </p:cNvPicPr>
          <p:nvPr/>
        </p:nvPicPr>
        <p:blipFill>
          <a:blip r:embed="rId5"/>
          <a:stretch>
            <a:fillRect/>
          </a:stretch>
        </p:blipFill>
        <p:spPr>
          <a:xfrm>
            <a:off x="714755" y="4731391"/>
            <a:ext cx="715706" cy="716551"/>
          </a:xfrm>
          <a:prstGeom prst="rect">
            <a:avLst/>
          </a:prstGeom>
        </p:spPr>
      </p:pic>
      <p:pic>
        <p:nvPicPr>
          <p:cNvPr id="21" name="Picture 3" descr="Logo, icon&#10;&#10;Description automatically generated">
            <a:extLst>
              <a:ext uri="{FF2B5EF4-FFF2-40B4-BE49-F238E27FC236}">
                <a16:creationId xmlns:a16="http://schemas.microsoft.com/office/drawing/2014/main" id="{2897E3AE-FBA6-4D41-BAE0-7A39616176F5}"/>
              </a:ext>
            </a:extLst>
          </p:cNvPr>
          <p:cNvPicPr>
            <a:picLocks noChangeAspect="1"/>
          </p:cNvPicPr>
          <p:nvPr/>
        </p:nvPicPr>
        <p:blipFill>
          <a:blip r:embed="rId5"/>
          <a:stretch>
            <a:fillRect/>
          </a:stretch>
        </p:blipFill>
        <p:spPr>
          <a:xfrm>
            <a:off x="713614" y="5394016"/>
            <a:ext cx="715706" cy="716551"/>
          </a:xfrm>
          <a:prstGeom prst="rect">
            <a:avLst/>
          </a:prstGeom>
        </p:spPr>
      </p:pic>
    </p:spTree>
    <p:extLst>
      <p:ext uri="{BB962C8B-B14F-4D97-AF65-F5344CB8AC3E}">
        <p14:creationId xmlns:p14="http://schemas.microsoft.com/office/powerpoint/2010/main" val="408362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A20-0686-48A3-965B-B30BBDEA56BA}"/>
              </a:ext>
            </a:extLst>
          </p:cNvPr>
          <p:cNvSpPr>
            <a:spLocks noGrp="1"/>
          </p:cNvSpPr>
          <p:nvPr>
            <p:ph type="ctrTitle"/>
          </p:nvPr>
        </p:nvSpPr>
        <p:spPr>
          <a:xfrm>
            <a:off x="685800" y="1754418"/>
            <a:ext cx="7772400" cy="1237280"/>
          </a:xfrm>
        </p:spPr>
        <p:txBody>
          <a:bodyPr>
            <a:normAutofit/>
          </a:bodyPr>
          <a:lstStyle/>
          <a:p>
            <a:r>
              <a:rPr lang="en-US" sz="3600">
                <a:latin typeface="Abadi" panose="020B0604020104020204" pitchFamily="34" charset="0"/>
              </a:rPr>
              <a:t>Cold Climate Air Source Heat Pump Sizing and Design Training</a:t>
            </a:r>
          </a:p>
        </p:txBody>
      </p:sp>
      <p:sp>
        <p:nvSpPr>
          <p:cNvPr id="3" name="Subtitle 2">
            <a:extLst>
              <a:ext uri="{FF2B5EF4-FFF2-40B4-BE49-F238E27FC236}">
                <a16:creationId xmlns:a16="http://schemas.microsoft.com/office/drawing/2014/main" id="{321CD419-6D8D-42A0-BE23-4CD3625F0E7E}"/>
              </a:ext>
            </a:extLst>
          </p:cNvPr>
          <p:cNvSpPr>
            <a:spLocks noGrp="1"/>
          </p:cNvSpPr>
          <p:nvPr>
            <p:ph type="subTitle" idx="1"/>
          </p:nvPr>
        </p:nvSpPr>
        <p:spPr>
          <a:xfrm>
            <a:off x="1143000" y="3429000"/>
            <a:ext cx="6858000" cy="437302"/>
          </a:xfrm>
        </p:spPr>
        <p:txBody>
          <a:bodyPr>
            <a:normAutofit/>
          </a:bodyPr>
          <a:lstStyle/>
          <a:p>
            <a:r>
              <a:rPr lang="en-US" sz="2200"/>
              <a:t>Orientation for heat pump designers and installers</a:t>
            </a:r>
          </a:p>
        </p:txBody>
      </p:sp>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059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73105"/>
            <a:ext cx="7886700" cy="2959239"/>
          </a:xfrm>
        </p:spPr>
        <p:txBody>
          <a:bodyPr>
            <a:normAutofit lnSpcReduction="10000"/>
          </a:bodyPr>
          <a:lstStyle/>
          <a:p>
            <a:r>
              <a:rPr lang="en-US" sz="2400"/>
              <a:t>Remote Delivery</a:t>
            </a:r>
          </a:p>
          <a:p>
            <a:pPr lvl="1"/>
            <a:r>
              <a:rPr lang="en-US" sz="1800"/>
              <a:t>Use polls to 1) name the parts of a heat pump and 2) ask which part of the heat pump does what</a:t>
            </a:r>
          </a:p>
          <a:p>
            <a:pPr lvl="1"/>
            <a:r>
              <a:rPr lang="en-US" sz="1800"/>
              <a:t>How does a heat pump achieve &gt;100% efficiency?</a:t>
            </a:r>
          </a:p>
          <a:p>
            <a:pPr marL="457200" lvl="1" indent="0">
              <a:buNone/>
            </a:pPr>
            <a:endParaRPr lang="en-US"/>
          </a:p>
          <a:p>
            <a:r>
              <a:rPr lang="en-US" sz="2400"/>
              <a:t>In-person</a:t>
            </a:r>
          </a:p>
          <a:p>
            <a:pPr lvl="1"/>
            <a:r>
              <a:rPr lang="en-US" sz="1800"/>
              <a:t>Show parts of the heat pump and a list of functions – participants call out the match-ups like “The Price Is Right”</a:t>
            </a:r>
          </a:p>
          <a:p>
            <a:pPr lvl="1"/>
            <a:r>
              <a:rPr lang="en-US" sz="1800"/>
              <a:t>Participants call out how heat pumps achieve &gt;100% efficiency</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ASHP Function and Efficiency</a:t>
            </a:r>
          </a:p>
        </p:txBody>
      </p:sp>
      <p:sp>
        <p:nvSpPr>
          <p:cNvPr id="5" name="Slide Number Placeholder 4">
            <a:extLst>
              <a:ext uri="{FF2B5EF4-FFF2-40B4-BE49-F238E27FC236}">
                <a16:creationId xmlns:a16="http://schemas.microsoft.com/office/drawing/2014/main" id="{8C5DBE90-6EF6-4692-A9E2-8543CBCB67F6}"/>
              </a:ext>
            </a:extLst>
          </p:cNvPr>
          <p:cNvSpPr>
            <a:spLocks noGrp="1"/>
          </p:cNvSpPr>
          <p:nvPr>
            <p:ph type="sldNum" sz="quarter" idx="4"/>
          </p:nvPr>
        </p:nvSpPr>
        <p:spPr/>
        <p:txBody>
          <a:bodyPr/>
          <a:lstStyle/>
          <a:p>
            <a:fld id="{E6166F9C-AA76-49A4-852C-289CB63A6674}" type="slidenum">
              <a:rPr lang="en-US" smtClean="0"/>
              <a:t>20</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741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313895"/>
            <a:ext cx="7772400" cy="1508692"/>
          </a:xfrm>
        </p:spPr>
        <p:txBody>
          <a:bodyPr>
            <a:normAutofit/>
          </a:bodyPr>
          <a:lstStyle/>
          <a:p>
            <a:pPr algn="ctr"/>
            <a:r>
              <a:rPr lang="en-US" sz="4800">
                <a:latin typeface="Abadi" panose="020B0604020104020204" pitchFamily="34" charset="0"/>
              </a:rPr>
              <a:t>Part 2</a:t>
            </a:r>
            <a:br>
              <a:rPr lang="en-US" sz="4800">
                <a:latin typeface="Abadi" panose="020B0604020104020204" pitchFamily="34" charset="0"/>
              </a:rPr>
            </a:br>
            <a:r>
              <a:rPr lang="en-US" sz="4800">
                <a:latin typeface="Abadi" panose="020B0604020104020204" pitchFamily="34" charset="0"/>
              </a:rPr>
              <a:t>Using Load Calculations</a:t>
            </a:r>
          </a:p>
        </p:txBody>
      </p:sp>
      <p:pic>
        <p:nvPicPr>
          <p:cNvPr id="4" name="Picture 8" descr="Text, icon&#10;&#10;Description automatically generated">
            <a:extLst>
              <a:ext uri="{FF2B5EF4-FFF2-40B4-BE49-F238E27FC236}">
                <a16:creationId xmlns:a16="http://schemas.microsoft.com/office/drawing/2014/main" id="{F2ED7DA8-1A04-40DD-87C0-3161F541AF73}"/>
              </a:ext>
            </a:extLst>
          </p:cNvPr>
          <p:cNvPicPr>
            <a:picLocks noChangeAspect="1"/>
          </p:cNvPicPr>
          <p:nvPr/>
        </p:nvPicPr>
        <p:blipFill>
          <a:blip r:embed="rId3"/>
          <a:stretch>
            <a:fillRect/>
          </a:stretch>
        </p:blipFill>
        <p:spPr>
          <a:xfrm>
            <a:off x="4898266" y="3490643"/>
            <a:ext cx="2399522" cy="2834640"/>
          </a:xfrm>
          <a:prstGeom prst="rect">
            <a:avLst/>
          </a:prstGeom>
        </p:spPr>
      </p:pic>
      <p:pic>
        <p:nvPicPr>
          <p:cNvPr id="5" name="Picture 9" descr="Diagram&#10;&#10;Description automatically generated">
            <a:extLst>
              <a:ext uri="{FF2B5EF4-FFF2-40B4-BE49-F238E27FC236}">
                <a16:creationId xmlns:a16="http://schemas.microsoft.com/office/drawing/2014/main" id="{FE469BD7-68E1-4E12-A47F-43DCA7EF5DAC}"/>
              </a:ext>
            </a:extLst>
          </p:cNvPr>
          <p:cNvPicPr>
            <a:picLocks noChangeAspect="1"/>
          </p:cNvPicPr>
          <p:nvPr/>
        </p:nvPicPr>
        <p:blipFill>
          <a:blip r:embed="rId4"/>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58677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984973FB-D603-42A2-B8E4-9F40110E1A91}"/>
              </a:ext>
            </a:extLst>
          </p:cNvPr>
          <p:cNvGraphicFramePr>
            <a:graphicFrameLocks noGrp="1"/>
          </p:cNvGraphicFramePr>
          <p:nvPr>
            <p:ph idx="1"/>
            <p:extLst>
              <p:ext uri="{D42A27DB-BD31-4B8C-83A1-F6EECF244321}">
                <p14:modId xmlns:p14="http://schemas.microsoft.com/office/powerpoint/2010/main" val="2393697178"/>
              </p:ext>
            </p:extLst>
          </p:nvPr>
        </p:nvGraphicFramePr>
        <p:xfrm>
          <a:off x="628650" y="1454727"/>
          <a:ext cx="7886700" cy="47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1D17DA9D-B2AD-45D3-A66F-A9891B796503}"/>
              </a:ext>
            </a:extLst>
          </p:cNvPr>
          <p:cNvSpPr>
            <a:spLocks noGrp="1"/>
          </p:cNvSpPr>
          <p:nvPr>
            <p:ph type="sldNum" sz="quarter" idx="4"/>
          </p:nvPr>
        </p:nvSpPr>
        <p:spPr/>
        <p:txBody>
          <a:bodyPr/>
          <a:lstStyle/>
          <a:p>
            <a:fld id="{E6166F9C-AA76-49A4-852C-289CB63A6674}" type="slidenum">
              <a:rPr lang="en-US" smtClean="0"/>
              <a:t>22</a:t>
            </a:fld>
            <a:endParaRPr lang="en-US"/>
          </a:p>
        </p:txBody>
      </p:sp>
    </p:spTree>
    <p:extLst>
      <p:ext uri="{BB962C8B-B14F-4D97-AF65-F5344CB8AC3E}">
        <p14:creationId xmlns:p14="http://schemas.microsoft.com/office/powerpoint/2010/main" val="228305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a:t>
            </a:r>
            <a:br>
              <a:rPr lang="en-US" sz="4000">
                <a:latin typeface="Abadi" panose="020B0604020104020204" pitchFamily="34" charset="0"/>
              </a:rPr>
            </a:br>
            <a:r>
              <a:rPr lang="en-US" sz="3200">
                <a:latin typeface="Abadi" panose="020B0604020104020204" pitchFamily="34" charset="0"/>
              </a:rPr>
              <a:t>What are they?</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187335" y="1324407"/>
            <a:ext cx="3341329" cy="4797425"/>
          </a:xfrm>
        </p:spPr>
        <p:txBody>
          <a:bodyPr vert="horz" lIns="91440" tIns="45720" rIns="91440" bIns="45720" rtlCol="0" anchor="t">
            <a:normAutofit/>
          </a:bodyPr>
          <a:lstStyle/>
          <a:p>
            <a:r>
              <a:rPr lang="en-US" sz="2200">
                <a:cs typeface="Calibri"/>
              </a:rPr>
              <a:t>Three principles of heat transfer:</a:t>
            </a:r>
          </a:p>
          <a:p>
            <a:pPr lvl="1"/>
            <a:r>
              <a:rPr lang="en-US" sz="1800">
                <a:solidFill>
                  <a:prstClr val="black"/>
                </a:solidFill>
              </a:rPr>
              <a:t>Heat energy cannot be created nor destroyed</a:t>
            </a:r>
          </a:p>
          <a:p>
            <a:pPr lvl="1"/>
            <a:r>
              <a:rPr lang="en-US" sz="1800">
                <a:solidFill>
                  <a:prstClr val="black"/>
                </a:solidFill>
              </a:rPr>
              <a:t>Heat can be transferred from one substance to another via:</a:t>
            </a:r>
          </a:p>
          <a:p>
            <a:pPr lvl="2"/>
            <a:r>
              <a:rPr lang="en-US" sz="1600">
                <a:solidFill>
                  <a:prstClr val="black"/>
                </a:solidFill>
              </a:rPr>
              <a:t>Conduction</a:t>
            </a:r>
          </a:p>
          <a:p>
            <a:pPr lvl="2"/>
            <a:r>
              <a:rPr lang="en-US" sz="1600">
                <a:solidFill>
                  <a:prstClr val="black"/>
                </a:solidFill>
              </a:rPr>
              <a:t>Convection</a:t>
            </a:r>
          </a:p>
          <a:p>
            <a:pPr lvl="2"/>
            <a:r>
              <a:rPr lang="en-US" sz="1600">
                <a:solidFill>
                  <a:prstClr val="black"/>
                </a:solidFill>
              </a:rPr>
              <a:t>Radiation</a:t>
            </a:r>
          </a:p>
          <a:p>
            <a:pPr lvl="1"/>
            <a:r>
              <a:rPr lang="en-US" sz="1800">
                <a:solidFill>
                  <a:prstClr val="black"/>
                </a:solidFill>
              </a:rPr>
              <a:t>Heat always flows from a higher temperature substance to a lower temperature substance</a:t>
            </a:r>
          </a:p>
          <a:p>
            <a:pPr lvl="1"/>
            <a:endParaRPr lang="en-US" sz="1800">
              <a:cs typeface="Calibri"/>
            </a:endParaRPr>
          </a:p>
          <a:p>
            <a:pPr marL="457200" lvl="1" indent="0">
              <a:buNone/>
            </a:pPr>
            <a:endParaRPr lang="en-US" sz="200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4921864" y="1443470"/>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DE081263-57C6-CD42-AE81-5EF01AD9E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324407"/>
            <a:ext cx="4389684" cy="265575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3870427-748F-A44E-AB8A-C0918FD48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3855381"/>
            <a:ext cx="4810820" cy="2910546"/>
          </a:xfrm>
          <a:prstGeom prst="rect">
            <a:avLst/>
          </a:prstGeom>
        </p:spPr>
      </p:pic>
    </p:spTree>
    <p:extLst>
      <p:ext uri="{BB962C8B-B14F-4D97-AF65-F5344CB8AC3E}">
        <p14:creationId xmlns:p14="http://schemas.microsoft.com/office/powerpoint/2010/main" val="268922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a:t>
            </a:r>
            <a:br>
              <a:rPr lang="en-US" sz="4000">
                <a:latin typeface="Abadi" panose="020B0604020104020204" pitchFamily="34" charset="0"/>
              </a:rPr>
            </a:br>
            <a:r>
              <a:rPr lang="en-US" sz="3600">
                <a:latin typeface="Abadi" panose="020B0604020104020204" pitchFamily="34" charset="0"/>
              </a:rPr>
              <a:t>Why do we care?</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280E17-EAAC-4656-AC26-8ACFEBCAF998}"/>
              </a:ext>
            </a:extLst>
          </p:cNvPr>
          <p:cNvSpPr txBox="1"/>
          <p:nvPr/>
        </p:nvSpPr>
        <p:spPr>
          <a:xfrm>
            <a:off x="2511196" y="1465122"/>
            <a:ext cx="4121607" cy="400110"/>
          </a:xfrm>
          <a:prstGeom prst="rect">
            <a:avLst/>
          </a:prstGeom>
          <a:noFill/>
        </p:spPr>
        <p:txBody>
          <a:bodyPr wrap="square" rtlCol="0">
            <a:spAutoFit/>
          </a:bodyPr>
          <a:lstStyle/>
          <a:p>
            <a:r>
              <a:rPr lang="en-US" sz="2000" dirty="0"/>
              <a:t>Comfort is more than air temperature</a:t>
            </a:r>
          </a:p>
        </p:txBody>
      </p:sp>
      <p:sp>
        <p:nvSpPr>
          <p:cNvPr id="8" name="TextBox 7">
            <a:extLst>
              <a:ext uri="{FF2B5EF4-FFF2-40B4-BE49-F238E27FC236}">
                <a16:creationId xmlns:a16="http://schemas.microsoft.com/office/drawing/2014/main" id="{CABF128D-699B-4533-A720-AFB685E27F6E}"/>
              </a:ext>
            </a:extLst>
          </p:cNvPr>
          <p:cNvSpPr txBox="1"/>
          <p:nvPr/>
        </p:nvSpPr>
        <p:spPr>
          <a:xfrm>
            <a:off x="2565625" y="4534468"/>
            <a:ext cx="2013397" cy="1477328"/>
          </a:xfrm>
          <a:prstGeom prst="rect">
            <a:avLst/>
          </a:prstGeom>
          <a:noFill/>
        </p:spPr>
        <p:txBody>
          <a:bodyPr wrap="square" rtlCol="0">
            <a:spAutoFit/>
          </a:bodyPr>
          <a:lstStyle/>
          <a:p>
            <a:r>
              <a:rPr lang="en-US"/>
              <a:t>Radiant losses through windows:</a:t>
            </a:r>
          </a:p>
          <a:p>
            <a:r>
              <a:rPr lang="en-US" i="1"/>
              <a:t>Heavily glazed rooms can feel uncomfortable</a:t>
            </a:r>
          </a:p>
        </p:txBody>
      </p:sp>
      <p:sp>
        <p:nvSpPr>
          <p:cNvPr id="12" name="TextBox 11">
            <a:extLst>
              <a:ext uri="{FF2B5EF4-FFF2-40B4-BE49-F238E27FC236}">
                <a16:creationId xmlns:a16="http://schemas.microsoft.com/office/drawing/2014/main" id="{2149EC8F-D01D-4DFC-914D-1D0C21C76735}"/>
              </a:ext>
            </a:extLst>
          </p:cNvPr>
          <p:cNvSpPr txBox="1"/>
          <p:nvPr/>
        </p:nvSpPr>
        <p:spPr>
          <a:xfrm>
            <a:off x="4033493" y="2675579"/>
            <a:ext cx="804450" cy="584775"/>
          </a:xfrm>
          <a:prstGeom prst="rect">
            <a:avLst/>
          </a:prstGeom>
          <a:noFill/>
        </p:spPr>
        <p:txBody>
          <a:bodyPr wrap="square" rtlCol="0">
            <a:spAutoFit/>
          </a:bodyPr>
          <a:lstStyle/>
          <a:p>
            <a:pPr algn="ctr"/>
            <a:r>
              <a:rPr lang="en-US" sz="3200"/>
              <a:t>Vs.</a:t>
            </a:r>
          </a:p>
        </p:txBody>
      </p:sp>
      <p:sp>
        <p:nvSpPr>
          <p:cNvPr id="13" name="TextBox 12">
            <a:extLst>
              <a:ext uri="{FF2B5EF4-FFF2-40B4-BE49-F238E27FC236}">
                <a16:creationId xmlns:a16="http://schemas.microsoft.com/office/drawing/2014/main" id="{D2677343-E195-4E67-8FC8-500B92D29759}"/>
              </a:ext>
            </a:extLst>
          </p:cNvPr>
          <p:cNvSpPr txBox="1"/>
          <p:nvPr/>
        </p:nvSpPr>
        <p:spPr>
          <a:xfrm>
            <a:off x="1702020" y="3881754"/>
            <a:ext cx="6271846" cy="400110"/>
          </a:xfrm>
          <a:prstGeom prst="rect">
            <a:avLst/>
          </a:prstGeom>
          <a:noFill/>
        </p:spPr>
        <p:txBody>
          <a:bodyPr wrap="square" rtlCol="0">
            <a:spAutoFit/>
          </a:bodyPr>
          <a:lstStyle/>
          <a:p>
            <a:r>
              <a:rPr lang="en-US" sz="2000"/>
              <a:t>Same air temperature, different sense of comfort. Why?</a:t>
            </a:r>
          </a:p>
        </p:txBody>
      </p:sp>
      <p:sp>
        <p:nvSpPr>
          <p:cNvPr id="16" name="TextBox 15">
            <a:extLst>
              <a:ext uri="{FF2B5EF4-FFF2-40B4-BE49-F238E27FC236}">
                <a16:creationId xmlns:a16="http://schemas.microsoft.com/office/drawing/2014/main" id="{944D8C0A-1FF1-420B-AFAC-BA1F19E30C83}"/>
              </a:ext>
            </a:extLst>
          </p:cNvPr>
          <p:cNvSpPr txBox="1"/>
          <p:nvPr/>
        </p:nvSpPr>
        <p:spPr>
          <a:xfrm>
            <a:off x="6977974" y="4672967"/>
            <a:ext cx="2013397" cy="1200329"/>
          </a:xfrm>
          <a:prstGeom prst="rect">
            <a:avLst/>
          </a:prstGeom>
          <a:noFill/>
        </p:spPr>
        <p:txBody>
          <a:bodyPr wrap="square" rtlCol="0">
            <a:spAutoFit/>
          </a:bodyPr>
          <a:lstStyle/>
          <a:p>
            <a:r>
              <a:rPr lang="en-US"/>
              <a:t>Air movement from unit: </a:t>
            </a:r>
            <a:br>
              <a:rPr lang="en-US"/>
            </a:br>
            <a:r>
              <a:rPr lang="en-US" i="1"/>
              <a:t>Terminal placement impacts comfort</a:t>
            </a:r>
          </a:p>
        </p:txBody>
      </p:sp>
      <p:pic>
        <p:nvPicPr>
          <p:cNvPr id="5" name="Picture 4" descr="Graphical user interface&#10;&#10;Description automatically generated">
            <a:extLst>
              <a:ext uri="{FF2B5EF4-FFF2-40B4-BE49-F238E27FC236}">
                <a16:creationId xmlns:a16="http://schemas.microsoft.com/office/drawing/2014/main" id="{29FE13BB-22AA-D942-9F61-347021C4C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0" y="4297444"/>
            <a:ext cx="2855789" cy="1875301"/>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6FDF3C7-490B-B24B-9A72-6511DFB76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687" y="4202206"/>
            <a:ext cx="2855789" cy="1875301"/>
          </a:xfrm>
          <a:prstGeom prst="rect">
            <a:avLst/>
          </a:prstGeom>
        </p:spPr>
      </p:pic>
      <p:pic>
        <p:nvPicPr>
          <p:cNvPr id="3" name="Picture 2">
            <a:extLst>
              <a:ext uri="{FF2B5EF4-FFF2-40B4-BE49-F238E27FC236}">
                <a16:creationId xmlns:a16="http://schemas.microsoft.com/office/drawing/2014/main" id="{571EA759-8588-483D-9D5B-89A399971818}"/>
              </a:ext>
            </a:extLst>
          </p:cNvPr>
          <p:cNvPicPr>
            <a:picLocks noChangeAspect="1"/>
          </p:cNvPicPr>
          <p:nvPr/>
        </p:nvPicPr>
        <p:blipFill>
          <a:blip r:embed="rId5"/>
          <a:stretch>
            <a:fillRect/>
          </a:stretch>
        </p:blipFill>
        <p:spPr>
          <a:xfrm>
            <a:off x="1221125" y="2102256"/>
            <a:ext cx="2438400" cy="1625600"/>
          </a:xfrm>
          <a:prstGeom prst="rect">
            <a:avLst/>
          </a:prstGeom>
          <a:effectLst>
            <a:glow rad="63500">
              <a:schemeClr val="accent3">
                <a:satMod val="175000"/>
                <a:alpha val="40000"/>
              </a:schemeClr>
            </a:glow>
            <a:softEdge rad="317500"/>
          </a:effectLst>
        </p:spPr>
      </p:pic>
      <p:pic>
        <p:nvPicPr>
          <p:cNvPr id="9" name="Picture 8" descr="A picture containing text, store, vending machine&#10;&#10;Description automatically generated">
            <a:extLst>
              <a:ext uri="{FF2B5EF4-FFF2-40B4-BE49-F238E27FC236}">
                <a16:creationId xmlns:a16="http://schemas.microsoft.com/office/drawing/2014/main" id="{7AA62C9E-DB87-49BA-956A-3C6EF5D339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888" y="2060213"/>
            <a:ext cx="2539331" cy="1681314"/>
          </a:xfrm>
          <a:prstGeom prst="rect">
            <a:avLst/>
          </a:prstGeom>
          <a:effectLst>
            <a:softEdge rad="317500"/>
          </a:effectLst>
        </p:spPr>
      </p:pic>
    </p:spTree>
    <p:extLst>
      <p:ext uri="{BB962C8B-B14F-4D97-AF65-F5344CB8AC3E}">
        <p14:creationId xmlns:p14="http://schemas.microsoft.com/office/powerpoint/2010/main" val="2863907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 </a:t>
            </a:r>
            <a:br>
              <a:rPr lang="en-US" sz="4000">
                <a:latin typeface="Abadi" panose="020B0604020104020204" pitchFamily="34" charset="0"/>
              </a:rPr>
            </a:br>
            <a:r>
              <a:rPr lang="en-US" sz="3200">
                <a:latin typeface="Abadi" panose="020B0604020104020204" pitchFamily="34" charset="0"/>
              </a:rPr>
              <a:t>Factors that affect comfort</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442452" y="1488791"/>
            <a:ext cx="4694627" cy="4797425"/>
          </a:xfrm>
        </p:spPr>
        <p:txBody>
          <a:bodyPr vert="horz" lIns="91440" tIns="45720" rIns="91440" bIns="45720" rtlCol="0" anchor="t">
            <a:normAutofit/>
          </a:bodyPr>
          <a:lstStyle/>
          <a:p>
            <a:pPr marL="0" indent="0">
              <a:buNone/>
            </a:pPr>
            <a:r>
              <a:rPr lang="en-US" sz="2200">
                <a:cs typeface="Calibri"/>
              </a:rPr>
              <a:t>Human Comfort</a:t>
            </a:r>
          </a:p>
          <a:p>
            <a:pPr lvl="1"/>
            <a:r>
              <a:rPr lang="en-US" sz="2000" dirty="0">
                <a:solidFill>
                  <a:prstClr val="black"/>
                </a:solidFill>
              </a:rPr>
              <a:t>Air temperature (dry bulb)</a:t>
            </a:r>
          </a:p>
          <a:p>
            <a:pPr lvl="1"/>
            <a:r>
              <a:rPr lang="en-US" sz="2000" dirty="0">
                <a:solidFill>
                  <a:prstClr val="black"/>
                </a:solidFill>
              </a:rPr>
              <a:t>Humidity</a:t>
            </a:r>
          </a:p>
          <a:p>
            <a:pPr lvl="1"/>
            <a:r>
              <a:rPr lang="en-US" sz="2000" dirty="0">
                <a:solidFill>
                  <a:prstClr val="black"/>
                </a:solidFill>
              </a:rPr>
              <a:t>Air movement (consider terminal placement and type)</a:t>
            </a:r>
          </a:p>
          <a:p>
            <a:pPr lvl="1"/>
            <a:r>
              <a:rPr lang="en-US" sz="2000" dirty="0">
                <a:solidFill>
                  <a:prstClr val="black"/>
                </a:solidFill>
              </a:rPr>
              <a:t>Radiant losses to cold surfaces (e.g., windows)</a:t>
            </a:r>
          </a:p>
          <a:p>
            <a:pPr marL="457200" lvl="1" indent="0">
              <a:buNone/>
            </a:pPr>
            <a:endParaRPr lang="en-US" sz="2000" dirty="0">
              <a:solidFill>
                <a:prstClr val="black"/>
              </a:solidFill>
            </a:endParaRPr>
          </a:p>
          <a:p>
            <a:pPr lvl="1"/>
            <a:endParaRPr lang="en-US" sz="1800" dirty="0">
              <a:cs typeface="Calibri"/>
            </a:endParaRPr>
          </a:p>
          <a:p>
            <a:pPr marL="457200" lvl="1" indent="0">
              <a:buNone/>
            </a:pPr>
            <a:r>
              <a:rPr lang="en-US" sz="2000" i="1" u="sng" dirty="0">
                <a:cs typeface="Calibri"/>
              </a:rPr>
              <a:t>Note:</a:t>
            </a:r>
            <a:r>
              <a:rPr lang="en-US" sz="2000" i="1" dirty="0">
                <a:cs typeface="Calibri"/>
              </a:rPr>
              <a:t> </a:t>
            </a:r>
            <a:r>
              <a:rPr lang="en-US" sz="2000" dirty="0">
                <a:cs typeface="Calibri"/>
              </a:rPr>
              <a:t>Ideally, the heat pump design and install create an indoor environment that controls temperature, humidity, and air motion that balances the heat generation and heat loss of people in the space</a:t>
            </a: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275472" y="1644003"/>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AD8B058C-DC3E-455B-82AF-DFF61A10D4F3}"/>
              </a:ext>
            </a:extLst>
          </p:cNvPr>
          <p:cNvSpPr txBox="1"/>
          <p:nvPr/>
        </p:nvSpPr>
        <p:spPr>
          <a:xfrm>
            <a:off x="5526967" y="4253446"/>
            <a:ext cx="3388432" cy="1631216"/>
          </a:xfrm>
          <a:prstGeom prst="rect">
            <a:avLst/>
          </a:prstGeom>
          <a:noFill/>
        </p:spPr>
        <p:txBody>
          <a:bodyPr wrap="square" rtlCol="0">
            <a:spAutoFit/>
          </a:bodyPr>
          <a:lstStyle/>
          <a:p>
            <a:r>
              <a:rPr lang="en-US" dirty="0"/>
              <a:t>The comfort zone above provides a range of conditions that will make 80% of people comfortable</a:t>
            </a:r>
          </a:p>
          <a:p>
            <a:endParaRPr lang="en-US" dirty="0"/>
          </a:p>
          <a:p>
            <a:pPr algn="ctr"/>
            <a:r>
              <a:rPr lang="en-US" sz="1400" dirty="0"/>
              <a:t>[Typically, 66</a:t>
            </a:r>
            <a:r>
              <a:rPr lang="en-US" sz="1400" baseline="30000" dirty="0"/>
              <a:t>o</a:t>
            </a:r>
            <a:r>
              <a:rPr lang="en-US" sz="1400" dirty="0"/>
              <a:t>F to 84</a:t>
            </a:r>
            <a:r>
              <a:rPr lang="en-US" sz="1400" baseline="30000" dirty="0"/>
              <a:t>o</a:t>
            </a:r>
            <a:r>
              <a:rPr lang="en-US" sz="1400" dirty="0"/>
              <a:t>F depending on relative humidity]</a:t>
            </a:r>
          </a:p>
        </p:txBody>
      </p:sp>
      <p:pic>
        <p:nvPicPr>
          <p:cNvPr id="10" name="Picture 9">
            <a:extLst>
              <a:ext uri="{FF2B5EF4-FFF2-40B4-BE49-F238E27FC236}">
                <a16:creationId xmlns:a16="http://schemas.microsoft.com/office/drawing/2014/main" id="{8F2E581A-7C33-48E8-AD83-B2BD27ABFCB3}"/>
              </a:ext>
            </a:extLst>
          </p:cNvPr>
          <p:cNvPicPr>
            <a:picLocks noChangeAspect="1"/>
          </p:cNvPicPr>
          <p:nvPr/>
        </p:nvPicPr>
        <p:blipFill>
          <a:blip r:embed="rId3"/>
          <a:stretch>
            <a:fillRect/>
          </a:stretch>
        </p:blipFill>
        <p:spPr>
          <a:xfrm>
            <a:off x="5547360" y="1574013"/>
            <a:ext cx="3501246" cy="2139186"/>
          </a:xfrm>
          <a:prstGeom prst="rect">
            <a:avLst/>
          </a:prstGeom>
        </p:spPr>
      </p:pic>
      <p:sp>
        <p:nvSpPr>
          <p:cNvPr id="11" name="TextBox 10">
            <a:extLst>
              <a:ext uri="{FF2B5EF4-FFF2-40B4-BE49-F238E27FC236}">
                <a16:creationId xmlns:a16="http://schemas.microsoft.com/office/drawing/2014/main" id="{F494543B-8BDA-4BC3-886A-97A1D4CFE179}"/>
              </a:ext>
            </a:extLst>
          </p:cNvPr>
          <p:cNvSpPr txBox="1"/>
          <p:nvPr/>
        </p:nvSpPr>
        <p:spPr>
          <a:xfrm>
            <a:off x="5690798" y="3792848"/>
            <a:ext cx="2775119" cy="261610"/>
          </a:xfrm>
          <a:prstGeom prst="rect">
            <a:avLst/>
          </a:prstGeom>
          <a:noFill/>
        </p:spPr>
        <p:txBody>
          <a:bodyPr wrap="none" rtlCol="0">
            <a:spAutoFit/>
          </a:bodyPr>
          <a:lstStyle/>
          <a:p>
            <a:r>
              <a:rPr lang="en-US" sz="1100" i="1" dirty="0"/>
              <a:t>*Note: shape added to indicate comfort zone</a:t>
            </a:r>
          </a:p>
        </p:txBody>
      </p:sp>
    </p:spTree>
    <p:extLst>
      <p:ext uri="{BB962C8B-B14F-4D97-AF65-F5344CB8AC3E}">
        <p14:creationId xmlns:p14="http://schemas.microsoft.com/office/powerpoint/2010/main" val="347423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28"/>
            <a:ext cx="7886700" cy="1213833"/>
          </a:xfrm>
        </p:spPr>
        <p:txBody>
          <a:bodyPr>
            <a:normAutofit/>
          </a:bodyPr>
          <a:lstStyle/>
          <a:p>
            <a:r>
              <a:rPr lang="en-US" sz="4000">
                <a:latin typeface="Abadi" panose="020B0604020104020204" pitchFamily="34" charset="0"/>
              </a:rPr>
              <a:t>Load Calculations</a:t>
            </a:r>
            <a:br>
              <a:rPr lang="en-US" sz="4000">
                <a:latin typeface="Abadi" panose="020B0604020104020204" pitchFamily="34" charset="0"/>
              </a:rPr>
            </a:br>
            <a:r>
              <a:rPr lang="en-US" sz="3200">
                <a:latin typeface="Abadi" panose="020B0604020104020204" pitchFamily="34" charset="0"/>
              </a:rPr>
              <a:t>What are they?</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26</a:t>
            </a:fld>
            <a:endParaRPr lang="en-US"/>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8264F06F-F125-479B-94FA-A9F65F853276}"/>
              </a:ext>
            </a:extLst>
          </p:cNvPr>
          <p:cNvSpPr txBox="1"/>
          <p:nvPr/>
        </p:nvSpPr>
        <p:spPr>
          <a:xfrm>
            <a:off x="422733" y="4369477"/>
            <a:ext cx="2849732" cy="2031325"/>
          </a:xfrm>
          <a:prstGeom prst="rect">
            <a:avLst/>
          </a:prstGeom>
          <a:noFill/>
        </p:spPr>
        <p:txBody>
          <a:bodyPr wrap="square" rtlCol="0">
            <a:spAutoFit/>
          </a:bodyPr>
          <a:lstStyle/>
          <a:p>
            <a:r>
              <a:rPr lang="en-US"/>
              <a:t>The colder it is outside, the more heating energy needed to stay comfortable.</a:t>
            </a:r>
          </a:p>
          <a:p>
            <a:endParaRPr lang="en-US"/>
          </a:p>
          <a:p>
            <a:r>
              <a:rPr lang="en-US"/>
              <a:t>The heating load is judged based on the coldest day of the year.</a:t>
            </a:r>
          </a:p>
        </p:txBody>
      </p:sp>
      <p:pic>
        <p:nvPicPr>
          <p:cNvPr id="4" name="Picture 4" descr="A picture containing graphical user interface&#10;&#10;Description automatically generated">
            <a:extLst>
              <a:ext uri="{FF2B5EF4-FFF2-40B4-BE49-F238E27FC236}">
                <a16:creationId xmlns:a16="http://schemas.microsoft.com/office/drawing/2014/main" id="{ECACB1CA-20DF-422A-A9BC-09FB33B23D1E}"/>
              </a:ext>
            </a:extLst>
          </p:cNvPr>
          <p:cNvPicPr>
            <a:picLocks noChangeAspect="1"/>
          </p:cNvPicPr>
          <p:nvPr/>
        </p:nvPicPr>
        <p:blipFill>
          <a:blip r:embed="rId3"/>
          <a:stretch>
            <a:fillRect/>
          </a:stretch>
        </p:blipFill>
        <p:spPr>
          <a:xfrm>
            <a:off x="422733" y="1431965"/>
            <a:ext cx="5125506" cy="3847074"/>
          </a:xfrm>
          <a:prstGeom prst="rect">
            <a:avLst/>
          </a:prstGeom>
        </p:spPr>
      </p:pic>
      <p:pic>
        <p:nvPicPr>
          <p:cNvPr id="5" name="Picture 5" descr="Icon&#10;&#10;Description automatically generated">
            <a:extLst>
              <a:ext uri="{FF2B5EF4-FFF2-40B4-BE49-F238E27FC236}">
                <a16:creationId xmlns:a16="http://schemas.microsoft.com/office/drawing/2014/main" id="{179532E6-351A-40B5-8BB3-B8A317C13312}"/>
              </a:ext>
            </a:extLst>
          </p:cNvPr>
          <p:cNvPicPr>
            <a:picLocks noChangeAspect="1"/>
          </p:cNvPicPr>
          <p:nvPr/>
        </p:nvPicPr>
        <p:blipFill>
          <a:blip r:embed="rId4"/>
          <a:stretch>
            <a:fillRect/>
          </a:stretch>
        </p:blipFill>
        <p:spPr>
          <a:xfrm>
            <a:off x="3114232" y="4089611"/>
            <a:ext cx="2560726" cy="3037890"/>
          </a:xfrm>
          <a:prstGeom prst="rect">
            <a:avLst/>
          </a:prstGeom>
        </p:spPr>
      </p:pic>
      <p:sp>
        <p:nvSpPr>
          <p:cNvPr id="10" name="Content Placeholder 2">
            <a:extLst>
              <a:ext uri="{FF2B5EF4-FFF2-40B4-BE49-F238E27FC236}">
                <a16:creationId xmlns:a16="http://schemas.microsoft.com/office/drawing/2014/main" id="{C76AE483-09CE-4ECC-9464-FBD5A7CC590F}"/>
              </a:ext>
            </a:extLst>
          </p:cNvPr>
          <p:cNvSpPr txBox="1">
            <a:spLocks/>
          </p:cNvSpPr>
          <p:nvPr/>
        </p:nvSpPr>
        <p:spPr>
          <a:xfrm>
            <a:off x="6036901" y="1908532"/>
            <a:ext cx="3089275" cy="479742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cs typeface="Calibri"/>
              </a:rPr>
              <a:t>How much heat is needed?</a:t>
            </a:r>
          </a:p>
          <a:p>
            <a:pPr marL="594360" lvl="1">
              <a:buFont typeface="Courier New" panose="02070309020205020404" pitchFamily="49" charset="0"/>
              <a:buChar char="o"/>
            </a:pPr>
            <a:r>
              <a:rPr lang="en-US" sz="1800">
                <a:cs typeface="Calibri"/>
              </a:rPr>
              <a:t>In the home (block load)</a:t>
            </a:r>
          </a:p>
          <a:p>
            <a:pPr marL="594360" lvl="1">
              <a:buFont typeface="Courier New" panose="02070309020205020404" pitchFamily="49" charset="0"/>
              <a:buChar char="o"/>
            </a:pPr>
            <a:r>
              <a:rPr lang="en-US" sz="1800">
                <a:cs typeface="Calibri"/>
              </a:rPr>
              <a:t>In a zone (e.g., floor or wing)</a:t>
            </a:r>
          </a:p>
          <a:p>
            <a:pPr marL="594360" lvl="1">
              <a:buFont typeface="Courier New" panose="02070309020205020404" pitchFamily="49" charset="0"/>
              <a:buChar char="o"/>
            </a:pPr>
            <a:r>
              <a:rPr lang="en-US" sz="1800">
                <a:cs typeface="Calibri"/>
              </a:rPr>
              <a:t>In a room</a:t>
            </a:r>
          </a:p>
          <a:p>
            <a:r>
              <a:rPr lang="en-US" sz="2200">
                <a:cs typeface="Calibri"/>
              </a:rPr>
              <a:t>What goes into the calculation?</a:t>
            </a:r>
          </a:p>
          <a:p>
            <a:pPr marL="594360" lvl="1">
              <a:buFont typeface="Courier New" panose="02070309020205020404" pitchFamily="49" charset="0"/>
              <a:buChar char="o"/>
            </a:pPr>
            <a:r>
              <a:rPr lang="en-US" sz="1800">
                <a:cs typeface="Calibri"/>
              </a:rPr>
              <a:t>Design temperature (the regional climate)</a:t>
            </a:r>
          </a:p>
          <a:p>
            <a:pPr marL="594360" lvl="1">
              <a:buFont typeface="Courier New" panose="02070309020205020404" pitchFamily="49" charset="0"/>
              <a:buChar char="o"/>
            </a:pPr>
            <a:r>
              <a:rPr lang="en-US" sz="1800">
                <a:cs typeface="Calibri"/>
              </a:rPr>
              <a:t>Size of the home</a:t>
            </a:r>
          </a:p>
          <a:p>
            <a:pPr marL="594360" lvl="1">
              <a:buFont typeface="Courier New" panose="02070309020205020404" pitchFamily="49" charset="0"/>
              <a:buChar char="o"/>
            </a:pPr>
            <a:r>
              <a:rPr lang="en-US" sz="1800">
                <a:cs typeface="Calibri"/>
              </a:rPr>
              <a:t>Insulation – walls, ceilings, floors</a:t>
            </a:r>
          </a:p>
          <a:p>
            <a:pPr marL="594360" lvl="1">
              <a:buFont typeface="Courier New" panose="02070309020205020404" pitchFamily="49" charset="0"/>
              <a:buChar char="o"/>
            </a:pPr>
            <a:r>
              <a:rPr lang="en-US" sz="1800">
                <a:cs typeface="Calibri"/>
              </a:rPr>
              <a:t>Window quality and location</a:t>
            </a:r>
          </a:p>
          <a:p>
            <a:pPr marL="594360" lvl="1">
              <a:buFont typeface="Courier New" panose="02070309020205020404" pitchFamily="49" charset="0"/>
              <a:buChar char="o"/>
            </a:pPr>
            <a:r>
              <a:rPr lang="en-US" sz="1800">
                <a:cs typeface="Calibri"/>
              </a:rPr>
              <a:t>Building orientation</a:t>
            </a:r>
          </a:p>
          <a:p>
            <a:pPr marL="457200" lvl="1" indent="0">
              <a:buFont typeface="Arial" panose="020B0604020202020204" pitchFamily="34" charset="0"/>
              <a:buNone/>
            </a:pPr>
            <a:endParaRPr lang="en-US" sz="2000">
              <a:cs typeface="Calibri"/>
            </a:endParaRPr>
          </a:p>
        </p:txBody>
      </p:sp>
    </p:spTree>
    <p:extLst>
      <p:ext uri="{BB962C8B-B14F-4D97-AF65-F5344CB8AC3E}">
        <p14:creationId xmlns:p14="http://schemas.microsoft.com/office/powerpoint/2010/main" val="144767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ule of thumb | free image by rawpixel.com | Rule of thumb, Free  illustrations, Rules">
            <a:extLst>
              <a:ext uri="{FF2B5EF4-FFF2-40B4-BE49-F238E27FC236}">
                <a16:creationId xmlns:a16="http://schemas.microsoft.com/office/drawing/2014/main" id="{B344A7F5-1D61-4F6A-A94B-2A6395D6B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168" y="4629387"/>
            <a:ext cx="1497317" cy="1497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20"/>
            <a:ext cx="7886700" cy="1016356"/>
          </a:xfrm>
        </p:spPr>
        <p:txBody>
          <a:bodyPr>
            <a:noAutofit/>
          </a:bodyPr>
          <a:lstStyle/>
          <a:p>
            <a:r>
              <a:rPr lang="en-US" sz="4000">
                <a:latin typeface="Abadi" panose="020B0604020104020204" pitchFamily="34" charset="0"/>
              </a:rPr>
              <a:t>Load Calculations</a:t>
            </a:r>
            <a:br>
              <a:rPr lang="en-US" sz="4000">
                <a:latin typeface="Abadi" panose="020B0604020104020204" pitchFamily="34" charset="0"/>
              </a:rPr>
            </a:br>
            <a:r>
              <a:rPr lang="en-US" sz="3200">
                <a:latin typeface="Abadi" panose="020B0604020104020204" pitchFamily="34" charset="0"/>
              </a:rPr>
              <a:t>How are they done?</a:t>
            </a:r>
          </a:p>
        </p:txBody>
      </p:sp>
      <p:sp>
        <p:nvSpPr>
          <p:cNvPr id="11" name="Slide Number Placeholder 4">
            <a:extLst>
              <a:ext uri="{FF2B5EF4-FFF2-40B4-BE49-F238E27FC236}">
                <a16:creationId xmlns:a16="http://schemas.microsoft.com/office/drawing/2014/main" id="{8314EEA2-9316-4526-85DE-0967AB83D269}"/>
              </a:ext>
            </a:extLst>
          </p:cNvPr>
          <p:cNvSpPr>
            <a:spLocks noGrp="1"/>
          </p:cNvSpPr>
          <p:nvPr>
            <p:ph type="sldNum" sz="quarter" idx="4"/>
          </p:nvPr>
        </p:nvSpPr>
        <p:spPr/>
        <p:txBody>
          <a:bodyPr/>
          <a:lstStyle/>
          <a:p>
            <a:fld id="{E6166F9C-AA76-49A4-852C-289CB63A6674}" type="slidenum">
              <a:rPr lang="en-US" smtClean="0"/>
              <a:t>27</a:t>
            </a:fld>
            <a:endParaRPr lang="en-US"/>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856288" y="1908175"/>
            <a:ext cx="3287712" cy="4351338"/>
          </a:xfrm>
        </p:spPr>
        <p:txBody>
          <a:bodyPr vert="horz" lIns="91440" tIns="45720" rIns="91440" bIns="45720" rtlCol="0" anchor="t">
            <a:normAutofit/>
          </a:bodyPr>
          <a:lstStyle/>
          <a:p>
            <a:r>
              <a:rPr lang="en-US" sz="1800">
                <a:cs typeface="Calibri"/>
              </a:rPr>
              <a:t>Standardized process using energy modeling software tools</a:t>
            </a:r>
          </a:p>
          <a:p>
            <a:r>
              <a:rPr lang="en-US" sz="1800">
                <a:cs typeface="Calibri"/>
              </a:rPr>
              <a:t>Supports system selection and design</a:t>
            </a:r>
          </a:p>
          <a:p>
            <a:r>
              <a:rPr lang="en-US" sz="1800">
                <a:cs typeface="Calibri"/>
              </a:rPr>
              <a:t>Be accurate to the building</a:t>
            </a:r>
          </a:p>
          <a:p>
            <a:pPr lvl="1">
              <a:buFont typeface="Courier New" panose="02070309020205020404" pitchFamily="49" charset="0"/>
              <a:buChar char="o"/>
            </a:pPr>
            <a:r>
              <a:rPr lang="en-US" sz="1600">
                <a:cs typeface="Calibri"/>
              </a:rPr>
              <a:t>Garbage in -&gt; garbage out </a:t>
            </a:r>
          </a:p>
          <a:p>
            <a:r>
              <a:rPr lang="en-US" sz="1800">
                <a:cs typeface="Calibri"/>
              </a:rPr>
              <a:t>Rules of thumb only as a sanity check</a:t>
            </a:r>
          </a:p>
          <a:p>
            <a:endParaRPr lang="en-US" sz="2400">
              <a:cs typeface="Calibri"/>
            </a:endParaRPr>
          </a:p>
          <a:p>
            <a:endParaRPr lang="en-US" sz="200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074" name="Picture 2" descr="HVAC Load Calculation: Remember These Three Important Things | 2020-06-03 |  SNIPS">
            <a:extLst>
              <a:ext uri="{FF2B5EF4-FFF2-40B4-BE49-F238E27FC236}">
                <a16:creationId xmlns:a16="http://schemas.microsoft.com/office/drawing/2014/main" id="{A9494BF8-80E4-428C-9168-1D9EAF31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8057"/>
            <a:ext cx="3101683" cy="1895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ghtsoft Quick Tip #2- How to make a 2nd floor space open to below -  YouTube">
            <a:extLst>
              <a:ext uri="{FF2B5EF4-FFF2-40B4-BE49-F238E27FC236}">
                <a16:creationId xmlns:a16="http://schemas.microsoft.com/office/drawing/2014/main" id="{0D42B630-755A-4759-84FE-063C7A64E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566" y="4499264"/>
            <a:ext cx="2512699" cy="1413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graphical user interface&#10;&#10;Description automatically generated">
            <a:extLst>
              <a:ext uri="{FF2B5EF4-FFF2-40B4-BE49-F238E27FC236}">
                <a16:creationId xmlns:a16="http://schemas.microsoft.com/office/drawing/2014/main" id="{845A8820-D6F0-4BBB-B0CE-399D7BECA387}"/>
              </a:ext>
            </a:extLst>
          </p:cNvPr>
          <p:cNvPicPr>
            <a:picLocks noChangeAspect="1"/>
          </p:cNvPicPr>
          <p:nvPr/>
        </p:nvPicPr>
        <p:blipFill>
          <a:blip r:embed="rId6"/>
          <a:stretch>
            <a:fillRect/>
          </a:stretch>
        </p:blipFill>
        <p:spPr>
          <a:xfrm>
            <a:off x="422733" y="1431965"/>
            <a:ext cx="5125506" cy="3847074"/>
          </a:xfrm>
          <a:prstGeom prst="rect">
            <a:avLst/>
          </a:prstGeom>
        </p:spPr>
      </p:pic>
    </p:spTree>
    <p:extLst>
      <p:ext uri="{BB962C8B-B14F-4D97-AF65-F5344CB8AC3E}">
        <p14:creationId xmlns:p14="http://schemas.microsoft.com/office/powerpoint/2010/main" val="1202623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a:t>Remote Delivery or In-person</a:t>
            </a:r>
          </a:p>
          <a:p>
            <a:pPr lvl="1"/>
            <a:r>
              <a:rPr lang="en-US" sz="1800"/>
              <a:t>Survey the class – Which option is closest to how you are typically doing load calculations now?</a:t>
            </a:r>
          </a:p>
          <a:p>
            <a:pPr lvl="2"/>
            <a:r>
              <a:rPr lang="en-US" sz="1400"/>
              <a:t>Detailed takeoffs/survey input into Manual J software customized for each house</a:t>
            </a:r>
          </a:p>
          <a:p>
            <a:pPr lvl="2"/>
            <a:r>
              <a:rPr lang="en-US" sz="1400"/>
              <a:t>Adapting an existing Manual J file of a similar home</a:t>
            </a:r>
          </a:p>
          <a:p>
            <a:pPr lvl="2"/>
            <a:r>
              <a:rPr lang="en-US" sz="1400"/>
              <a:t>Rules of thumb – e.g., 20 Btu/</a:t>
            </a:r>
            <a:r>
              <a:rPr lang="en-US" sz="1400" err="1"/>
              <a:t>hr</a:t>
            </a:r>
            <a:r>
              <a:rPr lang="en-US" sz="1400"/>
              <a:t> per square foot</a:t>
            </a:r>
          </a:p>
          <a:p>
            <a:pPr lvl="2"/>
            <a:r>
              <a:rPr lang="en-US" sz="1400"/>
              <a:t>No load calculation, just using a like-for-like replacement based on what is already in the home</a:t>
            </a:r>
          </a:p>
          <a:p>
            <a:pPr lvl="2"/>
            <a:endParaRPr lang="en-US" sz="1400"/>
          </a:p>
          <a:p>
            <a:pPr lvl="2"/>
            <a:endParaRPr lang="en-US" sz="1400"/>
          </a:p>
          <a:p>
            <a:pPr marL="457200" lvl="1" indent="0">
              <a:buNone/>
            </a:pPr>
            <a:endParaRPr lang="en-US"/>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How are you doing load calculations?</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fld id="{E6166F9C-AA76-49A4-852C-289CB63A6674}" type="slidenum">
              <a:rPr lang="en-US" smtClean="0"/>
              <a:t>28</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02147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iagram&#10;&#10;Description automatically generated">
            <a:extLst>
              <a:ext uri="{FF2B5EF4-FFF2-40B4-BE49-F238E27FC236}">
                <a16:creationId xmlns:a16="http://schemas.microsoft.com/office/drawing/2014/main" id="{B6D076F8-450A-4896-9E80-895A29F8F6C7}"/>
              </a:ext>
            </a:extLst>
          </p:cNvPr>
          <p:cNvPicPr>
            <a:picLocks noChangeAspect="1"/>
          </p:cNvPicPr>
          <p:nvPr/>
        </p:nvPicPr>
        <p:blipFill>
          <a:blip r:embed="rId3"/>
          <a:stretch>
            <a:fillRect/>
          </a:stretch>
        </p:blipFill>
        <p:spPr>
          <a:xfrm>
            <a:off x="1050575" y="1428804"/>
            <a:ext cx="7027543" cy="5274010"/>
          </a:xfrm>
          <a:prstGeom prst="rect">
            <a:avLst/>
          </a:prstGeom>
        </p:spPr>
      </p:pic>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a:xfrm>
            <a:off x="628650" y="274320"/>
            <a:ext cx="7886700" cy="1154484"/>
          </a:xfrm>
        </p:spPr>
        <p:txBody>
          <a:bodyPr>
            <a:normAutofit fontScale="90000"/>
          </a:bodyPr>
          <a:lstStyle/>
          <a:p>
            <a:r>
              <a:rPr lang="en-US">
                <a:latin typeface="Abadi" panose="020B0604020104020204" pitchFamily="34" charset="0"/>
              </a:rPr>
              <a:t>Home Takeoffs</a:t>
            </a:r>
            <a:br>
              <a:rPr lang="en-US" sz="3400">
                <a:latin typeface="Abadi" panose="020B0604020104020204" pitchFamily="34" charset="0"/>
              </a:rPr>
            </a:br>
            <a:r>
              <a:rPr lang="en-US" sz="3600">
                <a:latin typeface="Abadi" panose="020B0604020104020204" pitchFamily="34" charset="0"/>
              </a:rPr>
              <a:t>What impacts the load?</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fld id="{E6166F9C-AA76-49A4-852C-289CB63A6674}" type="slidenum">
              <a:rPr lang="en-US" smtClean="0"/>
              <a:t>29</a:t>
            </a:fld>
            <a:endParaRPr lang="en-US"/>
          </a:p>
        </p:txBody>
      </p:sp>
    </p:spTree>
    <p:extLst>
      <p:ext uri="{BB962C8B-B14F-4D97-AF65-F5344CB8AC3E}">
        <p14:creationId xmlns:p14="http://schemas.microsoft.com/office/powerpoint/2010/main" val="74790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D0C0F-EF5B-4C8E-82A0-132CB3BD84F1}"/>
              </a:ext>
            </a:extLst>
          </p:cNvPr>
          <p:cNvSpPr>
            <a:spLocks noGrp="1"/>
          </p:cNvSpPr>
          <p:nvPr>
            <p:ph idx="1"/>
          </p:nvPr>
        </p:nvSpPr>
        <p:spPr/>
        <p:txBody>
          <a:bodyPr>
            <a:normAutofit/>
          </a:bodyPr>
          <a:lstStyle/>
          <a:p>
            <a:pPr marL="0" indent="0">
              <a:buNone/>
            </a:pPr>
            <a:r>
              <a:rPr lang="en-US"/>
              <a:t>To obtain a foundational understanding of the following:</a:t>
            </a:r>
          </a:p>
          <a:p>
            <a:pPr>
              <a:buFont typeface="Wingdings" panose="05000000000000000000" pitchFamily="2" charset="2"/>
              <a:buChar char="ü"/>
            </a:pPr>
            <a:endParaRPr lang="en-US" sz="2400"/>
          </a:p>
          <a:p>
            <a:pPr>
              <a:buFont typeface="Wingdings" panose="05000000000000000000" pitchFamily="2" charset="2"/>
              <a:buChar char="ü"/>
            </a:pPr>
            <a:r>
              <a:rPr lang="en-US" sz="2400"/>
              <a:t>Variable capacity air source heat pump (VCHP) operations</a:t>
            </a:r>
          </a:p>
          <a:p>
            <a:pPr>
              <a:buFont typeface="Wingdings" panose="05000000000000000000" pitchFamily="2" charset="2"/>
              <a:buChar char="ü"/>
            </a:pPr>
            <a:r>
              <a:rPr lang="en-US" sz="2400"/>
              <a:t>Load calculations and why they matter</a:t>
            </a:r>
          </a:p>
          <a:p>
            <a:pPr>
              <a:buFont typeface="Wingdings" panose="05000000000000000000" pitchFamily="2" charset="2"/>
              <a:buChar char="ü"/>
            </a:pPr>
            <a:r>
              <a:rPr lang="en-US" sz="2400"/>
              <a:t>Sizing and selection methods</a:t>
            </a:r>
          </a:p>
          <a:p>
            <a:pPr>
              <a:buFont typeface="Wingdings" panose="05000000000000000000" pitchFamily="2" charset="2"/>
              <a:buChar char="ü"/>
            </a:pPr>
            <a:r>
              <a:rPr lang="en-US" sz="2400"/>
              <a:t>System design options and considerations</a:t>
            </a:r>
          </a:p>
          <a:p>
            <a:pPr>
              <a:buFont typeface="Wingdings" panose="05000000000000000000" pitchFamily="2" charset="2"/>
              <a:buChar char="ü"/>
            </a:pPr>
            <a:r>
              <a:rPr lang="en-US" sz="2400"/>
              <a:t>Control strategies and thermostat options</a:t>
            </a:r>
          </a:p>
          <a:p>
            <a:pPr>
              <a:buFont typeface="Wingdings" panose="05000000000000000000" pitchFamily="2" charset="2"/>
              <a:buChar char="ü"/>
            </a:pPr>
            <a:r>
              <a:rPr lang="en-US" sz="2400"/>
              <a:t>Design best practices and recommendations</a:t>
            </a:r>
          </a:p>
          <a:p>
            <a:pPr>
              <a:buFont typeface="Wingdings" panose="05000000000000000000" pitchFamily="2" charset="2"/>
              <a:buChar char="ü"/>
            </a:pPr>
            <a:endParaRPr lang="en-US" sz="2400"/>
          </a:p>
          <a:p>
            <a:pPr>
              <a:buFont typeface="Wingdings" panose="05000000000000000000" pitchFamily="2" charset="2"/>
              <a:buChar char="ü"/>
            </a:pPr>
            <a:endParaRPr lang="en-US" sz="2400"/>
          </a:p>
          <a:p>
            <a:endParaRPr lang="en-US"/>
          </a:p>
          <a:p>
            <a:endParaRPr lang="en-US"/>
          </a:p>
        </p:txBody>
      </p:sp>
      <p:sp>
        <p:nvSpPr>
          <p:cNvPr id="2" name="Title 1">
            <a:extLst>
              <a:ext uri="{FF2B5EF4-FFF2-40B4-BE49-F238E27FC236}">
                <a16:creationId xmlns:a16="http://schemas.microsoft.com/office/drawing/2014/main" id="{3E1BD21A-EE4B-4B1E-A916-BB2AC2CDB107}"/>
              </a:ext>
            </a:extLst>
          </p:cNvPr>
          <p:cNvSpPr>
            <a:spLocks noGrp="1"/>
          </p:cNvSpPr>
          <p:nvPr>
            <p:ph type="title"/>
          </p:nvPr>
        </p:nvSpPr>
        <p:spPr/>
        <p:txBody>
          <a:bodyPr>
            <a:normAutofit/>
          </a:bodyPr>
          <a:lstStyle/>
          <a:p>
            <a:r>
              <a:rPr lang="en-US" sz="4000">
                <a:latin typeface="Abadi" panose="020B0604020104020204" pitchFamily="34" charset="0"/>
              </a:rPr>
              <a:t>Goals of the Training</a:t>
            </a:r>
          </a:p>
        </p:txBody>
      </p:sp>
      <p:sp>
        <p:nvSpPr>
          <p:cNvPr id="4" name="Slide Number Placeholder 4">
            <a:extLst>
              <a:ext uri="{FF2B5EF4-FFF2-40B4-BE49-F238E27FC236}">
                <a16:creationId xmlns:a16="http://schemas.microsoft.com/office/drawing/2014/main" id="{8344F148-722D-419C-B547-8825A7D0DAF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3</a:t>
            </a:fld>
            <a:endParaRPr lang="en-US"/>
          </a:p>
        </p:txBody>
      </p:sp>
    </p:spTree>
    <p:extLst>
      <p:ext uri="{BB962C8B-B14F-4D97-AF65-F5344CB8AC3E}">
        <p14:creationId xmlns:p14="http://schemas.microsoft.com/office/powerpoint/2010/main" val="17117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p:txBody>
          <a:bodyPr>
            <a:normAutofit fontScale="90000"/>
          </a:bodyPr>
          <a:lstStyle/>
          <a:p>
            <a:r>
              <a:rPr lang="en-US">
                <a:latin typeface="Abadi" panose="020B0604020104020204" pitchFamily="34" charset="0"/>
              </a:rPr>
              <a:t>Home Takeoffs</a:t>
            </a:r>
            <a:br>
              <a:rPr lang="en-US" sz="3400">
                <a:latin typeface="Abadi" panose="020B0604020104020204" pitchFamily="34" charset="0"/>
              </a:rPr>
            </a:br>
            <a:r>
              <a:rPr lang="en-US" sz="4000">
                <a:latin typeface="Abadi" panose="020B0604020104020204" pitchFamily="34" charset="0"/>
              </a:rPr>
              <a:t>Block load vs. Room x Room</a:t>
            </a: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796C35-3C93-40D0-8B2F-F44304D35F02}"/>
              </a:ext>
            </a:extLst>
          </p:cNvPr>
          <p:cNvPicPr>
            <a:picLocks noChangeAspect="1"/>
          </p:cNvPicPr>
          <p:nvPr/>
        </p:nvPicPr>
        <p:blipFill>
          <a:blip r:embed="rId3"/>
          <a:stretch>
            <a:fillRect/>
          </a:stretch>
        </p:blipFill>
        <p:spPr>
          <a:xfrm>
            <a:off x="4661234" y="1533237"/>
            <a:ext cx="3530859" cy="4168832"/>
          </a:xfrm>
          <a:prstGeom prst="rect">
            <a:avLst/>
          </a:prstGeom>
        </p:spPr>
      </p:pic>
      <p:sp>
        <p:nvSpPr>
          <p:cNvPr id="6" name="TextBox 5">
            <a:extLst>
              <a:ext uri="{FF2B5EF4-FFF2-40B4-BE49-F238E27FC236}">
                <a16:creationId xmlns:a16="http://schemas.microsoft.com/office/drawing/2014/main" id="{D496693C-DF40-4DC4-AED8-F6844C758E54}"/>
              </a:ext>
            </a:extLst>
          </p:cNvPr>
          <p:cNvSpPr txBox="1"/>
          <p:nvPr/>
        </p:nvSpPr>
        <p:spPr>
          <a:xfrm>
            <a:off x="817685" y="1720840"/>
            <a:ext cx="3596053" cy="3416320"/>
          </a:xfrm>
          <a:prstGeom prst="rect">
            <a:avLst/>
          </a:prstGeom>
          <a:noFill/>
        </p:spPr>
        <p:txBody>
          <a:bodyPr wrap="square" rtlCol="0">
            <a:spAutoFit/>
          </a:bodyPr>
          <a:lstStyle/>
          <a:p>
            <a:r>
              <a:rPr lang="en-US"/>
              <a:t>Design considerations:</a:t>
            </a:r>
          </a:p>
          <a:p>
            <a:pPr marL="285750" indent="-285750">
              <a:buFont typeface="Arial" panose="020B0604020202020204" pitchFamily="34" charset="0"/>
              <a:buChar char="•"/>
            </a:pPr>
            <a:r>
              <a:rPr lang="en-US"/>
              <a:t>Central system, zonal, or displacement?</a:t>
            </a:r>
          </a:p>
          <a:p>
            <a:pPr marL="285750" indent="-285750">
              <a:buFont typeface="Arial" panose="020B0604020202020204" pitchFamily="34" charset="0"/>
              <a:buChar char="•"/>
            </a:pPr>
            <a:r>
              <a:rPr lang="en-US"/>
              <a:t>Open floorplan?</a:t>
            </a:r>
          </a:p>
          <a:p>
            <a:pPr marL="285750" indent="-285750">
              <a:buFont typeface="Arial" panose="020B0604020202020204" pitchFamily="34" charset="0"/>
              <a:buChar char="•"/>
            </a:pPr>
            <a:r>
              <a:rPr lang="en-US"/>
              <a:t>Multiple indoor units?</a:t>
            </a:r>
          </a:p>
          <a:p>
            <a:pPr marL="285750" indent="-285750">
              <a:buFont typeface="Arial" panose="020B0604020202020204" pitchFamily="34" charset="0"/>
              <a:buChar char="•"/>
            </a:pPr>
            <a:r>
              <a:rPr lang="en-US"/>
              <a:t>Control strategy?</a:t>
            </a:r>
          </a:p>
          <a:p>
            <a:pPr marL="285750" indent="-285750">
              <a:buFont typeface="Arial" panose="020B0604020202020204" pitchFamily="34" charset="0"/>
              <a:buChar char="•"/>
            </a:pPr>
            <a:r>
              <a:rPr lang="en-US"/>
              <a:t>Duct leakage?</a:t>
            </a:r>
          </a:p>
          <a:p>
            <a:pPr marL="285750" indent="-285750">
              <a:buFont typeface="Arial" panose="020B0604020202020204" pitchFamily="34" charset="0"/>
              <a:buChar char="•"/>
            </a:pPr>
            <a:r>
              <a:rPr lang="en-US"/>
              <a:t>Duct balancing and airflow corrections (hot/cold rooms)?</a:t>
            </a:r>
          </a:p>
          <a:p>
            <a:pPr marL="285750" indent="-285750">
              <a:buFont typeface="Arial" panose="020B0604020202020204" pitchFamily="34" charset="0"/>
              <a:buChar char="•"/>
            </a:pPr>
            <a:r>
              <a:rPr lang="en-US"/>
              <a:t>Duct design needed (new construction, additions)?  </a:t>
            </a:r>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327843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a:latin typeface="Abadi" panose="020B0604020104020204" pitchFamily="34" charset="0"/>
              </a:rPr>
              <a:t>Load Reduction</a:t>
            </a:r>
            <a:br>
              <a:rPr lang="en-US">
                <a:latin typeface="Abadi" panose="020B0604020104020204" pitchFamily="34" charset="0"/>
              </a:rPr>
            </a:br>
            <a:r>
              <a:rPr lang="en-US" sz="3600">
                <a:latin typeface="Abadi" panose="020B0604020104020204" pitchFamily="34" charset="0"/>
              </a:rPr>
              <a:t>Reduce the load first, </a:t>
            </a:r>
            <a:r>
              <a:rPr lang="en-US" sz="3600" i="1">
                <a:latin typeface="Abadi" panose="020B0604020104020204" pitchFamily="34" charset="0"/>
              </a:rPr>
              <a:t>then</a:t>
            </a:r>
            <a:r>
              <a:rPr lang="en-US" sz="3600">
                <a:latin typeface="Abadi" panose="020B0604020104020204" pitchFamily="34" charset="0"/>
              </a:rPr>
              <a:t> size for heating</a:t>
            </a: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31</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47717" y="1591140"/>
            <a:ext cx="5302059" cy="4970591"/>
          </a:xfrm>
          <a:prstGeom prst="rect">
            <a:avLst/>
          </a:prstGeom>
          <a:noFill/>
        </p:spPr>
        <p:txBody>
          <a:bodyPr wrap="square" rtlCol="0">
            <a:spAutoFit/>
          </a:bodyPr>
          <a:lstStyle/>
          <a:p>
            <a:pPr marL="342900" indent="-342900">
              <a:buFont typeface="Arial" panose="020B0604020202020204" pitchFamily="34" charset="0"/>
              <a:buChar char="•"/>
            </a:pPr>
            <a:r>
              <a:rPr lang="en-US" sz="2000" b="1"/>
              <a:t>Tenets of load reduction</a:t>
            </a:r>
            <a:endParaRPr lang="en-US" sz="2000"/>
          </a:p>
          <a:p>
            <a:pPr marL="800100" lvl="1" indent="-342900">
              <a:buFont typeface="Arial" panose="020B0604020202020204" pitchFamily="34" charset="0"/>
              <a:buChar char="•"/>
            </a:pPr>
            <a:r>
              <a:rPr lang="en-US"/>
              <a:t>Define the thermal boundary/envelope</a:t>
            </a:r>
          </a:p>
          <a:p>
            <a:pPr marL="800100" lvl="1" indent="-342900">
              <a:buFont typeface="Arial" panose="020B0604020202020204" pitchFamily="34" charset="0"/>
              <a:buChar char="•"/>
            </a:pPr>
            <a:r>
              <a:rPr lang="en-US"/>
              <a:t>Air seal</a:t>
            </a:r>
          </a:p>
          <a:p>
            <a:pPr marL="1257300" lvl="2" indent="-342900">
              <a:buFont typeface="Arial" panose="020B0604020202020204" pitchFamily="34" charset="0"/>
              <a:buChar char="•"/>
            </a:pPr>
            <a:r>
              <a:rPr lang="en-US" sz="1600"/>
              <a:t>Top plates, joists</a:t>
            </a:r>
          </a:p>
          <a:p>
            <a:pPr marL="1257300" lvl="2" indent="-342900">
              <a:buFont typeface="Arial" panose="020B0604020202020204" pitchFamily="34" charset="0"/>
              <a:buChar char="•"/>
            </a:pPr>
            <a:r>
              <a:rPr lang="en-US" sz="1600"/>
              <a:t>Recessed lights, duct boots</a:t>
            </a:r>
          </a:p>
          <a:p>
            <a:pPr marL="1257300" lvl="2" indent="-342900">
              <a:buFont typeface="Arial" panose="020B0604020202020204" pitchFamily="34" charset="0"/>
              <a:buChar char="•"/>
            </a:pPr>
            <a:r>
              <a:rPr lang="en-US" sz="1600"/>
              <a:t>Penetrations</a:t>
            </a:r>
          </a:p>
          <a:p>
            <a:pPr marL="1257300" lvl="2" indent="-342900">
              <a:buFont typeface="Arial" panose="020B0604020202020204" pitchFamily="34" charset="0"/>
              <a:buChar char="•"/>
            </a:pPr>
            <a:r>
              <a:rPr lang="en-US" sz="1600"/>
              <a:t>Weather stripping</a:t>
            </a:r>
          </a:p>
          <a:p>
            <a:pPr marL="1257300" lvl="2" indent="-342900">
              <a:buFont typeface="Arial" panose="020B0604020202020204" pitchFamily="34" charset="0"/>
              <a:buChar char="•"/>
            </a:pPr>
            <a:r>
              <a:rPr lang="en-US" sz="1600"/>
              <a:t>Chimney dampers</a:t>
            </a:r>
          </a:p>
          <a:p>
            <a:pPr marL="1257300" lvl="2" indent="-342900">
              <a:buFont typeface="Arial" panose="020B0604020202020204" pitchFamily="34" charset="0"/>
              <a:buChar char="•"/>
            </a:pPr>
            <a:r>
              <a:rPr lang="en-US" sz="1600"/>
              <a:t>Test with a blower door</a:t>
            </a:r>
          </a:p>
          <a:p>
            <a:pPr marL="800100" lvl="1" indent="-342900">
              <a:buFont typeface="Arial" panose="020B0604020202020204" pitchFamily="34" charset="0"/>
              <a:buChar char="•"/>
            </a:pPr>
            <a:r>
              <a:rPr lang="en-US"/>
              <a:t>Insulate</a:t>
            </a:r>
          </a:p>
          <a:p>
            <a:pPr marL="1257300" lvl="2" indent="-342900">
              <a:buFont typeface="Arial" panose="020B0604020202020204" pitchFamily="34" charset="0"/>
              <a:buChar char="•"/>
            </a:pPr>
            <a:r>
              <a:rPr lang="en-US" sz="1600"/>
              <a:t>Attics, walls (if accessible) </a:t>
            </a:r>
          </a:p>
          <a:p>
            <a:pPr marL="1257300" lvl="2" indent="-342900">
              <a:buFont typeface="Arial" panose="020B0604020202020204" pitchFamily="34" charset="0"/>
              <a:buChar char="•"/>
            </a:pPr>
            <a:r>
              <a:rPr lang="en-US" sz="1600"/>
              <a:t>Windows</a:t>
            </a:r>
          </a:p>
          <a:p>
            <a:pPr marL="342900" indent="-342900">
              <a:buFont typeface="Arial" panose="020B0604020202020204" pitchFamily="34" charset="0"/>
              <a:buChar char="•"/>
            </a:pPr>
            <a:endParaRPr lang="en-US" sz="700" b="1"/>
          </a:p>
          <a:p>
            <a:pPr marL="342900" indent="-342900">
              <a:buFont typeface="Arial" panose="020B0604020202020204" pitchFamily="34" charset="0"/>
              <a:buChar char="•"/>
            </a:pPr>
            <a:r>
              <a:rPr lang="en-US" b="1"/>
              <a:t>Perform load calculations </a:t>
            </a:r>
            <a:r>
              <a:rPr lang="en-US" b="1" i="1"/>
              <a:t>after </a:t>
            </a:r>
            <a:r>
              <a:rPr lang="en-US" b="1"/>
              <a:t>load reductions</a:t>
            </a:r>
          </a:p>
          <a:p>
            <a:pPr marL="800100" lvl="1" indent="-342900">
              <a:buFont typeface="Arial" panose="020B0604020202020204" pitchFamily="34" charset="0"/>
              <a:buChar char="•"/>
            </a:pPr>
            <a:r>
              <a:rPr lang="en-US"/>
              <a:t>Improved comfort</a:t>
            </a:r>
          </a:p>
          <a:p>
            <a:pPr marL="800100" lvl="1" indent="-342900">
              <a:buFont typeface="Arial" panose="020B0604020202020204" pitchFamily="34" charset="0"/>
              <a:buChar char="•"/>
            </a:pPr>
            <a:r>
              <a:rPr lang="en-US"/>
              <a:t>Smaller, less expensive heat pump</a:t>
            </a:r>
          </a:p>
          <a:p>
            <a:pPr marL="800100" lvl="1" indent="-342900">
              <a:buFont typeface="Arial" panose="020B0604020202020204" pitchFamily="34" charset="0"/>
              <a:buChar char="•"/>
            </a:pPr>
            <a:r>
              <a:rPr lang="en-US"/>
              <a:t>Reduces heat distribution challenges (ducting, indoor head locations)</a:t>
            </a:r>
          </a:p>
          <a:p>
            <a:pPr marL="800100" lvl="1" indent="-342900">
              <a:buFont typeface="Arial" panose="020B0604020202020204" pitchFamily="34" charset="0"/>
              <a:buChar char="•"/>
            </a:pPr>
            <a:r>
              <a:rPr lang="en-US"/>
              <a:t>Can make ductless applications more viable</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2050" name="Picture 2" descr="spruce_icon-insulation-01 - Spruce Finance">
            <a:extLst>
              <a:ext uri="{FF2B5EF4-FFF2-40B4-BE49-F238E27FC236}">
                <a16:creationId xmlns:a16="http://schemas.microsoft.com/office/drawing/2014/main" id="{FF929C34-22CC-4695-9596-E08871244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414" y="4536051"/>
            <a:ext cx="1709530" cy="1709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echanical chase &#10;containing ducts can &#10;break the attic's &#10;air barrier. &#10;Air Barrier &#10;Thermal Boundary ">
            <a:extLst>
              <a:ext uri="{FF2B5EF4-FFF2-40B4-BE49-F238E27FC236}">
                <a16:creationId xmlns:a16="http://schemas.microsoft.com/office/drawing/2014/main" id="{D321080D-8359-4899-A787-904E7D2C9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75" y="2249634"/>
            <a:ext cx="2486607" cy="14725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94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22B-4C8F-4AC1-922E-6E1C96555C4F}"/>
              </a:ext>
            </a:extLst>
          </p:cNvPr>
          <p:cNvSpPr>
            <a:spLocks noGrp="1"/>
          </p:cNvSpPr>
          <p:nvPr>
            <p:ph type="title"/>
          </p:nvPr>
        </p:nvSpPr>
        <p:spPr/>
        <p:txBody>
          <a:bodyPr>
            <a:normAutofit/>
          </a:bodyPr>
          <a:lstStyle/>
          <a:p>
            <a:r>
              <a:rPr lang="en-US" sz="4000">
                <a:latin typeface="Abadi" panose="020B0604020104020204" pitchFamily="34" charset="0"/>
              </a:rPr>
              <a:t>Outdoor Design Conditions</a:t>
            </a:r>
          </a:p>
        </p:txBody>
      </p:sp>
      <p:sp>
        <p:nvSpPr>
          <p:cNvPr id="9" name="Slide Number Placeholder 4">
            <a:extLst>
              <a:ext uri="{FF2B5EF4-FFF2-40B4-BE49-F238E27FC236}">
                <a16:creationId xmlns:a16="http://schemas.microsoft.com/office/drawing/2014/main" id="{5F04B20C-9263-4045-B825-C9335A4802EB}"/>
              </a:ext>
            </a:extLst>
          </p:cNvPr>
          <p:cNvSpPr>
            <a:spLocks noGrp="1"/>
          </p:cNvSpPr>
          <p:nvPr>
            <p:ph type="sldNum" sz="quarter" idx="4"/>
          </p:nvPr>
        </p:nvSpPr>
        <p:spPr/>
        <p:txBody>
          <a:bodyPr/>
          <a:lstStyle/>
          <a:p>
            <a:fld id="{E6166F9C-AA76-49A4-852C-289CB63A6674}" type="slidenum">
              <a:rPr lang="en-US" smtClean="0"/>
              <a:t>32</a:t>
            </a:fld>
            <a:endParaRPr lang="en-US"/>
          </a:p>
        </p:txBody>
      </p:sp>
      <p:sp>
        <p:nvSpPr>
          <p:cNvPr id="7" name="Content Placeholder 2">
            <a:extLst>
              <a:ext uri="{FF2B5EF4-FFF2-40B4-BE49-F238E27FC236}">
                <a16:creationId xmlns:a16="http://schemas.microsoft.com/office/drawing/2014/main" id="{97ECB2FD-2212-42BF-9333-DC7419041C13}"/>
              </a:ext>
            </a:extLst>
          </p:cNvPr>
          <p:cNvSpPr>
            <a:spLocks noGrp="1"/>
          </p:cNvSpPr>
          <p:nvPr>
            <p:ph idx="4294967295"/>
          </p:nvPr>
        </p:nvSpPr>
        <p:spPr>
          <a:xfrm>
            <a:off x="5965825" y="2592388"/>
            <a:ext cx="3178175" cy="2657475"/>
          </a:xfrm>
        </p:spPr>
        <p:txBody>
          <a:bodyPr vert="horz" lIns="91440" tIns="45720" rIns="91440" bIns="45720" rtlCol="0" anchor="t">
            <a:normAutofit lnSpcReduction="10000"/>
          </a:bodyPr>
          <a:lstStyle/>
          <a:p>
            <a:r>
              <a:rPr lang="en-US" sz="1800">
                <a:cs typeface="Arial"/>
              </a:rPr>
              <a:t>The home’s location and climate dictate the heating and cooling loads</a:t>
            </a:r>
          </a:p>
          <a:p>
            <a:r>
              <a:rPr lang="en-US" sz="1800">
                <a:cs typeface="Arial"/>
              </a:rPr>
              <a:t>Heat pump sizing is highly dependent on the loads, which is highly dependent on location</a:t>
            </a:r>
          </a:p>
          <a:p>
            <a:r>
              <a:rPr lang="en-US" sz="1800">
                <a:cs typeface="Arial"/>
              </a:rPr>
              <a:t>Climate dictates the home’s load </a:t>
            </a:r>
            <a:r>
              <a:rPr lang="en-US" sz="1800" b="1" i="1">
                <a:cs typeface="Arial"/>
              </a:rPr>
              <a:t>and</a:t>
            </a:r>
            <a:r>
              <a:rPr lang="en-US" sz="1800">
                <a:cs typeface="Arial"/>
              </a:rPr>
              <a:t> the heat pump’s environment</a:t>
            </a:r>
          </a:p>
        </p:txBody>
      </p:sp>
      <p:sp>
        <p:nvSpPr>
          <p:cNvPr id="4" name="Rectangle 3">
            <a:extLst>
              <a:ext uri="{FF2B5EF4-FFF2-40B4-BE49-F238E27FC236}">
                <a16:creationId xmlns:a16="http://schemas.microsoft.com/office/drawing/2014/main" id="{CA25741E-A5AC-4815-89F1-F5E311B6999F}"/>
              </a:ext>
            </a:extLst>
          </p:cNvPr>
          <p:cNvSpPr/>
          <p:nvPr/>
        </p:nvSpPr>
        <p:spPr>
          <a:xfrm>
            <a:off x="4531743" y="3791309"/>
            <a:ext cx="359434" cy="298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CA52B65-6FFD-4869-B4AD-7629CCCBFC88}"/>
              </a:ext>
            </a:extLst>
          </p:cNvPr>
          <p:cNvCxnSpPr>
            <a:cxnSpLocks/>
          </p:cNvCxnSpPr>
          <p:nvPr/>
        </p:nvCxnSpPr>
        <p:spPr>
          <a:xfrm>
            <a:off x="5944936"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0">
            <a:extLst>
              <a:ext uri="{FF2B5EF4-FFF2-40B4-BE49-F238E27FC236}">
                <a16:creationId xmlns:a16="http://schemas.microsoft.com/office/drawing/2014/main" id="{6AE50FC7-E165-4BB6-9799-5A6F2B522815}"/>
              </a:ext>
            </a:extLst>
          </p:cNvPr>
          <p:cNvPicPr>
            <a:picLocks noChangeAspect="1"/>
          </p:cNvPicPr>
          <p:nvPr/>
        </p:nvPicPr>
        <p:blipFill>
          <a:blip r:embed="rId3"/>
          <a:stretch>
            <a:fillRect/>
          </a:stretch>
        </p:blipFill>
        <p:spPr>
          <a:xfrm>
            <a:off x="196262" y="2137787"/>
            <a:ext cx="5577061" cy="3605373"/>
          </a:xfrm>
          <a:prstGeom prst="rect">
            <a:avLst/>
          </a:prstGeom>
        </p:spPr>
      </p:pic>
    </p:spTree>
    <p:extLst>
      <p:ext uri="{BB962C8B-B14F-4D97-AF65-F5344CB8AC3E}">
        <p14:creationId xmlns:p14="http://schemas.microsoft.com/office/powerpoint/2010/main" val="823579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close up of a sign&#10;&#10;Description automatically generated">
            <a:extLst>
              <a:ext uri="{FF2B5EF4-FFF2-40B4-BE49-F238E27FC236}">
                <a16:creationId xmlns:a16="http://schemas.microsoft.com/office/drawing/2014/main" id="{6139BF63-47C4-4C79-B667-48B5ECC181AF}"/>
              </a:ext>
            </a:extLst>
          </p:cNvPr>
          <p:cNvPicPr>
            <a:picLocks noChangeAspect="1"/>
          </p:cNvPicPr>
          <p:nvPr/>
        </p:nvPicPr>
        <p:blipFill>
          <a:blip r:embed="rId3"/>
          <a:stretch>
            <a:fillRect/>
          </a:stretch>
        </p:blipFill>
        <p:spPr>
          <a:xfrm>
            <a:off x="2025558" y="3894378"/>
            <a:ext cx="1855768"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Other Considerations for Performing Load Calculations</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6" descr="Diagram, engineering drawing&#10;&#10;Description automatically generated">
            <a:extLst>
              <a:ext uri="{FF2B5EF4-FFF2-40B4-BE49-F238E27FC236}">
                <a16:creationId xmlns:a16="http://schemas.microsoft.com/office/drawing/2014/main" id="{2115844C-68F2-4507-87F2-B28F7B2588F5}"/>
              </a:ext>
            </a:extLst>
          </p:cNvPr>
          <p:cNvPicPr>
            <a:picLocks noChangeAspect="1"/>
          </p:cNvPicPr>
          <p:nvPr/>
        </p:nvPicPr>
        <p:blipFill>
          <a:blip r:embed="rId4"/>
          <a:stretch>
            <a:fillRect/>
          </a:stretch>
        </p:blipFill>
        <p:spPr>
          <a:xfrm>
            <a:off x="2046975" y="1518399"/>
            <a:ext cx="1854981" cy="2286000"/>
          </a:xfrm>
          <a:prstGeom prst="rect">
            <a:avLst/>
          </a:prstGeom>
        </p:spPr>
      </p:pic>
      <p:pic>
        <p:nvPicPr>
          <p:cNvPr id="8" name="Picture 9" descr="A close up of a sign&#10;&#10;Description automatically generated">
            <a:extLst>
              <a:ext uri="{FF2B5EF4-FFF2-40B4-BE49-F238E27FC236}">
                <a16:creationId xmlns:a16="http://schemas.microsoft.com/office/drawing/2014/main" id="{4D10C656-F3E7-464F-89DC-1F76A7C153D5}"/>
              </a:ext>
            </a:extLst>
          </p:cNvPr>
          <p:cNvPicPr>
            <a:picLocks noChangeAspect="1"/>
          </p:cNvPicPr>
          <p:nvPr/>
        </p:nvPicPr>
        <p:blipFill>
          <a:blip r:embed="rId5"/>
          <a:stretch>
            <a:fillRect/>
          </a:stretch>
        </p:blipFill>
        <p:spPr>
          <a:xfrm>
            <a:off x="5313348" y="3898013"/>
            <a:ext cx="1946179" cy="2286000"/>
          </a:xfrm>
          <a:prstGeom prst="rect">
            <a:avLst/>
          </a:prstGeom>
        </p:spPr>
      </p:pic>
      <p:pic>
        <p:nvPicPr>
          <p:cNvPr id="10" name="Picture 10" descr="Icon&#10;&#10;Description automatically generated">
            <a:extLst>
              <a:ext uri="{FF2B5EF4-FFF2-40B4-BE49-F238E27FC236}">
                <a16:creationId xmlns:a16="http://schemas.microsoft.com/office/drawing/2014/main" id="{BA3F2B29-CC29-4DF1-9D9D-4F89171CE6E5}"/>
              </a:ext>
            </a:extLst>
          </p:cNvPr>
          <p:cNvPicPr>
            <a:picLocks noChangeAspect="1"/>
          </p:cNvPicPr>
          <p:nvPr/>
        </p:nvPicPr>
        <p:blipFill>
          <a:blip r:embed="rId6"/>
          <a:stretch>
            <a:fillRect/>
          </a:stretch>
        </p:blipFill>
        <p:spPr>
          <a:xfrm>
            <a:off x="5236930" y="1459024"/>
            <a:ext cx="1936200" cy="2286000"/>
          </a:xfrm>
          <a:prstGeom prst="rect">
            <a:avLst/>
          </a:prstGeom>
        </p:spPr>
      </p:pic>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E3264734-BE5D-4794-A090-312F7957DBAB}"/>
              </a:ext>
            </a:extLst>
          </p:cNvPr>
          <p:cNvSpPr txBox="1"/>
          <p:nvPr/>
        </p:nvSpPr>
        <p:spPr>
          <a:xfrm rot="16200000">
            <a:off x="102562" y="2224925"/>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Single Zone</a:t>
            </a:r>
          </a:p>
        </p:txBody>
      </p:sp>
      <p:sp>
        <p:nvSpPr>
          <p:cNvPr id="16" name="TextBox 15">
            <a:extLst>
              <a:ext uri="{FF2B5EF4-FFF2-40B4-BE49-F238E27FC236}">
                <a16:creationId xmlns:a16="http://schemas.microsoft.com/office/drawing/2014/main" id="{D370130B-4CE4-453A-AD49-081BEC704940}"/>
              </a:ext>
            </a:extLst>
          </p:cNvPr>
          <p:cNvSpPr txBox="1"/>
          <p:nvPr/>
        </p:nvSpPr>
        <p:spPr>
          <a:xfrm rot="16200000">
            <a:off x="99033" y="5071100"/>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Zonal</a:t>
            </a:r>
          </a:p>
        </p:txBody>
      </p:sp>
      <p:sp>
        <p:nvSpPr>
          <p:cNvPr id="17" name="TextBox 16">
            <a:extLst>
              <a:ext uri="{FF2B5EF4-FFF2-40B4-BE49-F238E27FC236}">
                <a16:creationId xmlns:a16="http://schemas.microsoft.com/office/drawing/2014/main" id="{2E83DF66-58EC-45E2-B732-7F6FF1509FF6}"/>
              </a:ext>
            </a:extLst>
          </p:cNvPr>
          <p:cNvSpPr txBox="1"/>
          <p:nvPr/>
        </p:nvSpPr>
        <p:spPr>
          <a:xfrm>
            <a:off x="2025558" y="6019230"/>
            <a:ext cx="1854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Whole Home (block)</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Partial Load</a:t>
            </a:r>
          </a:p>
        </p:txBody>
      </p:sp>
    </p:spTree>
    <p:extLst>
      <p:ext uri="{BB962C8B-B14F-4D97-AF65-F5344CB8AC3E}">
        <p14:creationId xmlns:p14="http://schemas.microsoft.com/office/powerpoint/2010/main" val="3273755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con&#10;&#10;Description automatically generated">
            <a:extLst>
              <a:ext uri="{FF2B5EF4-FFF2-40B4-BE49-F238E27FC236}">
                <a16:creationId xmlns:a16="http://schemas.microsoft.com/office/drawing/2014/main" id="{1F964A47-1531-4976-B801-DAA71941FAF4}"/>
              </a:ext>
            </a:extLst>
          </p:cNvPr>
          <p:cNvPicPr>
            <a:picLocks noChangeAspect="1"/>
          </p:cNvPicPr>
          <p:nvPr/>
        </p:nvPicPr>
        <p:blipFill>
          <a:blip r:embed="rId3"/>
          <a:stretch>
            <a:fillRect/>
          </a:stretch>
        </p:blipFill>
        <p:spPr>
          <a:xfrm>
            <a:off x="5353493" y="3893253"/>
            <a:ext cx="1954619" cy="2314423"/>
          </a:xfrm>
          <a:prstGeom prst="rect">
            <a:avLst/>
          </a:prstGeom>
        </p:spPr>
      </p:pic>
      <p:pic>
        <p:nvPicPr>
          <p:cNvPr id="3" name="Picture 3" descr="Diagram&#10;&#10;Description automatically generated">
            <a:extLst>
              <a:ext uri="{FF2B5EF4-FFF2-40B4-BE49-F238E27FC236}">
                <a16:creationId xmlns:a16="http://schemas.microsoft.com/office/drawing/2014/main" id="{03FD4689-2F9A-40C5-B9B4-C1A8E3737EAD}"/>
              </a:ext>
            </a:extLst>
          </p:cNvPr>
          <p:cNvPicPr>
            <a:picLocks noChangeAspect="1"/>
          </p:cNvPicPr>
          <p:nvPr/>
        </p:nvPicPr>
        <p:blipFill>
          <a:blip r:embed="rId4"/>
          <a:stretch>
            <a:fillRect/>
          </a:stretch>
        </p:blipFill>
        <p:spPr>
          <a:xfrm>
            <a:off x="5291470" y="1481414"/>
            <a:ext cx="1928038" cy="2282566"/>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33B69D45-39FC-4022-887D-3582F6667CA4}"/>
              </a:ext>
            </a:extLst>
          </p:cNvPr>
          <p:cNvPicPr>
            <a:picLocks noChangeAspect="1"/>
          </p:cNvPicPr>
          <p:nvPr/>
        </p:nvPicPr>
        <p:blipFill>
          <a:blip r:embed="rId5"/>
          <a:stretch>
            <a:fillRect/>
          </a:stretch>
        </p:blipFill>
        <p:spPr>
          <a:xfrm>
            <a:off x="1974118" y="1477919"/>
            <a:ext cx="1936371"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Back-up and Supplemental Heat</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2E83DF66-58EC-45E2-B732-7F6FF1509FF6}"/>
              </a:ext>
            </a:extLst>
          </p:cNvPr>
          <p:cNvSpPr txBox="1"/>
          <p:nvPr/>
        </p:nvSpPr>
        <p:spPr>
          <a:xfrm>
            <a:off x="2026355" y="6252134"/>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Back up</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2057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Supplemental</a:t>
            </a:r>
          </a:p>
        </p:txBody>
      </p:sp>
      <p:pic>
        <p:nvPicPr>
          <p:cNvPr id="5" name="Picture 6" descr="A picture containing icon&#10;&#10;Description automatically generated">
            <a:extLst>
              <a:ext uri="{FF2B5EF4-FFF2-40B4-BE49-F238E27FC236}">
                <a16:creationId xmlns:a16="http://schemas.microsoft.com/office/drawing/2014/main" id="{ED4140C4-7449-46E3-A2A6-54F19A03F572}"/>
              </a:ext>
            </a:extLst>
          </p:cNvPr>
          <p:cNvPicPr>
            <a:picLocks noChangeAspect="1"/>
          </p:cNvPicPr>
          <p:nvPr/>
        </p:nvPicPr>
        <p:blipFill>
          <a:blip r:embed="rId6"/>
          <a:stretch>
            <a:fillRect/>
          </a:stretch>
        </p:blipFill>
        <p:spPr>
          <a:xfrm>
            <a:off x="1951074" y="3916129"/>
            <a:ext cx="1972340" cy="2286393"/>
          </a:xfrm>
          <a:prstGeom prst="rect">
            <a:avLst/>
          </a:prstGeom>
        </p:spPr>
      </p:pic>
    </p:spTree>
    <p:extLst>
      <p:ext uri="{BB962C8B-B14F-4D97-AF65-F5344CB8AC3E}">
        <p14:creationId xmlns:p14="http://schemas.microsoft.com/office/powerpoint/2010/main" val="2935079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nual D Residential Duct Systems: Hank Rutkowski, Air Conditioning  Contractors of America: 9781892765505: Amazon.com: Books">
            <a:extLst>
              <a:ext uri="{FF2B5EF4-FFF2-40B4-BE49-F238E27FC236}">
                <a16:creationId xmlns:a16="http://schemas.microsoft.com/office/drawing/2014/main" id="{C72F03A6-892B-4F97-A8A0-CF923379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236" y="2852019"/>
            <a:ext cx="1167529" cy="15265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DAC8CF-1591-4054-BCBA-887A41DB5175}"/>
              </a:ext>
            </a:extLst>
          </p:cNvPr>
          <p:cNvSpPr>
            <a:spLocks noGrp="1"/>
          </p:cNvSpPr>
          <p:nvPr>
            <p:ph type="title"/>
          </p:nvPr>
        </p:nvSpPr>
        <p:spPr/>
        <p:txBody>
          <a:bodyPr anchor="t">
            <a:normAutofit fontScale="90000"/>
          </a:bodyPr>
          <a:lstStyle/>
          <a:p>
            <a:r>
              <a:rPr lang="en-US">
                <a:latin typeface="Abadi" panose="020B0604020104020204" pitchFamily="34" charset="0"/>
                <a:cs typeface="Arial" panose="020B0604020202020204" pitchFamily="34" charset="0"/>
              </a:rPr>
              <a:t>Load Calculation Software</a:t>
            </a:r>
            <a:br>
              <a:rPr lang="en-US">
                <a:latin typeface="Abadi" panose="020B0604020104020204" pitchFamily="34" charset="0"/>
                <a:cs typeface="Arial" panose="020B0604020202020204" pitchFamily="34" charset="0"/>
              </a:rPr>
            </a:br>
            <a:r>
              <a:rPr lang="en-US" sz="3600">
                <a:latin typeface="Abadi" panose="020B0604020104020204" pitchFamily="34" charset="0"/>
                <a:cs typeface="Arial" panose="020B0604020202020204" pitchFamily="34" charset="0"/>
              </a:rPr>
              <a:t>Whole house, room by room</a:t>
            </a:r>
            <a:br>
              <a:rPr lang="EN-US" sz="2800" i="1">
                <a:cs typeface="Arial" panose="020B0604020202020204" pitchFamily="34" charset="0"/>
              </a:rPr>
            </a:br>
            <a:endParaRPr lang="en-US"/>
          </a:p>
        </p:txBody>
      </p:sp>
      <p:sp>
        <p:nvSpPr>
          <p:cNvPr id="13" name="Slide Number Placeholder 4">
            <a:extLst>
              <a:ext uri="{FF2B5EF4-FFF2-40B4-BE49-F238E27FC236}">
                <a16:creationId xmlns:a16="http://schemas.microsoft.com/office/drawing/2014/main" id="{4ADAAF79-77CC-4366-AEA8-BD5EBE59DC4F}"/>
              </a:ext>
            </a:extLst>
          </p:cNvPr>
          <p:cNvSpPr>
            <a:spLocks noGrp="1"/>
          </p:cNvSpPr>
          <p:nvPr>
            <p:ph type="sldNum" sz="quarter" idx="4"/>
          </p:nvPr>
        </p:nvSpPr>
        <p:spPr/>
        <p:txBody>
          <a:bodyPr/>
          <a:lstStyle/>
          <a:p>
            <a:fld id="{E6166F9C-AA76-49A4-852C-289CB63A6674}" type="slidenum">
              <a:rPr lang="en-US" smtClean="0"/>
              <a:t>35</a:t>
            </a:fld>
            <a:endParaRPr lang="en-US"/>
          </a:p>
        </p:txBody>
      </p:sp>
      <p:pic>
        <p:nvPicPr>
          <p:cNvPr id="1030" name="Picture 6" descr="Residential Load Calculation Manual J®, Abridged Edition: Hank Rutkowski,  P.E., Air Conditioning Contractors of America: 9781892765260: Amazon.com:  Books">
            <a:extLst>
              <a:ext uri="{FF2B5EF4-FFF2-40B4-BE49-F238E27FC236}">
                <a16:creationId xmlns:a16="http://schemas.microsoft.com/office/drawing/2014/main" id="{7B774E8A-7623-4447-A00C-7C7917335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641" y="2852019"/>
            <a:ext cx="1164120" cy="1468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A Manual S Equipment Selection">
            <a:extLst>
              <a:ext uri="{FF2B5EF4-FFF2-40B4-BE49-F238E27FC236}">
                <a16:creationId xmlns:a16="http://schemas.microsoft.com/office/drawing/2014/main" id="{1F56E4D7-A863-4CA7-B976-2DC0D7FC5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95" y="2630046"/>
            <a:ext cx="1193609" cy="137636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7">
            <a:extLst>
              <a:ext uri="{FF2B5EF4-FFF2-40B4-BE49-F238E27FC236}">
                <a16:creationId xmlns:a16="http://schemas.microsoft.com/office/drawing/2014/main" id="{15BECC8C-F4DC-433F-BC95-4381566C4158}"/>
              </a:ext>
            </a:extLst>
          </p:cNvPr>
          <p:cNvSpPr txBox="1">
            <a:spLocks/>
          </p:cNvSpPr>
          <p:nvPr/>
        </p:nvSpPr>
        <p:spPr>
          <a:xfrm>
            <a:off x="553892" y="1821321"/>
            <a:ext cx="427932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t>Air Conditioning Contractors of America (ACCA) Tools </a:t>
            </a:r>
            <a:r>
              <a:rPr lang="en-US" sz="1900">
                <a:hlinkClick r:id="rId6"/>
              </a:rPr>
              <a:t>www.acca.org</a:t>
            </a:r>
            <a:r>
              <a:rPr lang="en-US" sz="1900"/>
              <a:t>:</a:t>
            </a:r>
            <a:endParaRPr lang="en-US" sz="1900" b="1"/>
          </a:p>
          <a:p>
            <a:pPr lvl="1"/>
            <a:r>
              <a:rPr lang="en-US" sz="1700"/>
              <a:t>Manual J – Load Calculations</a:t>
            </a:r>
          </a:p>
          <a:p>
            <a:pPr lvl="1"/>
            <a:r>
              <a:rPr lang="en-US" sz="1700"/>
              <a:t>Manual S – Equipment Selection</a:t>
            </a:r>
          </a:p>
          <a:p>
            <a:pPr lvl="1"/>
            <a:r>
              <a:rPr lang="en-US" sz="1700"/>
              <a:t>Manual T – Air Distribution  </a:t>
            </a:r>
          </a:p>
          <a:p>
            <a:pPr lvl="1"/>
            <a:r>
              <a:rPr lang="en-US" sz="1700"/>
              <a:t>Manual D – Duct Design</a:t>
            </a:r>
          </a:p>
          <a:p>
            <a:pPr marL="457200" lvl="1" indent="0">
              <a:buNone/>
            </a:pPr>
            <a:endParaRPr lang="en-US"/>
          </a:p>
          <a:p>
            <a:r>
              <a:rPr lang="en-US" sz="1800" b="1"/>
              <a:t>Wrightsoft</a:t>
            </a:r>
            <a:r>
              <a:rPr lang="en-US" sz="1800"/>
              <a:t> (Right-J8) and </a:t>
            </a:r>
            <a:r>
              <a:rPr lang="en-US" sz="1800" b="1"/>
              <a:t>Elite</a:t>
            </a:r>
            <a:r>
              <a:rPr lang="en-US" sz="1800"/>
              <a:t> (</a:t>
            </a:r>
            <a:r>
              <a:rPr lang="en-US" sz="1800" err="1"/>
              <a:t>RHVAC</a:t>
            </a:r>
            <a:r>
              <a:rPr lang="en-US" sz="1800"/>
              <a:t>) are the industry premium products</a:t>
            </a:r>
          </a:p>
          <a:p>
            <a:endParaRPr lang="en-US" sz="2400"/>
          </a:p>
          <a:p>
            <a:r>
              <a:rPr lang="en-US" sz="1800"/>
              <a:t>Information on other ACCA-certified products available at: </a:t>
            </a:r>
            <a:r>
              <a:rPr lang="en-US" sz="1800">
                <a:hlinkClick r:id="rId7"/>
              </a:rPr>
              <a:t>www.acca.org/standards/approved-software </a:t>
            </a:r>
            <a:endParaRPr lang="en-US" sz="1800"/>
          </a:p>
          <a:p>
            <a:endParaRPr lang="en-US"/>
          </a:p>
          <a:p>
            <a:endParaRPr lang="en-US"/>
          </a:p>
          <a:p>
            <a:endParaRPr lang="en-US"/>
          </a:p>
        </p:txBody>
      </p:sp>
      <p:pic>
        <p:nvPicPr>
          <p:cNvPr id="1032" name="Picture 8" descr="Manual T: Air Distribution Basics for Residential &amp; Small Commercial  Buildings: Hank Rutkowski, Rutkowski, Hank: 9781892765062: Amazon.com: Books">
            <a:extLst>
              <a:ext uri="{FF2B5EF4-FFF2-40B4-BE49-F238E27FC236}">
                <a16:creationId xmlns:a16="http://schemas.microsoft.com/office/drawing/2014/main" id="{5B78484C-F138-49D6-9964-3179DE573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0924" y="3667184"/>
            <a:ext cx="974149" cy="146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20810"/>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4000">
                <a:latin typeface="Abadi" panose="020B0604020104020204" pitchFamily="34" charset="0"/>
              </a:rPr>
              <a:t>What’s the software doing? </a:t>
            </a:r>
          </a:p>
        </p:txBody>
      </p:sp>
      <p:sp>
        <p:nvSpPr>
          <p:cNvPr id="33" name="TextBox 32">
            <a:extLst>
              <a:ext uri="{FF2B5EF4-FFF2-40B4-BE49-F238E27FC236}">
                <a16:creationId xmlns:a16="http://schemas.microsoft.com/office/drawing/2014/main" id="{4C18CE86-3B8D-4ECE-82B6-9F7BD1FE21E9}"/>
              </a:ext>
            </a:extLst>
          </p:cNvPr>
          <p:cNvSpPr txBox="1"/>
          <p:nvPr/>
        </p:nvSpPr>
        <p:spPr>
          <a:xfrm>
            <a:off x="1102693" y="6368517"/>
            <a:ext cx="6938614" cy="276999"/>
          </a:xfrm>
          <a:prstGeom prst="rect">
            <a:avLst/>
          </a:prstGeom>
          <a:noFill/>
        </p:spPr>
        <p:txBody>
          <a:bodyPr wrap="square" lIns="0" tIns="0" rIns="0" bIns="0" rtlCol="0">
            <a:spAutoFit/>
          </a:bodyPr>
          <a:lstStyle/>
          <a:p>
            <a:pPr algn="ctr"/>
            <a:r>
              <a:rPr lang="en-US" b="0"/>
              <a:t>Calculating total heat losses, minus heat gains, at the design condition</a:t>
            </a:r>
            <a:endParaRPr lang="en-US"/>
          </a:p>
        </p:txBody>
      </p:sp>
      <p:pic>
        <p:nvPicPr>
          <p:cNvPr id="3" name="Picture 4" descr="Diagram&#10;&#10;Description automatically generated">
            <a:extLst>
              <a:ext uri="{FF2B5EF4-FFF2-40B4-BE49-F238E27FC236}">
                <a16:creationId xmlns:a16="http://schemas.microsoft.com/office/drawing/2014/main" id="{09FDD7F5-A279-4A31-89E6-044EFFA4A1D1}"/>
              </a:ext>
            </a:extLst>
          </p:cNvPr>
          <p:cNvPicPr>
            <a:picLocks noChangeAspect="1"/>
          </p:cNvPicPr>
          <p:nvPr/>
        </p:nvPicPr>
        <p:blipFill>
          <a:blip r:embed="rId3"/>
          <a:stretch>
            <a:fillRect/>
          </a:stretch>
        </p:blipFill>
        <p:spPr>
          <a:xfrm>
            <a:off x="587828" y="672015"/>
            <a:ext cx="7968342" cy="5977491"/>
          </a:xfrm>
          <a:prstGeom prst="rect">
            <a:avLst/>
          </a:prstGeom>
        </p:spPr>
      </p:pic>
    </p:spTree>
    <p:extLst>
      <p:ext uri="{BB962C8B-B14F-4D97-AF65-F5344CB8AC3E}">
        <p14:creationId xmlns:p14="http://schemas.microsoft.com/office/powerpoint/2010/main" val="217904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8"/>
          <p:cNvSpPr>
            <a:spLocks/>
          </p:cNvSpPr>
          <p:nvPr/>
        </p:nvSpPr>
        <p:spPr bwMode="auto">
          <a:xfrm>
            <a:off x="4168277" y="5268165"/>
            <a:ext cx="1067221" cy="273803"/>
          </a:xfrm>
          <a:custGeom>
            <a:avLst/>
            <a:gdLst/>
            <a:ahLst/>
            <a:cxnLst>
              <a:cxn ang="0">
                <a:pos x="788" y="447"/>
              </a:cxn>
              <a:cxn ang="0">
                <a:pos x="540" y="432"/>
              </a:cxn>
              <a:cxn ang="0">
                <a:pos x="325" y="399"/>
              </a:cxn>
              <a:cxn ang="0">
                <a:pos x="207" y="369"/>
              </a:cxn>
              <a:cxn ang="0">
                <a:pos x="112" y="335"/>
              </a:cxn>
              <a:cxn ang="0">
                <a:pos x="75" y="315"/>
              </a:cxn>
              <a:cxn ang="0">
                <a:pos x="21" y="275"/>
              </a:cxn>
              <a:cxn ang="0">
                <a:pos x="1" y="242"/>
              </a:cxn>
              <a:cxn ang="0">
                <a:pos x="0" y="224"/>
              </a:cxn>
              <a:cxn ang="0">
                <a:pos x="16" y="179"/>
              </a:cxn>
              <a:cxn ang="0">
                <a:pos x="67" y="137"/>
              </a:cxn>
              <a:cxn ang="0">
                <a:pos x="148" y="99"/>
              </a:cxn>
              <a:cxn ang="0">
                <a:pos x="256" y="66"/>
              </a:cxn>
              <a:cxn ang="0">
                <a:pos x="385" y="37"/>
              </a:cxn>
              <a:cxn ang="0">
                <a:pos x="615" y="9"/>
              </a:cxn>
              <a:cxn ang="0">
                <a:pos x="786" y="1"/>
              </a:cxn>
              <a:cxn ang="0">
                <a:pos x="966" y="1"/>
              </a:cxn>
              <a:cxn ang="0">
                <a:pos x="1137" y="9"/>
              </a:cxn>
              <a:cxn ang="0">
                <a:pos x="1295" y="27"/>
              </a:cxn>
              <a:cxn ang="0">
                <a:pos x="1435" y="51"/>
              </a:cxn>
              <a:cxn ang="0">
                <a:pos x="1553" y="81"/>
              </a:cxn>
              <a:cxn ang="0">
                <a:pos x="1648" y="117"/>
              </a:cxn>
              <a:cxn ang="0">
                <a:pos x="1715" y="158"/>
              </a:cxn>
              <a:cxn ang="0">
                <a:pos x="1736" y="179"/>
              </a:cxn>
              <a:cxn ang="0">
                <a:pos x="1754" y="224"/>
              </a:cxn>
              <a:cxn ang="0">
                <a:pos x="1751" y="242"/>
              </a:cxn>
              <a:cxn ang="0">
                <a:pos x="1730" y="275"/>
              </a:cxn>
              <a:cxn ang="0">
                <a:pos x="1708" y="296"/>
              </a:cxn>
              <a:cxn ang="0">
                <a:pos x="1639" y="335"/>
              </a:cxn>
              <a:cxn ang="0">
                <a:pos x="1543" y="369"/>
              </a:cxn>
              <a:cxn ang="0">
                <a:pos x="1426" y="399"/>
              </a:cxn>
              <a:cxn ang="0">
                <a:pos x="1287" y="423"/>
              </a:cxn>
              <a:cxn ang="0">
                <a:pos x="1133" y="440"/>
              </a:cxn>
              <a:cxn ang="0">
                <a:pos x="965" y="447"/>
              </a:cxn>
            </a:cxnLst>
            <a:rect l="0" t="0" r="r" b="b"/>
            <a:pathLst>
              <a:path w="1754" h="449">
                <a:moveTo>
                  <a:pt x="876" y="449"/>
                </a:moveTo>
                <a:lnTo>
                  <a:pt x="788" y="447"/>
                </a:lnTo>
                <a:lnTo>
                  <a:pt x="702" y="444"/>
                </a:lnTo>
                <a:lnTo>
                  <a:pt x="540" y="432"/>
                </a:lnTo>
                <a:lnTo>
                  <a:pt x="393" y="411"/>
                </a:lnTo>
                <a:lnTo>
                  <a:pt x="325" y="399"/>
                </a:lnTo>
                <a:lnTo>
                  <a:pt x="264" y="386"/>
                </a:lnTo>
                <a:lnTo>
                  <a:pt x="207" y="369"/>
                </a:lnTo>
                <a:lnTo>
                  <a:pt x="157" y="353"/>
                </a:lnTo>
                <a:lnTo>
                  <a:pt x="112" y="335"/>
                </a:lnTo>
                <a:lnTo>
                  <a:pt x="93" y="326"/>
                </a:lnTo>
                <a:lnTo>
                  <a:pt x="75" y="315"/>
                </a:lnTo>
                <a:lnTo>
                  <a:pt x="45" y="296"/>
                </a:lnTo>
                <a:lnTo>
                  <a:pt x="21" y="275"/>
                </a:lnTo>
                <a:lnTo>
                  <a:pt x="6" y="252"/>
                </a:lnTo>
                <a:lnTo>
                  <a:pt x="1" y="242"/>
                </a:lnTo>
                <a:lnTo>
                  <a:pt x="0" y="231"/>
                </a:lnTo>
                <a:lnTo>
                  <a:pt x="0" y="224"/>
                </a:lnTo>
                <a:lnTo>
                  <a:pt x="4" y="201"/>
                </a:lnTo>
                <a:lnTo>
                  <a:pt x="16" y="179"/>
                </a:lnTo>
                <a:lnTo>
                  <a:pt x="39" y="158"/>
                </a:lnTo>
                <a:lnTo>
                  <a:pt x="67" y="137"/>
                </a:lnTo>
                <a:lnTo>
                  <a:pt x="105" y="117"/>
                </a:lnTo>
                <a:lnTo>
                  <a:pt x="148" y="99"/>
                </a:lnTo>
                <a:lnTo>
                  <a:pt x="199" y="81"/>
                </a:lnTo>
                <a:lnTo>
                  <a:pt x="256" y="66"/>
                </a:lnTo>
                <a:lnTo>
                  <a:pt x="318" y="51"/>
                </a:lnTo>
                <a:lnTo>
                  <a:pt x="385" y="37"/>
                </a:lnTo>
                <a:lnTo>
                  <a:pt x="536" y="18"/>
                </a:lnTo>
                <a:lnTo>
                  <a:pt x="615" y="9"/>
                </a:lnTo>
                <a:lnTo>
                  <a:pt x="699" y="4"/>
                </a:lnTo>
                <a:lnTo>
                  <a:pt x="786" y="1"/>
                </a:lnTo>
                <a:lnTo>
                  <a:pt x="876" y="0"/>
                </a:lnTo>
                <a:lnTo>
                  <a:pt x="966" y="1"/>
                </a:lnTo>
                <a:lnTo>
                  <a:pt x="1053" y="4"/>
                </a:lnTo>
                <a:lnTo>
                  <a:pt x="1137" y="9"/>
                </a:lnTo>
                <a:lnTo>
                  <a:pt x="1218" y="18"/>
                </a:lnTo>
                <a:lnTo>
                  <a:pt x="1295" y="27"/>
                </a:lnTo>
                <a:lnTo>
                  <a:pt x="1367" y="37"/>
                </a:lnTo>
                <a:lnTo>
                  <a:pt x="1435" y="51"/>
                </a:lnTo>
                <a:lnTo>
                  <a:pt x="1498" y="66"/>
                </a:lnTo>
                <a:lnTo>
                  <a:pt x="1553" y="81"/>
                </a:lnTo>
                <a:lnTo>
                  <a:pt x="1604" y="99"/>
                </a:lnTo>
                <a:lnTo>
                  <a:pt x="1648" y="117"/>
                </a:lnTo>
                <a:lnTo>
                  <a:pt x="1685" y="137"/>
                </a:lnTo>
                <a:lnTo>
                  <a:pt x="1715" y="158"/>
                </a:lnTo>
                <a:lnTo>
                  <a:pt x="1726" y="168"/>
                </a:lnTo>
                <a:lnTo>
                  <a:pt x="1736" y="179"/>
                </a:lnTo>
                <a:lnTo>
                  <a:pt x="1750" y="201"/>
                </a:lnTo>
                <a:lnTo>
                  <a:pt x="1754" y="224"/>
                </a:lnTo>
                <a:lnTo>
                  <a:pt x="1754" y="231"/>
                </a:lnTo>
                <a:lnTo>
                  <a:pt x="1751" y="242"/>
                </a:lnTo>
                <a:lnTo>
                  <a:pt x="1747" y="254"/>
                </a:lnTo>
                <a:lnTo>
                  <a:pt x="1730" y="275"/>
                </a:lnTo>
                <a:lnTo>
                  <a:pt x="1720" y="285"/>
                </a:lnTo>
                <a:lnTo>
                  <a:pt x="1708" y="296"/>
                </a:lnTo>
                <a:lnTo>
                  <a:pt x="1676" y="317"/>
                </a:lnTo>
                <a:lnTo>
                  <a:pt x="1639" y="335"/>
                </a:lnTo>
                <a:lnTo>
                  <a:pt x="1594" y="353"/>
                </a:lnTo>
                <a:lnTo>
                  <a:pt x="1543" y="369"/>
                </a:lnTo>
                <a:lnTo>
                  <a:pt x="1487" y="386"/>
                </a:lnTo>
                <a:lnTo>
                  <a:pt x="1426" y="399"/>
                </a:lnTo>
                <a:lnTo>
                  <a:pt x="1358" y="411"/>
                </a:lnTo>
                <a:lnTo>
                  <a:pt x="1287" y="423"/>
                </a:lnTo>
                <a:lnTo>
                  <a:pt x="1211" y="432"/>
                </a:lnTo>
                <a:lnTo>
                  <a:pt x="1133" y="440"/>
                </a:lnTo>
                <a:lnTo>
                  <a:pt x="1050" y="444"/>
                </a:lnTo>
                <a:lnTo>
                  <a:pt x="965" y="447"/>
                </a:lnTo>
                <a:lnTo>
                  <a:pt x="876" y="4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8" name="Freeform 9"/>
          <p:cNvSpPr>
            <a:spLocks/>
          </p:cNvSpPr>
          <p:nvPr/>
        </p:nvSpPr>
        <p:spPr bwMode="auto">
          <a:xfrm>
            <a:off x="4168277" y="5064943"/>
            <a:ext cx="1067221" cy="477025"/>
          </a:xfrm>
          <a:custGeom>
            <a:avLst/>
            <a:gdLst/>
            <a:ahLst/>
            <a:cxnLst>
              <a:cxn ang="0">
                <a:pos x="788" y="782"/>
              </a:cxn>
              <a:cxn ang="0">
                <a:pos x="540" y="767"/>
              </a:cxn>
              <a:cxn ang="0">
                <a:pos x="325" y="734"/>
              </a:cxn>
              <a:cxn ang="0">
                <a:pos x="207" y="704"/>
              </a:cxn>
              <a:cxn ang="0">
                <a:pos x="112" y="670"/>
              </a:cxn>
              <a:cxn ang="0">
                <a:pos x="75" y="650"/>
              </a:cxn>
              <a:cxn ang="0">
                <a:pos x="21" y="610"/>
              </a:cxn>
              <a:cxn ang="0">
                <a:pos x="1" y="577"/>
              </a:cxn>
              <a:cxn ang="0">
                <a:pos x="0" y="559"/>
              </a:cxn>
              <a:cxn ang="0">
                <a:pos x="0" y="1"/>
              </a:cxn>
              <a:cxn ang="0">
                <a:pos x="7" y="24"/>
              </a:cxn>
              <a:cxn ang="0">
                <a:pos x="33" y="56"/>
              </a:cxn>
              <a:cxn ang="0">
                <a:pos x="76" y="86"/>
              </a:cxn>
              <a:cxn ang="0">
                <a:pos x="159" y="123"/>
              </a:cxn>
              <a:cxn ang="0">
                <a:pos x="265" y="155"/>
              </a:cxn>
              <a:cxn ang="0">
                <a:pos x="394" y="182"/>
              </a:cxn>
              <a:cxn ang="0">
                <a:pos x="542" y="201"/>
              </a:cxn>
              <a:cxn ang="0">
                <a:pos x="704" y="215"/>
              </a:cxn>
              <a:cxn ang="0">
                <a:pos x="876" y="218"/>
              </a:cxn>
              <a:cxn ang="0">
                <a:pos x="1050" y="215"/>
              </a:cxn>
              <a:cxn ang="0">
                <a:pos x="1358" y="182"/>
              </a:cxn>
              <a:cxn ang="0">
                <a:pos x="1487" y="155"/>
              </a:cxn>
              <a:cxn ang="0">
                <a:pos x="1639" y="105"/>
              </a:cxn>
              <a:cxn ang="0">
                <a:pos x="1676" y="86"/>
              </a:cxn>
              <a:cxn ang="0">
                <a:pos x="1730" y="45"/>
              </a:cxn>
              <a:cxn ang="0">
                <a:pos x="1751" y="12"/>
              </a:cxn>
              <a:cxn ang="0">
                <a:pos x="1754" y="560"/>
              </a:cxn>
              <a:cxn ang="0">
                <a:pos x="1751" y="577"/>
              </a:cxn>
              <a:cxn ang="0">
                <a:pos x="1730" y="610"/>
              </a:cxn>
              <a:cxn ang="0">
                <a:pos x="1708" y="631"/>
              </a:cxn>
              <a:cxn ang="0">
                <a:pos x="1639" y="670"/>
              </a:cxn>
              <a:cxn ang="0">
                <a:pos x="1543" y="704"/>
              </a:cxn>
              <a:cxn ang="0">
                <a:pos x="1426" y="734"/>
              </a:cxn>
              <a:cxn ang="0">
                <a:pos x="1287" y="758"/>
              </a:cxn>
              <a:cxn ang="0">
                <a:pos x="1133" y="775"/>
              </a:cxn>
              <a:cxn ang="0">
                <a:pos x="965" y="782"/>
              </a:cxn>
            </a:cxnLst>
            <a:rect l="0" t="0" r="r" b="b"/>
            <a:pathLst>
              <a:path w="1754" h="784">
                <a:moveTo>
                  <a:pt x="876" y="784"/>
                </a:moveTo>
                <a:lnTo>
                  <a:pt x="788" y="782"/>
                </a:lnTo>
                <a:lnTo>
                  <a:pt x="702" y="779"/>
                </a:lnTo>
                <a:lnTo>
                  <a:pt x="540" y="767"/>
                </a:lnTo>
                <a:lnTo>
                  <a:pt x="393" y="746"/>
                </a:lnTo>
                <a:lnTo>
                  <a:pt x="325" y="734"/>
                </a:lnTo>
                <a:lnTo>
                  <a:pt x="264" y="721"/>
                </a:lnTo>
                <a:lnTo>
                  <a:pt x="207" y="704"/>
                </a:lnTo>
                <a:lnTo>
                  <a:pt x="157" y="688"/>
                </a:lnTo>
                <a:lnTo>
                  <a:pt x="112" y="670"/>
                </a:lnTo>
                <a:lnTo>
                  <a:pt x="93" y="661"/>
                </a:lnTo>
                <a:lnTo>
                  <a:pt x="75" y="650"/>
                </a:lnTo>
                <a:lnTo>
                  <a:pt x="45" y="631"/>
                </a:lnTo>
                <a:lnTo>
                  <a:pt x="21" y="610"/>
                </a:lnTo>
                <a:lnTo>
                  <a:pt x="6" y="587"/>
                </a:lnTo>
                <a:lnTo>
                  <a:pt x="1" y="577"/>
                </a:lnTo>
                <a:lnTo>
                  <a:pt x="0" y="566"/>
                </a:lnTo>
                <a:lnTo>
                  <a:pt x="0" y="559"/>
                </a:lnTo>
                <a:lnTo>
                  <a:pt x="0" y="553"/>
                </a:lnTo>
                <a:lnTo>
                  <a:pt x="0" y="1"/>
                </a:lnTo>
                <a:lnTo>
                  <a:pt x="1" y="12"/>
                </a:lnTo>
                <a:lnTo>
                  <a:pt x="7" y="24"/>
                </a:lnTo>
                <a:lnTo>
                  <a:pt x="22" y="45"/>
                </a:lnTo>
                <a:lnTo>
                  <a:pt x="33" y="56"/>
                </a:lnTo>
                <a:lnTo>
                  <a:pt x="45" y="66"/>
                </a:lnTo>
                <a:lnTo>
                  <a:pt x="76" y="86"/>
                </a:lnTo>
                <a:lnTo>
                  <a:pt x="114" y="105"/>
                </a:lnTo>
                <a:lnTo>
                  <a:pt x="159" y="123"/>
                </a:lnTo>
                <a:lnTo>
                  <a:pt x="208" y="140"/>
                </a:lnTo>
                <a:lnTo>
                  <a:pt x="265" y="155"/>
                </a:lnTo>
                <a:lnTo>
                  <a:pt x="327" y="170"/>
                </a:lnTo>
                <a:lnTo>
                  <a:pt x="394" y="182"/>
                </a:lnTo>
                <a:lnTo>
                  <a:pt x="465" y="192"/>
                </a:lnTo>
                <a:lnTo>
                  <a:pt x="542" y="201"/>
                </a:lnTo>
                <a:lnTo>
                  <a:pt x="621" y="209"/>
                </a:lnTo>
                <a:lnTo>
                  <a:pt x="704" y="215"/>
                </a:lnTo>
                <a:lnTo>
                  <a:pt x="789" y="218"/>
                </a:lnTo>
                <a:lnTo>
                  <a:pt x="876" y="218"/>
                </a:lnTo>
                <a:lnTo>
                  <a:pt x="965" y="218"/>
                </a:lnTo>
                <a:lnTo>
                  <a:pt x="1050" y="215"/>
                </a:lnTo>
                <a:lnTo>
                  <a:pt x="1211" y="201"/>
                </a:lnTo>
                <a:lnTo>
                  <a:pt x="1358" y="182"/>
                </a:lnTo>
                <a:lnTo>
                  <a:pt x="1424" y="170"/>
                </a:lnTo>
                <a:lnTo>
                  <a:pt x="1487" y="155"/>
                </a:lnTo>
                <a:lnTo>
                  <a:pt x="1594" y="123"/>
                </a:lnTo>
                <a:lnTo>
                  <a:pt x="1639" y="105"/>
                </a:lnTo>
                <a:lnTo>
                  <a:pt x="1658" y="96"/>
                </a:lnTo>
                <a:lnTo>
                  <a:pt x="1676" y="86"/>
                </a:lnTo>
                <a:lnTo>
                  <a:pt x="1708" y="66"/>
                </a:lnTo>
                <a:lnTo>
                  <a:pt x="1730" y="45"/>
                </a:lnTo>
                <a:lnTo>
                  <a:pt x="1747" y="23"/>
                </a:lnTo>
                <a:lnTo>
                  <a:pt x="1751" y="12"/>
                </a:lnTo>
                <a:lnTo>
                  <a:pt x="1754" y="0"/>
                </a:lnTo>
                <a:lnTo>
                  <a:pt x="1754" y="560"/>
                </a:lnTo>
                <a:lnTo>
                  <a:pt x="1754" y="566"/>
                </a:lnTo>
                <a:lnTo>
                  <a:pt x="1751" y="577"/>
                </a:lnTo>
                <a:lnTo>
                  <a:pt x="1747" y="589"/>
                </a:lnTo>
                <a:lnTo>
                  <a:pt x="1730" y="610"/>
                </a:lnTo>
                <a:lnTo>
                  <a:pt x="1720" y="620"/>
                </a:lnTo>
                <a:lnTo>
                  <a:pt x="1708" y="631"/>
                </a:lnTo>
                <a:lnTo>
                  <a:pt x="1676" y="652"/>
                </a:lnTo>
                <a:lnTo>
                  <a:pt x="1639" y="670"/>
                </a:lnTo>
                <a:lnTo>
                  <a:pt x="1594" y="688"/>
                </a:lnTo>
                <a:lnTo>
                  <a:pt x="1543" y="704"/>
                </a:lnTo>
                <a:lnTo>
                  <a:pt x="1487" y="721"/>
                </a:lnTo>
                <a:lnTo>
                  <a:pt x="1426" y="734"/>
                </a:lnTo>
                <a:lnTo>
                  <a:pt x="1358" y="746"/>
                </a:lnTo>
                <a:lnTo>
                  <a:pt x="1287" y="758"/>
                </a:lnTo>
                <a:lnTo>
                  <a:pt x="1211" y="767"/>
                </a:lnTo>
                <a:lnTo>
                  <a:pt x="1133" y="775"/>
                </a:lnTo>
                <a:lnTo>
                  <a:pt x="1050" y="779"/>
                </a:lnTo>
                <a:lnTo>
                  <a:pt x="965" y="782"/>
                </a:lnTo>
                <a:lnTo>
                  <a:pt x="876" y="784"/>
                </a:lnTo>
                <a:close/>
              </a:path>
            </a:pathLst>
          </a:custGeom>
          <a:gradFill>
            <a:gsLst>
              <a:gs pos="0">
                <a:schemeClr val="tx1">
                  <a:lumMod val="85000"/>
                  <a:lumOff val="15000"/>
                </a:schemeClr>
              </a:gs>
              <a:gs pos="50000">
                <a:schemeClr val="bg1">
                  <a:lumMod val="95000"/>
                  <a:alpha val="80000"/>
                </a:schemeClr>
              </a:gs>
              <a:gs pos="100000">
                <a:schemeClr val="tx1">
                  <a:lumMod val="85000"/>
                  <a:lumOff val="1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9" name="Freeform 10"/>
          <p:cNvSpPr>
            <a:spLocks/>
          </p:cNvSpPr>
          <p:nvPr/>
        </p:nvSpPr>
        <p:spPr bwMode="auto">
          <a:xfrm>
            <a:off x="2523029" y="1599396"/>
            <a:ext cx="4357718" cy="273803"/>
          </a:xfrm>
          <a:custGeom>
            <a:avLst/>
            <a:gdLst/>
            <a:ahLst/>
            <a:cxnLst>
              <a:cxn ang="0">
                <a:pos x="3221" y="448"/>
              </a:cxn>
              <a:cxn ang="0">
                <a:pos x="2209" y="433"/>
              </a:cxn>
              <a:cxn ang="0">
                <a:pos x="1334" y="400"/>
              </a:cxn>
              <a:cxn ang="0">
                <a:pos x="851" y="370"/>
              </a:cxn>
              <a:cxn ang="0">
                <a:pos x="462" y="335"/>
              </a:cxn>
              <a:cxn ang="0">
                <a:pos x="185" y="296"/>
              </a:cxn>
              <a:cxn ang="0">
                <a:pos x="29" y="254"/>
              </a:cxn>
              <a:cxn ang="0">
                <a:pos x="5" y="236"/>
              </a:cxn>
              <a:cxn ang="0">
                <a:pos x="0" y="224"/>
              </a:cxn>
              <a:cxn ang="0">
                <a:pos x="18" y="202"/>
              </a:cxn>
              <a:cxn ang="0">
                <a:pos x="72" y="179"/>
              </a:cxn>
              <a:cxn ang="0">
                <a:pos x="161" y="158"/>
              </a:cxn>
              <a:cxn ang="0">
                <a:pos x="432" y="118"/>
              </a:cxn>
              <a:cxn ang="0">
                <a:pos x="818" y="82"/>
              </a:cxn>
              <a:cxn ang="0">
                <a:pos x="1303" y="52"/>
              </a:cxn>
              <a:cxn ang="0">
                <a:pos x="2187" y="18"/>
              </a:cxn>
              <a:cxn ang="0">
                <a:pos x="2859" y="5"/>
              </a:cxn>
              <a:cxn ang="0">
                <a:pos x="3581" y="0"/>
              </a:cxn>
              <a:cxn ang="0">
                <a:pos x="4303" y="5"/>
              </a:cxn>
              <a:cxn ang="0">
                <a:pos x="4976" y="18"/>
              </a:cxn>
              <a:cxn ang="0">
                <a:pos x="5583" y="38"/>
              </a:cxn>
              <a:cxn ang="0">
                <a:pos x="6113" y="67"/>
              </a:cxn>
              <a:cxn ang="0">
                <a:pos x="6551" y="100"/>
              </a:cxn>
              <a:cxn ang="0">
                <a:pos x="6882" y="137"/>
              </a:cxn>
              <a:cxn ang="0">
                <a:pos x="7002" y="158"/>
              </a:cxn>
              <a:cxn ang="0">
                <a:pos x="7090" y="179"/>
              </a:cxn>
              <a:cxn ang="0">
                <a:pos x="7144" y="202"/>
              </a:cxn>
              <a:cxn ang="0">
                <a:pos x="7162" y="224"/>
              </a:cxn>
              <a:cxn ang="0">
                <a:pos x="7156" y="236"/>
              </a:cxn>
              <a:cxn ang="0">
                <a:pos x="7141" y="248"/>
              </a:cxn>
              <a:cxn ang="0">
                <a:pos x="7104" y="265"/>
              </a:cxn>
              <a:cxn ang="0">
                <a:pos x="6972" y="296"/>
              </a:cxn>
              <a:cxn ang="0">
                <a:pos x="6846" y="317"/>
              </a:cxn>
              <a:cxn ang="0">
                <a:pos x="6509" y="353"/>
              </a:cxn>
              <a:cxn ang="0">
                <a:pos x="6071" y="386"/>
              </a:cxn>
              <a:cxn ang="0">
                <a:pos x="5547" y="414"/>
              </a:cxn>
              <a:cxn ang="0">
                <a:pos x="4947" y="433"/>
              </a:cxn>
              <a:cxn ang="0">
                <a:pos x="4288" y="445"/>
              </a:cxn>
              <a:cxn ang="0">
                <a:pos x="3581" y="450"/>
              </a:cxn>
            </a:cxnLst>
            <a:rect l="0" t="0" r="r" b="b"/>
            <a:pathLst>
              <a:path w="7162" h="450">
                <a:moveTo>
                  <a:pt x="3581" y="450"/>
                </a:moveTo>
                <a:lnTo>
                  <a:pt x="3221" y="448"/>
                </a:lnTo>
                <a:lnTo>
                  <a:pt x="2871" y="445"/>
                </a:lnTo>
                <a:lnTo>
                  <a:pt x="2209" y="433"/>
                </a:lnTo>
                <a:lnTo>
                  <a:pt x="1608" y="412"/>
                </a:lnTo>
                <a:lnTo>
                  <a:pt x="1334" y="400"/>
                </a:lnTo>
                <a:lnTo>
                  <a:pt x="1082" y="386"/>
                </a:lnTo>
                <a:lnTo>
                  <a:pt x="851" y="370"/>
                </a:lnTo>
                <a:lnTo>
                  <a:pt x="644" y="353"/>
                </a:lnTo>
                <a:lnTo>
                  <a:pt x="462" y="335"/>
                </a:lnTo>
                <a:lnTo>
                  <a:pt x="309" y="316"/>
                </a:lnTo>
                <a:lnTo>
                  <a:pt x="185" y="296"/>
                </a:lnTo>
                <a:lnTo>
                  <a:pt x="90" y="275"/>
                </a:lnTo>
                <a:lnTo>
                  <a:pt x="29" y="254"/>
                </a:lnTo>
                <a:lnTo>
                  <a:pt x="11" y="242"/>
                </a:lnTo>
                <a:lnTo>
                  <a:pt x="5" y="236"/>
                </a:lnTo>
                <a:lnTo>
                  <a:pt x="2" y="232"/>
                </a:lnTo>
                <a:lnTo>
                  <a:pt x="0" y="224"/>
                </a:lnTo>
                <a:lnTo>
                  <a:pt x="5" y="214"/>
                </a:lnTo>
                <a:lnTo>
                  <a:pt x="18" y="202"/>
                </a:lnTo>
                <a:lnTo>
                  <a:pt x="41" y="191"/>
                </a:lnTo>
                <a:lnTo>
                  <a:pt x="72" y="179"/>
                </a:lnTo>
                <a:lnTo>
                  <a:pt x="113" y="169"/>
                </a:lnTo>
                <a:lnTo>
                  <a:pt x="161" y="158"/>
                </a:lnTo>
                <a:lnTo>
                  <a:pt x="282" y="137"/>
                </a:lnTo>
                <a:lnTo>
                  <a:pt x="432" y="118"/>
                </a:lnTo>
                <a:lnTo>
                  <a:pt x="611" y="100"/>
                </a:lnTo>
                <a:lnTo>
                  <a:pt x="818" y="82"/>
                </a:lnTo>
                <a:lnTo>
                  <a:pt x="1049" y="67"/>
                </a:lnTo>
                <a:lnTo>
                  <a:pt x="1303" y="52"/>
                </a:lnTo>
                <a:lnTo>
                  <a:pt x="1579" y="38"/>
                </a:lnTo>
                <a:lnTo>
                  <a:pt x="2187" y="18"/>
                </a:lnTo>
                <a:lnTo>
                  <a:pt x="2516" y="11"/>
                </a:lnTo>
                <a:lnTo>
                  <a:pt x="2859" y="5"/>
                </a:lnTo>
                <a:lnTo>
                  <a:pt x="3215" y="2"/>
                </a:lnTo>
                <a:lnTo>
                  <a:pt x="3581" y="0"/>
                </a:lnTo>
                <a:lnTo>
                  <a:pt x="3947" y="2"/>
                </a:lnTo>
                <a:lnTo>
                  <a:pt x="4303" y="5"/>
                </a:lnTo>
                <a:lnTo>
                  <a:pt x="4647" y="11"/>
                </a:lnTo>
                <a:lnTo>
                  <a:pt x="4976" y="18"/>
                </a:lnTo>
                <a:lnTo>
                  <a:pt x="5288" y="28"/>
                </a:lnTo>
                <a:lnTo>
                  <a:pt x="5583" y="38"/>
                </a:lnTo>
                <a:lnTo>
                  <a:pt x="5860" y="52"/>
                </a:lnTo>
                <a:lnTo>
                  <a:pt x="6113" y="67"/>
                </a:lnTo>
                <a:lnTo>
                  <a:pt x="6344" y="82"/>
                </a:lnTo>
                <a:lnTo>
                  <a:pt x="6551" y="100"/>
                </a:lnTo>
                <a:lnTo>
                  <a:pt x="6730" y="118"/>
                </a:lnTo>
                <a:lnTo>
                  <a:pt x="6882" y="137"/>
                </a:lnTo>
                <a:lnTo>
                  <a:pt x="6945" y="148"/>
                </a:lnTo>
                <a:lnTo>
                  <a:pt x="7002" y="158"/>
                </a:lnTo>
                <a:lnTo>
                  <a:pt x="7050" y="169"/>
                </a:lnTo>
                <a:lnTo>
                  <a:pt x="7090" y="179"/>
                </a:lnTo>
                <a:lnTo>
                  <a:pt x="7122" y="191"/>
                </a:lnTo>
                <a:lnTo>
                  <a:pt x="7144" y="202"/>
                </a:lnTo>
                <a:lnTo>
                  <a:pt x="7158" y="214"/>
                </a:lnTo>
                <a:lnTo>
                  <a:pt x="7162" y="224"/>
                </a:lnTo>
                <a:lnTo>
                  <a:pt x="7161" y="232"/>
                </a:lnTo>
                <a:lnTo>
                  <a:pt x="7156" y="236"/>
                </a:lnTo>
                <a:lnTo>
                  <a:pt x="7150" y="242"/>
                </a:lnTo>
                <a:lnTo>
                  <a:pt x="7141" y="248"/>
                </a:lnTo>
                <a:lnTo>
                  <a:pt x="7131" y="254"/>
                </a:lnTo>
                <a:lnTo>
                  <a:pt x="7104" y="265"/>
                </a:lnTo>
                <a:lnTo>
                  <a:pt x="7068" y="275"/>
                </a:lnTo>
                <a:lnTo>
                  <a:pt x="6972" y="296"/>
                </a:lnTo>
                <a:lnTo>
                  <a:pt x="6912" y="307"/>
                </a:lnTo>
                <a:lnTo>
                  <a:pt x="6846" y="317"/>
                </a:lnTo>
                <a:lnTo>
                  <a:pt x="6691" y="335"/>
                </a:lnTo>
                <a:lnTo>
                  <a:pt x="6509" y="353"/>
                </a:lnTo>
                <a:lnTo>
                  <a:pt x="6302" y="371"/>
                </a:lnTo>
                <a:lnTo>
                  <a:pt x="6071" y="386"/>
                </a:lnTo>
                <a:lnTo>
                  <a:pt x="5819" y="400"/>
                </a:lnTo>
                <a:lnTo>
                  <a:pt x="5547" y="414"/>
                </a:lnTo>
                <a:lnTo>
                  <a:pt x="5256" y="424"/>
                </a:lnTo>
                <a:lnTo>
                  <a:pt x="4947" y="433"/>
                </a:lnTo>
                <a:lnTo>
                  <a:pt x="4624" y="441"/>
                </a:lnTo>
                <a:lnTo>
                  <a:pt x="4288" y="445"/>
                </a:lnTo>
                <a:lnTo>
                  <a:pt x="3940" y="448"/>
                </a:lnTo>
                <a:lnTo>
                  <a:pt x="3581" y="450"/>
                </a:lnTo>
                <a:close/>
              </a:path>
            </a:pathLst>
          </a:custGeom>
          <a:solidFill>
            <a:srgbClr val="3854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0" name="Freeform 11"/>
          <p:cNvSpPr>
            <a:spLocks/>
          </p:cNvSpPr>
          <p:nvPr/>
        </p:nvSpPr>
        <p:spPr bwMode="auto">
          <a:xfrm>
            <a:off x="3070634" y="2694483"/>
            <a:ext cx="3261291" cy="273803"/>
          </a:xfrm>
          <a:custGeom>
            <a:avLst/>
            <a:gdLst/>
            <a:ahLst/>
            <a:cxnLst>
              <a:cxn ang="0">
                <a:pos x="0" y="226"/>
              </a:cxn>
              <a:cxn ang="0">
                <a:pos x="13" y="203"/>
              </a:cxn>
              <a:cxn ang="0">
                <a:pos x="54" y="181"/>
              </a:cxn>
              <a:cxn ang="0">
                <a:pos x="120" y="158"/>
              </a:cxn>
              <a:cxn ang="0">
                <a:pos x="322" y="119"/>
              </a:cxn>
              <a:cxn ang="0">
                <a:pos x="612" y="83"/>
              </a:cxn>
              <a:cxn ang="0">
                <a:pos x="975" y="51"/>
              </a:cxn>
              <a:cxn ang="0">
                <a:pos x="1637" y="18"/>
              </a:cxn>
              <a:cxn ang="0">
                <a:pos x="2140" y="5"/>
              </a:cxn>
              <a:cxn ang="0">
                <a:pos x="2680" y="0"/>
              </a:cxn>
              <a:cxn ang="0">
                <a:pos x="3221" y="5"/>
              </a:cxn>
              <a:cxn ang="0">
                <a:pos x="3723" y="18"/>
              </a:cxn>
              <a:cxn ang="0">
                <a:pos x="4180" y="39"/>
              </a:cxn>
              <a:cxn ang="0">
                <a:pos x="4576" y="66"/>
              </a:cxn>
              <a:cxn ang="0">
                <a:pos x="4903" y="100"/>
              </a:cxn>
              <a:cxn ang="0">
                <a:pos x="5151" y="139"/>
              </a:cxn>
              <a:cxn ang="0">
                <a:pos x="5241" y="158"/>
              </a:cxn>
              <a:cxn ang="0">
                <a:pos x="5307" y="181"/>
              </a:cxn>
              <a:cxn ang="0">
                <a:pos x="5347" y="203"/>
              </a:cxn>
              <a:cxn ang="0">
                <a:pos x="5361" y="220"/>
              </a:cxn>
              <a:cxn ang="0">
                <a:pos x="5361" y="232"/>
              </a:cxn>
              <a:cxn ang="0">
                <a:pos x="5338" y="254"/>
              </a:cxn>
              <a:cxn ang="0">
                <a:pos x="5290" y="277"/>
              </a:cxn>
              <a:cxn ang="0">
                <a:pos x="5218" y="298"/>
              </a:cxn>
              <a:cxn ang="0">
                <a:pos x="5124" y="317"/>
              </a:cxn>
              <a:cxn ang="0">
                <a:pos x="4873" y="355"/>
              </a:cxn>
              <a:cxn ang="0">
                <a:pos x="4544" y="386"/>
              </a:cxn>
              <a:cxn ang="0">
                <a:pos x="4153" y="413"/>
              </a:cxn>
              <a:cxn ang="0">
                <a:pos x="3704" y="433"/>
              </a:cxn>
              <a:cxn ang="0">
                <a:pos x="3210" y="446"/>
              </a:cxn>
              <a:cxn ang="0">
                <a:pos x="2680" y="451"/>
              </a:cxn>
              <a:cxn ang="0">
                <a:pos x="2149" y="446"/>
              </a:cxn>
              <a:cxn ang="0">
                <a:pos x="1203" y="413"/>
              </a:cxn>
              <a:cxn ang="0">
                <a:pos x="809" y="386"/>
              </a:cxn>
              <a:cxn ang="0">
                <a:pos x="481" y="355"/>
              </a:cxn>
              <a:cxn ang="0">
                <a:pos x="286" y="326"/>
              </a:cxn>
              <a:cxn ang="0">
                <a:pos x="138" y="296"/>
              </a:cxn>
              <a:cxn ang="0">
                <a:pos x="21" y="254"/>
              </a:cxn>
              <a:cxn ang="0">
                <a:pos x="0" y="232"/>
              </a:cxn>
            </a:cxnLst>
            <a:rect l="0" t="0" r="r" b="b"/>
            <a:pathLst>
              <a:path w="5361" h="451">
                <a:moveTo>
                  <a:pt x="0" y="232"/>
                </a:moveTo>
                <a:lnTo>
                  <a:pt x="0" y="226"/>
                </a:lnTo>
                <a:lnTo>
                  <a:pt x="3" y="214"/>
                </a:lnTo>
                <a:lnTo>
                  <a:pt x="13" y="203"/>
                </a:lnTo>
                <a:lnTo>
                  <a:pt x="30" y="191"/>
                </a:lnTo>
                <a:lnTo>
                  <a:pt x="54" y="181"/>
                </a:lnTo>
                <a:lnTo>
                  <a:pt x="84" y="170"/>
                </a:lnTo>
                <a:lnTo>
                  <a:pt x="120" y="158"/>
                </a:lnTo>
                <a:lnTo>
                  <a:pt x="210" y="139"/>
                </a:lnTo>
                <a:lnTo>
                  <a:pt x="322" y="119"/>
                </a:lnTo>
                <a:lnTo>
                  <a:pt x="457" y="100"/>
                </a:lnTo>
                <a:lnTo>
                  <a:pt x="612" y="83"/>
                </a:lnTo>
                <a:lnTo>
                  <a:pt x="785" y="66"/>
                </a:lnTo>
                <a:lnTo>
                  <a:pt x="975" y="51"/>
                </a:lnTo>
                <a:lnTo>
                  <a:pt x="1181" y="39"/>
                </a:lnTo>
                <a:lnTo>
                  <a:pt x="1637" y="18"/>
                </a:lnTo>
                <a:lnTo>
                  <a:pt x="1883" y="11"/>
                </a:lnTo>
                <a:lnTo>
                  <a:pt x="2140" y="5"/>
                </a:lnTo>
                <a:lnTo>
                  <a:pt x="2406" y="2"/>
                </a:lnTo>
                <a:lnTo>
                  <a:pt x="2680" y="0"/>
                </a:lnTo>
                <a:lnTo>
                  <a:pt x="2955" y="2"/>
                </a:lnTo>
                <a:lnTo>
                  <a:pt x="3221" y="5"/>
                </a:lnTo>
                <a:lnTo>
                  <a:pt x="3477" y="11"/>
                </a:lnTo>
                <a:lnTo>
                  <a:pt x="3723" y="18"/>
                </a:lnTo>
                <a:lnTo>
                  <a:pt x="3959" y="27"/>
                </a:lnTo>
                <a:lnTo>
                  <a:pt x="4180" y="39"/>
                </a:lnTo>
                <a:lnTo>
                  <a:pt x="4385" y="51"/>
                </a:lnTo>
                <a:lnTo>
                  <a:pt x="4576" y="66"/>
                </a:lnTo>
                <a:lnTo>
                  <a:pt x="4750" y="83"/>
                </a:lnTo>
                <a:lnTo>
                  <a:pt x="4903" y="100"/>
                </a:lnTo>
                <a:lnTo>
                  <a:pt x="5038" y="119"/>
                </a:lnTo>
                <a:lnTo>
                  <a:pt x="5151" y="139"/>
                </a:lnTo>
                <a:lnTo>
                  <a:pt x="5199" y="148"/>
                </a:lnTo>
                <a:lnTo>
                  <a:pt x="5241" y="158"/>
                </a:lnTo>
                <a:lnTo>
                  <a:pt x="5277" y="170"/>
                </a:lnTo>
                <a:lnTo>
                  <a:pt x="5307" y="181"/>
                </a:lnTo>
                <a:lnTo>
                  <a:pt x="5331" y="191"/>
                </a:lnTo>
                <a:lnTo>
                  <a:pt x="5347" y="203"/>
                </a:lnTo>
                <a:lnTo>
                  <a:pt x="5358" y="214"/>
                </a:lnTo>
                <a:lnTo>
                  <a:pt x="5361" y="220"/>
                </a:lnTo>
                <a:lnTo>
                  <a:pt x="5361" y="226"/>
                </a:lnTo>
                <a:lnTo>
                  <a:pt x="5361" y="232"/>
                </a:lnTo>
                <a:lnTo>
                  <a:pt x="5352" y="244"/>
                </a:lnTo>
                <a:lnTo>
                  <a:pt x="5338" y="254"/>
                </a:lnTo>
                <a:lnTo>
                  <a:pt x="5317" y="265"/>
                </a:lnTo>
                <a:lnTo>
                  <a:pt x="5290" y="277"/>
                </a:lnTo>
                <a:lnTo>
                  <a:pt x="5257" y="287"/>
                </a:lnTo>
                <a:lnTo>
                  <a:pt x="5218" y="298"/>
                </a:lnTo>
                <a:lnTo>
                  <a:pt x="5175" y="308"/>
                </a:lnTo>
                <a:lnTo>
                  <a:pt x="5124" y="317"/>
                </a:lnTo>
                <a:lnTo>
                  <a:pt x="5008" y="337"/>
                </a:lnTo>
                <a:lnTo>
                  <a:pt x="4873" y="355"/>
                </a:lnTo>
                <a:lnTo>
                  <a:pt x="4717" y="371"/>
                </a:lnTo>
                <a:lnTo>
                  <a:pt x="4544" y="386"/>
                </a:lnTo>
                <a:lnTo>
                  <a:pt x="4357" y="401"/>
                </a:lnTo>
                <a:lnTo>
                  <a:pt x="4153" y="413"/>
                </a:lnTo>
                <a:lnTo>
                  <a:pt x="3933" y="424"/>
                </a:lnTo>
                <a:lnTo>
                  <a:pt x="3704" y="433"/>
                </a:lnTo>
                <a:lnTo>
                  <a:pt x="3462" y="440"/>
                </a:lnTo>
                <a:lnTo>
                  <a:pt x="3210" y="446"/>
                </a:lnTo>
                <a:lnTo>
                  <a:pt x="2949" y="449"/>
                </a:lnTo>
                <a:lnTo>
                  <a:pt x="2680" y="451"/>
                </a:lnTo>
                <a:lnTo>
                  <a:pt x="2410" y="449"/>
                </a:lnTo>
                <a:lnTo>
                  <a:pt x="2149" y="446"/>
                </a:lnTo>
                <a:lnTo>
                  <a:pt x="1654" y="433"/>
                </a:lnTo>
                <a:lnTo>
                  <a:pt x="1203" y="413"/>
                </a:lnTo>
                <a:lnTo>
                  <a:pt x="998" y="400"/>
                </a:lnTo>
                <a:lnTo>
                  <a:pt x="809" y="386"/>
                </a:lnTo>
                <a:lnTo>
                  <a:pt x="636" y="371"/>
                </a:lnTo>
                <a:lnTo>
                  <a:pt x="481" y="355"/>
                </a:lnTo>
                <a:lnTo>
                  <a:pt x="346" y="337"/>
                </a:lnTo>
                <a:lnTo>
                  <a:pt x="286" y="326"/>
                </a:lnTo>
                <a:lnTo>
                  <a:pt x="231" y="317"/>
                </a:lnTo>
                <a:lnTo>
                  <a:pt x="138" y="296"/>
                </a:lnTo>
                <a:lnTo>
                  <a:pt x="67" y="275"/>
                </a:lnTo>
                <a:lnTo>
                  <a:pt x="21" y="254"/>
                </a:lnTo>
                <a:lnTo>
                  <a:pt x="7" y="244"/>
                </a:lnTo>
                <a:lnTo>
                  <a:pt x="0" y="232"/>
                </a:lnTo>
                <a:close/>
              </a:path>
            </a:pathLst>
          </a:custGeom>
          <a:solidFill>
            <a:srgbClr val="00206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1" name="Freeform 12"/>
          <p:cNvSpPr>
            <a:spLocks/>
          </p:cNvSpPr>
          <p:nvPr/>
        </p:nvSpPr>
        <p:spPr bwMode="auto">
          <a:xfrm>
            <a:off x="3618239" y="3803018"/>
            <a:ext cx="2166081" cy="272586"/>
          </a:xfrm>
          <a:custGeom>
            <a:avLst/>
            <a:gdLst/>
            <a:ahLst/>
            <a:cxnLst>
              <a:cxn ang="0">
                <a:pos x="0" y="224"/>
              </a:cxn>
              <a:cxn ang="0">
                <a:pos x="9" y="201"/>
              </a:cxn>
              <a:cxn ang="0">
                <a:pos x="36" y="179"/>
              </a:cxn>
              <a:cxn ang="0">
                <a:pos x="80" y="157"/>
              </a:cxn>
              <a:cxn ang="0">
                <a:pos x="215" y="117"/>
              </a:cxn>
              <a:cxn ang="0">
                <a:pos x="407" y="81"/>
              </a:cxn>
              <a:cxn ang="0">
                <a:pos x="649" y="51"/>
              </a:cxn>
              <a:cxn ang="0">
                <a:pos x="1087" y="16"/>
              </a:cxn>
              <a:cxn ang="0">
                <a:pos x="1421" y="4"/>
              </a:cxn>
              <a:cxn ang="0">
                <a:pos x="1780" y="0"/>
              </a:cxn>
              <a:cxn ang="0">
                <a:pos x="2139" y="4"/>
              </a:cxn>
              <a:cxn ang="0">
                <a:pos x="2474" y="16"/>
              </a:cxn>
              <a:cxn ang="0">
                <a:pos x="2775" y="37"/>
              </a:cxn>
              <a:cxn ang="0">
                <a:pos x="3039" y="66"/>
              </a:cxn>
              <a:cxn ang="0">
                <a:pos x="3257" y="99"/>
              </a:cxn>
              <a:cxn ang="0">
                <a:pos x="3421" y="136"/>
              </a:cxn>
              <a:cxn ang="0">
                <a:pos x="3481" y="157"/>
              </a:cxn>
              <a:cxn ang="0">
                <a:pos x="3541" y="191"/>
              </a:cxn>
              <a:cxn ang="0">
                <a:pos x="3559" y="213"/>
              </a:cxn>
              <a:cxn ang="0">
                <a:pos x="3560" y="231"/>
              </a:cxn>
              <a:cxn ang="0">
                <a:pos x="3545" y="254"/>
              </a:cxn>
              <a:cxn ang="0">
                <a:pos x="3514" y="275"/>
              </a:cxn>
              <a:cxn ang="0">
                <a:pos x="3437" y="306"/>
              </a:cxn>
              <a:cxn ang="0">
                <a:pos x="3326" y="335"/>
              </a:cxn>
              <a:cxn ang="0">
                <a:pos x="3133" y="369"/>
              </a:cxn>
              <a:cxn ang="0">
                <a:pos x="2894" y="399"/>
              </a:cxn>
              <a:cxn ang="0">
                <a:pos x="2613" y="423"/>
              </a:cxn>
              <a:cxn ang="0">
                <a:pos x="2300" y="440"/>
              </a:cxn>
              <a:cxn ang="0">
                <a:pos x="1959" y="447"/>
              </a:cxn>
              <a:cxn ang="0">
                <a:pos x="1602" y="447"/>
              </a:cxn>
              <a:cxn ang="0">
                <a:pos x="1097" y="432"/>
              </a:cxn>
              <a:cxn ang="0">
                <a:pos x="664" y="399"/>
              </a:cxn>
              <a:cxn ang="0">
                <a:pos x="423" y="369"/>
              </a:cxn>
              <a:cxn ang="0">
                <a:pos x="230" y="335"/>
              </a:cxn>
              <a:cxn ang="0">
                <a:pos x="153" y="315"/>
              </a:cxn>
              <a:cxn ang="0">
                <a:pos x="66" y="285"/>
              </a:cxn>
              <a:cxn ang="0">
                <a:pos x="14" y="252"/>
              </a:cxn>
              <a:cxn ang="0">
                <a:pos x="2" y="236"/>
              </a:cxn>
            </a:cxnLst>
            <a:rect l="0" t="0" r="r" b="b"/>
            <a:pathLst>
              <a:path w="3560" h="449">
                <a:moveTo>
                  <a:pt x="0" y="231"/>
                </a:moveTo>
                <a:lnTo>
                  <a:pt x="0" y="224"/>
                </a:lnTo>
                <a:lnTo>
                  <a:pt x="2" y="213"/>
                </a:lnTo>
                <a:lnTo>
                  <a:pt x="9" y="201"/>
                </a:lnTo>
                <a:lnTo>
                  <a:pt x="20" y="191"/>
                </a:lnTo>
                <a:lnTo>
                  <a:pt x="36" y="179"/>
                </a:lnTo>
                <a:lnTo>
                  <a:pt x="56" y="168"/>
                </a:lnTo>
                <a:lnTo>
                  <a:pt x="80" y="157"/>
                </a:lnTo>
                <a:lnTo>
                  <a:pt x="140" y="136"/>
                </a:lnTo>
                <a:lnTo>
                  <a:pt x="215" y="117"/>
                </a:lnTo>
                <a:lnTo>
                  <a:pt x="303" y="99"/>
                </a:lnTo>
                <a:lnTo>
                  <a:pt x="407" y="81"/>
                </a:lnTo>
                <a:lnTo>
                  <a:pt x="521" y="66"/>
                </a:lnTo>
                <a:lnTo>
                  <a:pt x="649" y="51"/>
                </a:lnTo>
                <a:lnTo>
                  <a:pt x="785" y="37"/>
                </a:lnTo>
                <a:lnTo>
                  <a:pt x="1087" y="16"/>
                </a:lnTo>
                <a:lnTo>
                  <a:pt x="1250" y="9"/>
                </a:lnTo>
                <a:lnTo>
                  <a:pt x="1421" y="4"/>
                </a:lnTo>
                <a:lnTo>
                  <a:pt x="1599" y="1"/>
                </a:lnTo>
                <a:lnTo>
                  <a:pt x="1780" y="0"/>
                </a:lnTo>
                <a:lnTo>
                  <a:pt x="1962" y="1"/>
                </a:lnTo>
                <a:lnTo>
                  <a:pt x="2139" y="4"/>
                </a:lnTo>
                <a:lnTo>
                  <a:pt x="2310" y="9"/>
                </a:lnTo>
                <a:lnTo>
                  <a:pt x="2474" y="16"/>
                </a:lnTo>
                <a:lnTo>
                  <a:pt x="2630" y="27"/>
                </a:lnTo>
                <a:lnTo>
                  <a:pt x="2775" y="37"/>
                </a:lnTo>
                <a:lnTo>
                  <a:pt x="2913" y="51"/>
                </a:lnTo>
                <a:lnTo>
                  <a:pt x="3039" y="66"/>
                </a:lnTo>
                <a:lnTo>
                  <a:pt x="3155" y="81"/>
                </a:lnTo>
                <a:lnTo>
                  <a:pt x="3257" y="99"/>
                </a:lnTo>
                <a:lnTo>
                  <a:pt x="3346" y="117"/>
                </a:lnTo>
                <a:lnTo>
                  <a:pt x="3421" y="136"/>
                </a:lnTo>
                <a:lnTo>
                  <a:pt x="3452" y="147"/>
                </a:lnTo>
                <a:lnTo>
                  <a:pt x="3481" y="157"/>
                </a:lnTo>
                <a:lnTo>
                  <a:pt x="3524" y="179"/>
                </a:lnTo>
                <a:lnTo>
                  <a:pt x="3541" y="191"/>
                </a:lnTo>
                <a:lnTo>
                  <a:pt x="3551" y="201"/>
                </a:lnTo>
                <a:lnTo>
                  <a:pt x="3559" y="213"/>
                </a:lnTo>
                <a:lnTo>
                  <a:pt x="3560" y="224"/>
                </a:lnTo>
                <a:lnTo>
                  <a:pt x="3560" y="231"/>
                </a:lnTo>
                <a:lnTo>
                  <a:pt x="3554" y="242"/>
                </a:lnTo>
                <a:lnTo>
                  <a:pt x="3545" y="254"/>
                </a:lnTo>
                <a:lnTo>
                  <a:pt x="3532" y="264"/>
                </a:lnTo>
                <a:lnTo>
                  <a:pt x="3514" y="275"/>
                </a:lnTo>
                <a:lnTo>
                  <a:pt x="3466" y="296"/>
                </a:lnTo>
                <a:lnTo>
                  <a:pt x="3437" y="306"/>
                </a:lnTo>
                <a:lnTo>
                  <a:pt x="3403" y="317"/>
                </a:lnTo>
                <a:lnTo>
                  <a:pt x="3326" y="335"/>
                </a:lnTo>
                <a:lnTo>
                  <a:pt x="3236" y="353"/>
                </a:lnTo>
                <a:lnTo>
                  <a:pt x="3133" y="369"/>
                </a:lnTo>
                <a:lnTo>
                  <a:pt x="3018" y="386"/>
                </a:lnTo>
                <a:lnTo>
                  <a:pt x="2894" y="399"/>
                </a:lnTo>
                <a:lnTo>
                  <a:pt x="2757" y="411"/>
                </a:lnTo>
                <a:lnTo>
                  <a:pt x="2613" y="423"/>
                </a:lnTo>
                <a:lnTo>
                  <a:pt x="2460" y="432"/>
                </a:lnTo>
                <a:lnTo>
                  <a:pt x="2300" y="440"/>
                </a:lnTo>
                <a:lnTo>
                  <a:pt x="2131" y="444"/>
                </a:lnTo>
                <a:lnTo>
                  <a:pt x="1959" y="447"/>
                </a:lnTo>
                <a:lnTo>
                  <a:pt x="1780" y="449"/>
                </a:lnTo>
                <a:lnTo>
                  <a:pt x="1602" y="447"/>
                </a:lnTo>
                <a:lnTo>
                  <a:pt x="1427" y="444"/>
                </a:lnTo>
                <a:lnTo>
                  <a:pt x="1097" y="432"/>
                </a:lnTo>
                <a:lnTo>
                  <a:pt x="799" y="411"/>
                </a:lnTo>
                <a:lnTo>
                  <a:pt x="664" y="399"/>
                </a:lnTo>
                <a:lnTo>
                  <a:pt x="537" y="386"/>
                </a:lnTo>
                <a:lnTo>
                  <a:pt x="423" y="369"/>
                </a:lnTo>
                <a:lnTo>
                  <a:pt x="320" y="353"/>
                </a:lnTo>
                <a:lnTo>
                  <a:pt x="230" y="335"/>
                </a:lnTo>
                <a:lnTo>
                  <a:pt x="191" y="326"/>
                </a:lnTo>
                <a:lnTo>
                  <a:pt x="153" y="315"/>
                </a:lnTo>
                <a:lnTo>
                  <a:pt x="92" y="296"/>
                </a:lnTo>
                <a:lnTo>
                  <a:pt x="66" y="285"/>
                </a:lnTo>
                <a:lnTo>
                  <a:pt x="45" y="275"/>
                </a:lnTo>
                <a:lnTo>
                  <a:pt x="14" y="252"/>
                </a:lnTo>
                <a:lnTo>
                  <a:pt x="5" y="242"/>
                </a:lnTo>
                <a:lnTo>
                  <a:pt x="2" y="236"/>
                </a:lnTo>
                <a:lnTo>
                  <a:pt x="0" y="231"/>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2" name="Freeform 13"/>
          <p:cNvSpPr>
            <a:spLocks/>
          </p:cNvSpPr>
          <p:nvPr/>
        </p:nvSpPr>
        <p:spPr bwMode="auto">
          <a:xfrm>
            <a:off x="4168277" y="4923783"/>
            <a:ext cx="1067221" cy="273803"/>
          </a:xfrm>
          <a:custGeom>
            <a:avLst/>
            <a:gdLst/>
            <a:ahLst/>
            <a:cxnLst>
              <a:cxn ang="0">
                <a:pos x="788" y="449"/>
              </a:cxn>
              <a:cxn ang="0">
                <a:pos x="540" y="432"/>
              </a:cxn>
              <a:cxn ang="0">
                <a:pos x="325" y="399"/>
              </a:cxn>
              <a:cxn ang="0">
                <a:pos x="207" y="371"/>
              </a:cxn>
              <a:cxn ang="0">
                <a:pos x="112" y="336"/>
              </a:cxn>
              <a:cxn ang="0">
                <a:pos x="75" y="317"/>
              </a:cxn>
              <a:cxn ang="0">
                <a:pos x="21" y="275"/>
              </a:cxn>
              <a:cxn ang="0">
                <a:pos x="1" y="243"/>
              </a:cxn>
              <a:cxn ang="0">
                <a:pos x="0" y="225"/>
              </a:cxn>
              <a:cxn ang="0">
                <a:pos x="16" y="180"/>
              </a:cxn>
              <a:cxn ang="0">
                <a:pos x="67" y="138"/>
              </a:cxn>
              <a:cxn ang="0">
                <a:pos x="148" y="99"/>
              </a:cxn>
              <a:cxn ang="0">
                <a:pos x="256" y="66"/>
              </a:cxn>
              <a:cxn ang="0">
                <a:pos x="385" y="39"/>
              </a:cxn>
              <a:cxn ang="0">
                <a:pos x="615" y="10"/>
              </a:cxn>
              <a:cxn ang="0">
                <a:pos x="786" y="1"/>
              </a:cxn>
              <a:cxn ang="0">
                <a:pos x="966" y="1"/>
              </a:cxn>
              <a:cxn ang="0">
                <a:pos x="1137" y="10"/>
              </a:cxn>
              <a:cxn ang="0">
                <a:pos x="1295" y="27"/>
              </a:cxn>
              <a:cxn ang="0">
                <a:pos x="1435" y="51"/>
              </a:cxn>
              <a:cxn ang="0">
                <a:pos x="1553" y="82"/>
              </a:cxn>
              <a:cxn ang="0">
                <a:pos x="1648" y="118"/>
              </a:cxn>
              <a:cxn ang="0">
                <a:pos x="1715" y="157"/>
              </a:cxn>
              <a:cxn ang="0">
                <a:pos x="1736" y="180"/>
              </a:cxn>
              <a:cxn ang="0">
                <a:pos x="1754" y="225"/>
              </a:cxn>
              <a:cxn ang="0">
                <a:pos x="1751" y="243"/>
              </a:cxn>
              <a:cxn ang="0">
                <a:pos x="1730" y="276"/>
              </a:cxn>
              <a:cxn ang="0">
                <a:pos x="1708" y="297"/>
              </a:cxn>
              <a:cxn ang="0">
                <a:pos x="1639" y="336"/>
              </a:cxn>
              <a:cxn ang="0">
                <a:pos x="1543" y="371"/>
              </a:cxn>
              <a:cxn ang="0">
                <a:pos x="1426" y="401"/>
              </a:cxn>
              <a:cxn ang="0">
                <a:pos x="1287" y="423"/>
              </a:cxn>
              <a:cxn ang="0">
                <a:pos x="1133" y="440"/>
              </a:cxn>
              <a:cxn ang="0">
                <a:pos x="965" y="449"/>
              </a:cxn>
            </a:cxnLst>
            <a:rect l="0" t="0" r="r" b="b"/>
            <a:pathLst>
              <a:path w="1754" h="449">
                <a:moveTo>
                  <a:pt x="876" y="449"/>
                </a:moveTo>
                <a:lnTo>
                  <a:pt x="788" y="449"/>
                </a:lnTo>
                <a:lnTo>
                  <a:pt x="702" y="446"/>
                </a:lnTo>
                <a:lnTo>
                  <a:pt x="540" y="432"/>
                </a:lnTo>
                <a:lnTo>
                  <a:pt x="393" y="413"/>
                </a:lnTo>
                <a:lnTo>
                  <a:pt x="325" y="399"/>
                </a:lnTo>
                <a:lnTo>
                  <a:pt x="264" y="386"/>
                </a:lnTo>
                <a:lnTo>
                  <a:pt x="207" y="371"/>
                </a:lnTo>
                <a:lnTo>
                  <a:pt x="157" y="354"/>
                </a:lnTo>
                <a:lnTo>
                  <a:pt x="112" y="336"/>
                </a:lnTo>
                <a:lnTo>
                  <a:pt x="93" y="326"/>
                </a:lnTo>
                <a:lnTo>
                  <a:pt x="75" y="317"/>
                </a:lnTo>
                <a:lnTo>
                  <a:pt x="45" y="296"/>
                </a:lnTo>
                <a:lnTo>
                  <a:pt x="21" y="275"/>
                </a:lnTo>
                <a:lnTo>
                  <a:pt x="6" y="254"/>
                </a:lnTo>
                <a:lnTo>
                  <a:pt x="1" y="243"/>
                </a:lnTo>
                <a:lnTo>
                  <a:pt x="0" y="231"/>
                </a:lnTo>
                <a:lnTo>
                  <a:pt x="0" y="225"/>
                </a:lnTo>
                <a:lnTo>
                  <a:pt x="4" y="202"/>
                </a:lnTo>
                <a:lnTo>
                  <a:pt x="16" y="180"/>
                </a:lnTo>
                <a:lnTo>
                  <a:pt x="39" y="157"/>
                </a:lnTo>
                <a:lnTo>
                  <a:pt x="67" y="138"/>
                </a:lnTo>
                <a:lnTo>
                  <a:pt x="105" y="118"/>
                </a:lnTo>
                <a:lnTo>
                  <a:pt x="148" y="99"/>
                </a:lnTo>
                <a:lnTo>
                  <a:pt x="199" y="82"/>
                </a:lnTo>
                <a:lnTo>
                  <a:pt x="256" y="66"/>
                </a:lnTo>
                <a:lnTo>
                  <a:pt x="318" y="51"/>
                </a:lnTo>
                <a:lnTo>
                  <a:pt x="385" y="39"/>
                </a:lnTo>
                <a:lnTo>
                  <a:pt x="536" y="18"/>
                </a:lnTo>
                <a:lnTo>
                  <a:pt x="615" y="10"/>
                </a:lnTo>
                <a:lnTo>
                  <a:pt x="699" y="4"/>
                </a:lnTo>
                <a:lnTo>
                  <a:pt x="786" y="1"/>
                </a:lnTo>
                <a:lnTo>
                  <a:pt x="876" y="0"/>
                </a:lnTo>
                <a:lnTo>
                  <a:pt x="966" y="1"/>
                </a:lnTo>
                <a:lnTo>
                  <a:pt x="1053" y="4"/>
                </a:lnTo>
                <a:lnTo>
                  <a:pt x="1137" y="10"/>
                </a:lnTo>
                <a:lnTo>
                  <a:pt x="1218" y="18"/>
                </a:lnTo>
                <a:lnTo>
                  <a:pt x="1295" y="27"/>
                </a:lnTo>
                <a:lnTo>
                  <a:pt x="1367" y="39"/>
                </a:lnTo>
                <a:lnTo>
                  <a:pt x="1435" y="51"/>
                </a:lnTo>
                <a:lnTo>
                  <a:pt x="1498" y="66"/>
                </a:lnTo>
                <a:lnTo>
                  <a:pt x="1553" y="82"/>
                </a:lnTo>
                <a:lnTo>
                  <a:pt x="1604" y="99"/>
                </a:lnTo>
                <a:lnTo>
                  <a:pt x="1648" y="118"/>
                </a:lnTo>
                <a:lnTo>
                  <a:pt x="1685" y="138"/>
                </a:lnTo>
                <a:lnTo>
                  <a:pt x="1715" y="157"/>
                </a:lnTo>
                <a:lnTo>
                  <a:pt x="1726" y="168"/>
                </a:lnTo>
                <a:lnTo>
                  <a:pt x="1736" y="180"/>
                </a:lnTo>
                <a:lnTo>
                  <a:pt x="1750" y="202"/>
                </a:lnTo>
                <a:lnTo>
                  <a:pt x="1754" y="225"/>
                </a:lnTo>
                <a:lnTo>
                  <a:pt x="1754" y="231"/>
                </a:lnTo>
                <a:lnTo>
                  <a:pt x="1751" y="243"/>
                </a:lnTo>
                <a:lnTo>
                  <a:pt x="1747" y="254"/>
                </a:lnTo>
                <a:lnTo>
                  <a:pt x="1730" y="276"/>
                </a:lnTo>
                <a:lnTo>
                  <a:pt x="1720" y="287"/>
                </a:lnTo>
                <a:lnTo>
                  <a:pt x="1708" y="297"/>
                </a:lnTo>
                <a:lnTo>
                  <a:pt x="1676" y="317"/>
                </a:lnTo>
                <a:lnTo>
                  <a:pt x="1639" y="336"/>
                </a:lnTo>
                <a:lnTo>
                  <a:pt x="1594" y="354"/>
                </a:lnTo>
                <a:lnTo>
                  <a:pt x="1543" y="371"/>
                </a:lnTo>
                <a:lnTo>
                  <a:pt x="1487" y="386"/>
                </a:lnTo>
                <a:lnTo>
                  <a:pt x="1426" y="401"/>
                </a:lnTo>
                <a:lnTo>
                  <a:pt x="1358" y="413"/>
                </a:lnTo>
                <a:lnTo>
                  <a:pt x="1287" y="423"/>
                </a:lnTo>
                <a:lnTo>
                  <a:pt x="1211" y="432"/>
                </a:lnTo>
                <a:lnTo>
                  <a:pt x="1133" y="440"/>
                </a:lnTo>
                <a:lnTo>
                  <a:pt x="1050" y="446"/>
                </a:lnTo>
                <a:lnTo>
                  <a:pt x="965" y="449"/>
                </a:lnTo>
                <a:lnTo>
                  <a:pt x="876" y="449"/>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3" name="Freeform 14"/>
          <p:cNvSpPr>
            <a:spLocks/>
          </p:cNvSpPr>
          <p:nvPr/>
        </p:nvSpPr>
        <p:spPr bwMode="auto">
          <a:xfrm>
            <a:off x="3620672" y="3950263"/>
            <a:ext cx="2161214" cy="1247323"/>
          </a:xfrm>
          <a:custGeom>
            <a:avLst/>
            <a:gdLst/>
            <a:ahLst/>
            <a:cxnLst>
              <a:cxn ang="0">
                <a:pos x="3099" y="923"/>
              </a:cxn>
              <a:cxn ang="0">
                <a:pos x="2644" y="1856"/>
              </a:cxn>
              <a:cxn ang="0">
                <a:pos x="2587" y="1909"/>
              </a:cxn>
              <a:cxn ang="0">
                <a:pos x="2518" y="1945"/>
              </a:cxn>
              <a:cxn ang="0">
                <a:pos x="2410" y="1981"/>
              </a:cxn>
              <a:cxn ang="0">
                <a:pos x="2257" y="2014"/>
              </a:cxn>
              <a:cxn ang="0">
                <a:pos x="2051" y="2038"/>
              </a:cxn>
              <a:cxn ang="0">
                <a:pos x="1783" y="2050"/>
              </a:cxn>
              <a:cxn ang="0">
                <a:pos x="1634" y="2045"/>
              </a:cxn>
              <a:cxn ang="0">
                <a:pos x="1391" y="2027"/>
              </a:cxn>
              <a:cxn ang="0">
                <a:pos x="1208" y="1997"/>
              </a:cxn>
              <a:cxn ang="0">
                <a:pos x="1077" y="1963"/>
              </a:cxn>
              <a:cxn ang="0">
                <a:pos x="990" y="1927"/>
              </a:cxn>
              <a:cxn ang="0">
                <a:pos x="938" y="1892"/>
              </a:cxn>
              <a:cxn ang="0">
                <a:pos x="905" y="1856"/>
              </a:cxn>
              <a:cxn ang="0">
                <a:pos x="450" y="923"/>
              </a:cxn>
              <a:cxn ang="0">
                <a:pos x="6" y="12"/>
              </a:cxn>
              <a:cxn ang="0">
                <a:pos x="28" y="33"/>
              </a:cxn>
              <a:cxn ang="0">
                <a:pos x="93" y="64"/>
              </a:cxn>
              <a:cxn ang="0">
                <a:pos x="232" y="102"/>
              </a:cxn>
              <a:cxn ang="0">
                <a:pos x="424" y="135"/>
              </a:cxn>
              <a:cxn ang="0">
                <a:pos x="665" y="162"/>
              </a:cxn>
              <a:cxn ang="0">
                <a:pos x="944" y="183"/>
              </a:cxn>
              <a:cxn ang="0">
                <a:pos x="1424" y="202"/>
              </a:cxn>
              <a:cxn ang="0">
                <a:pos x="1775" y="207"/>
              </a:cxn>
              <a:cxn ang="0">
                <a:pos x="2126" y="202"/>
              </a:cxn>
              <a:cxn ang="0">
                <a:pos x="2607" y="184"/>
              </a:cxn>
              <a:cxn ang="0">
                <a:pos x="2886" y="162"/>
              </a:cxn>
              <a:cxn ang="0">
                <a:pos x="3126" y="135"/>
              </a:cxn>
              <a:cxn ang="0">
                <a:pos x="3318" y="102"/>
              </a:cxn>
              <a:cxn ang="0">
                <a:pos x="3456" y="64"/>
              </a:cxn>
              <a:cxn ang="0">
                <a:pos x="3504" y="45"/>
              </a:cxn>
              <a:cxn ang="0">
                <a:pos x="3545" y="12"/>
              </a:cxn>
            </a:cxnLst>
            <a:rect l="0" t="0" r="r" b="b"/>
            <a:pathLst>
              <a:path w="3551" h="2050">
                <a:moveTo>
                  <a:pt x="3551" y="0"/>
                </a:moveTo>
                <a:lnTo>
                  <a:pt x="3099" y="923"/>
                </a:lnTo>
                <a:lnTo>
                  <a:pt x="2649" y="1849"/>
                </a:lnTo>
                <a:lnTo>
                  <a:pt x="2644" y="1856"/>
                </a:lnTo>
                <a:lnTo>
                  <a:pt x="2626" y="1877"/>
                </a:lnTo>
                <a:lnTo>
                  <a:pt x="2587" y="1909"/>
                </a:lnTo>
                <a:lnTo>
                  <a:pt x="2557" y="1927"/>
                </a:lnTo>
                <a:lnTo>
                  <a:pt x="2518" y="1945"/>
                </a:lnTo>
                <a:lnTo>
                  <a:pt x="2469" y="1963"/>
                </a:lnTo>
                <a:lnTo>
                  <a:pt x="2410" y="1981"/>
                </a:lnTo>
                <a:lnTo>
                  <a:pt x="2340" y="1997"/>
                </a:lnTo>
                <a:lnTo>
                  <a:pt x="2257" y="2014"/>
                </a:lnTo>
                <a:lnTo>
                  <a:pt x="2161" y="2027"/>
                </a:lnTo>
                <a:lnTo>
                  <a:pt x="2051" y="2038"/>
                </a:lnTo>
                <a:lnTo>
                  <a:pt x="1925" y="2045"/>
                </a:lnTo>
                <a:lnTo>
                  <a:pt x="1783" y="2050"/>
                </a:lnTo>
                <a:lnTo>
                  <a:pt x="1706" y="2048"/>
                </a:lnTo>
                <a:lnTo>
                  <a:pt x="1634" y="2045"/>
                </a:lnTo>
                <a:lnTo>
                  <a:pt x="1505" y="2038"/>
                </a:lnTo>
                <a:lnTo>
                  <a:pt x="1391" y="2027"/>
                </a:lnTo>
                <a:lnTo>
                  <a:pt x="1293" y="2014"/>
                </a:lnTo>
                <a:lnTo>
                  <a:pt x="1208" y="1997"/>
                </a:lnTo>
                <a:lnTo>
                  <a:pt x="1137" y="1981"/>
                </a:lnTo>
                <a:lnTo>
                  <a:pt x="1077" y="1963"/>
                </a:lnTo>
                <a:lnTo>
                  <a:pt x="1029" y="1945"/>
                </a:lnTo>
                <a:lnTo>
                  <a:pt x="990" y="1927"/>
                </a:lnTo>
                <a:lnTo>
                  <a:pt x="960" y="1909"/>
                </a:lnTo>
                <a:lnTo>
                  <a:pt x="938" y="1892"/>
                </a:lnTo>
                <a:lnTo>
                  <a:pt x="923" y="1877"/>
                </a:lnTo>
                <a:lnTo>
                  <a:pt x="905" y="1856"/>
                </a:lnTo>
                <a:lnTo>
                  <a:pt x="902" y="1849"/>
                </a:lnTo>
                <a:lnTo>
                  <a:pt x="450" y="923"/>
                </a:lnTo>
                <a:lnTo>
                  <a:pt x="0" y="0"/>
                </a:lnTo>
                <a:lnTo>
                  <a:pt x="6" y="12"/>
                </a:lnTo>
                <a:lnTo>
                  <a:pt x="15" y="22"/>
                </a:lnTo>
                <a:lnTo>
                  <a:pt x="28" y="33"/>
                </a:lnTo>
                <a:lnTo>
                  <a:pt x="46" y="43"/>
                </a:lnTo>
                <a:lnTo>
                  <a:pt x="93" y="64"/>
                </a:lnTo>
                <a:lnTo>
                  <a:pt x="156" y="84"/>
                </a:lnTo>
                <a:lnTo>
                  <a:pt x="232" y="102"/>
                </a:lnTo>
                <a:lnTo>
                  <a:pt x="322" y="118"/>
                </a:lnTo>
                <a:lnTo>
                  <a:pt x="424" y="135"/>
                </a:lnTo>
                <a:lnTo>
                  <a:pt x="538" y="148"/>
                </a:lnTo>
                <a:lnTo>
                  <a:pt x="665" y="162"/>
                </a:lnTo>
                <a:lnTo>
                  <a:pt x="800" y="174"/>
                </a:lnTo>
                <a:lnTo>
                  <a:pt x="944" y="183"/>
                </a:lnTo>
                <a:lnTo>
                  <a:pt x="1097" y="192"/>
                </a:lnTo>
                <a:lnTo>
                  <a:pt x="1424" y="202"/>
                </a:lnTo>
                <a:lnTo>
                  <a:pt x="1597" y="205"/>
                </a:lnTo>
                <a:lnTo>
                  <a:pt x="1775" y="207"/>
                </a:lnTo>
                <a:lnTo>
                  <a:pt x="1954" y="205"/>
                </a:lnTo>
                <a:lnTo>
                  <a:pt x="2126" y="202"/>
                </a:lnTo>
                <a:lnTo>
                  <a:pt x="2454" y="192"/>
                </a:lnTo>
                <a:lnTo>
                  <a:pt x="2607" y="184"/>
                </a:lnTo>
                <a:lnTo>
                  <a:pt x="2751" y="174"/>
                </a:lnTo>
                <a:lnTo>
                  <a:pt x="2886" y="162"/>
                </a:lnTo>
                <a:lnTo>
                  <a:pt x="3012" y="150"/>
                </a:lnTo>
                <a:lnTo>
                  <a:pt x="3126" y="135"/>
                </a:lnTo>
                <a:lnTo>
                  <a:pt x="3228" y="120"/>
                </a:lnTo>
                <a:lnTo>
                  <a:pt x="3318" y="102"/>
                </a:lnTo>
                <a:lnTo>
                  <a:pt x="3395" y="84"/>
                </a:lnTo>
                <a:lnTo>
                  <a:pt x="3456" y="64"/>
                </a:lnTo>
                <a:lnTo>
                  <a:pt x="3482" y="55"/>
                </a:lnTo>
                <a:lnTo>
                  <a:pt x="3504" y="45"/>
                </a:lnTo>
                <a:lnTo>
                  <a:pt x="3536" y="22"/>
                </a:lnTo>
                <a:lnTo>
                  <a:pt x="3545" y="12"/>
                </a:lnTo>
                <a:lnTo>
                  <a:pt x="3551" y="0"/>
                </a:lnTo>
                <a:close/>
              </a:path>
            </a:pathLst>
          </a:custGeom>
          <a:gradFill>
            <a:gsLst>
              <a:gs pos="0">
                <a:srgbClr val="F79646">
                  <a:lumMod val="50000"/>
                </a:srgbClr>
              </a:gs>
              <a:gs pos="50000">
                <a:srgbClr val="FF6600">
                  <a:alpha val="80000"/>
                </a:srgbClr>
              </a:gs>
              <a:gs pos="100000">
                <a:srgbClr val="F79646">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4" name="Freeform 15"/>
          <p:cNvSpPr>
            <a:spLocks/>
          </p:cNvSpPr>
          <p:nvPr/>
        </p:nvSpPr>
        <p:spPr bwMode="auto">
          <a:xfrm>
            <a:off x="3071851" y="2836861"/>
            <a:ext cx="3258857" cy="1252190"/>
          </a:xfrm>
          <a:custGeom>
            <a:avLst/>
            <a:gdLst/>
            <a:ahLst/>
            <a:cxnLst>
              <a:cxn ang="0">
                <a:pos x="4453" y="1850"/>
              </a:cxn>
              <a:cxn ang="0">
                <a:pos x="4431" y="1873"/>
              </a:cxn>
              <a:cxn ang="0">
                <a:pos x="4390" y="1895"/>
              </a:cxn>
              <a:cxn ang="0">
                <a:pos x="4302" y="1925"/>
              </a:cxn>
              <a:cxn ang="0">
                <a:pos x="4135" y="1963"/>
              </a:cxn>
              <a:cxn ang="0">
                <a:pos x="3917" y="1996"/>
              </a:cxn>
              <a:cxn ang="0">
                <a:pos x="3656" y="2021"/>
              </a:cxn>
              <a:cxn ang="0">
                <a:pos x="3359" y="2042"/>
              </a:cxn>
              <a:cxn ang="0">
                <a:pos x="3030" y="2054"/>
              </a:cxn>
              <a:cxn ang="0">
                <a:pos x="2679" y="2059"/>
              </a:cxn>
              <a:cxn ang="0">
                <a:pos x="2328" y="2054"/>
              </a:cxn>
              <a:cxn ang="0">
                <a:pos x="1702" y="2021"/>
              </a:cxn>
              <a:cxn ang="0">
                <a:pos x="1441" y="1996"/>
              </a:cxn>
              <a:cxn ang="0">
                <a:pos x="1133" y="1946"/>
              </a:cxn>
              <a:cxn ang="0">
                <a:pos x="1055" y="1927"/>
              </a:cxn>
              <a:cxn ang="0">
                <a:pos x="946" y="1886"/>
              </a:cxn>
              <a:cxn ang="0">
                <a:pos x="905" y="1853"/>
              </a:cxn>
              <a:cxn ang="0">
                <a:pos x="449" y="920"/>
              </a:cxn>
              <a:cxn ang="0">
                <a:pos x="9" y="10"/>
              </a:cxn>
              <a:cxn ang="0">
                <a:pos x="44" y="33"/>
              </a:cxn>
              <a:cxn ang="0">
                <a:pos x="105" y="54"/>
              </a:cxn>
              <a:cxn ang="0">
                <a:pos x="239" y="84"/>
              </a:cxn>
              <a:cxn ang="0">
                <a:pos x="491" y="120"/>
              </a:cxn>
              <a:cxn ang="0">
                <a:pos x="818" y="153"/>
              </a:cxn>
              <a:cxn ang="0">
                <a:pos x="1211" y="178"/>
              </a:cxn>
              <a:cxn ang="0">
                <a:pos x="1659" y="198"/>
              </a:cxn>
              <a:cxn ang="0">
                <a:pos x="2151" y="211"/>
              </a:cxn>
              <a:cxn ang="0">
                <a:pos x="2679" y="216"/>
              </a:cxn>
              <a:cxn ang="0">
                <a:pos x="3208" y="211"/>
              </a:cxn>
              <a:cxn ang="0">
                <a:pos x="4149" y="180"/>
              </a:cxn>
              <a:cxn ang="0">
                <a:pos x="4542" y="154"/>
              </a:cxn>
              <a:cxn ang="0">
                <a:pos x="4869" y="123"/>
              </a:cxn>
              <a:cxn ang="0">
                <a:pos x="5066" y="96"/>
              </a:cxn>
              <a:cxn ang="0">
                <a:pos x="5214" y="66"/>
              </a:cxn>
              <a:cxn ang="0">
                <a:pos x="5334" y="24"/>
              </a:cxn>
              <a:cxn ang="0">
                <a:pos x="5354" y="7"/>
              </a:cxn>
              <a:cxn ang="0">
                <a:pos x="4908" y="920"/>
              </a:cxn>
            </a:cxnLst>
            <a:rect l="0" t="0" r="r" b="b"/>
            <a:pathLst>
              <a:path w="5357" h="2059">
                <a:moveTo>
                  <a:pt x="4459" y="1840"/>
                </a:moveTo>
                <a:lnTo>
                  <a:pt x="4453" y="1850"/>
                </a:lnTo>
                <a:lnTo>
                  <a:pt x="4444" y="1862"/>
                </a:lnTo>
                <a:lnTo>
                  <a:pt x="4431" y="1873"/>
                </a:lnTo>
                <a:lnTo>
                  <a:pt x="4413" y="1885"/>
                </a:lnTo>
                <a:lnTo>
                  <a:pt x="4390" y="1895"/>
                </a:lnTo>
                <a:lnTo>
                  <a:pt x="4365" y="1906"/>
                </a:lnTo>
                <a:lnTo>
                  <a:pt x="4302" y="1925"/>
                </a:lnTo>
                <a:lnTo>
                  <a:pt x="4225" y="1945"/>
                </a:lnTo>
                <a:lnTo>
                  <a:pt x="4135" y="1963"/>
                </a:lnTo>
                <a:lnTo>
                  <a:pt x="4033" y="1979"/>
                </a:lnTo>
                <a:lnTo>
                  <a:pt x="3917" y="1996"/>
                </a:lnTo>
                <a:lnTo>
                  <a:pt x="3793" y="2009"/>
                </a:lnTo>
                <a:lnTo>
                  <a:pt x="3656" y="2021"/>
                </a:lnTo>
                <a:lnTo>
                  <a:pt x="3512" y="2033"/>
                </a:lnTo>
                <a:lnTo>
                  <a:pt x="3359" y="2042"/>
                </a:lnTo>
                <a:lnTo>
                  <a:pt x="3199" y="2050"/>
                </a:lnTo>
                <a:lnTo>
                  <a:pt x="3030" y="2054"/>
                </a:lnTo>
                <a:lnTo>
                  <a:pt x="2858" y="2057"/>
                </a:lnTo>
                <a:lnTo>
                  <a:pt x="2679" y="2059"/>
                </a:lnTo>
                <a:lnTo>
                  <a:pt x="2501" y="2057"/>
                </a:lnTo>
                <a:lnTo>
                  <a:pt x="2328" y="2054"/>
                </a:lnTo>
                <a:lnTo>
                  <a:pt x="1999" y="2042"/>
                </a:lnTo>
                <a:lnTo>
                  <a:pt x="1702" y="2021"/>
                </a:lnTo>
                <a:lnTo>
                  <a:pt x="1566" y="2009"/>
                </a:lnTo>
                <a:lnTo>
                  <a:pt x="1441" y="1996"/>
                </a:lnTo>
                <a:lnTo>
                  <a:pt x="1223" y="1964"/>
                </a:lnTo>
                <a:lnTo>
                  <a:pt x="1133" y="1946"/>
                </a:lnTo>
                <a:lnTo>
                  <a:pt x="1093" y="1936"/>
                </a:lnTo>
                <a:lnTo>
                  <a:pt x="1055" y="1927"/>
                </a:lnTo>
                <a:lnTo>
                  <a:pt x="994" y="1907"/>
                </a:lnTo>
                <a:lnTo>
                  <a:pt x="946" y="1886"/>
                </a:lnTo>
                <a:lnTo>
                  <a:pt x="914" y="1864"/>
                </a:lnTo>
                <a:lnTo>
                  <a:pt x="905" y="1853"/>
                </a:lnTo>
                <a:lnTo>
                  <a:pt x="899" y="1843"/>
                </a:lnTo>
                <a:lnTo>
                  <a:pt x="449" y="920"/>
                </a:lnTo>
                <a:lnTo>
                  <a:pt x="0" y="0"/>
                </a:lnTo>
                <a:lnTo>
                  <a:pt x="9" y="10"/>
                </a:lnTo>
                <a:lnTo>
                  <a:pt x="23" y="22"/>
                </a:lnTo>
                <a:lnTo>
                  <a:pt x="44" y="33"/>
                </a:lnTo>
                <a:lnTo>
                  <a:pt x="72" y="43"/>
                </a:lnTo>
                <a:lnTo>
                  <a:pt x="105" y="54"/>
                </a:lnTo>
                <a:lnTo>
                  <a:pt x="144" y="64"/>
                </a:lnTo>
                <a:lnTo>
                  <a:pt x="239" y="84"/>
                </a:lnTo>
                <a:lnTo>
                  <a:pt x="354" y="103"/>
                </a:lnTo>
                <a:lnTo>
                  <a:pt x="491" y="120"/>
                </a:lnTo>
                <a:lnTo>
                  <a:pt x="645" y="136"/>
                </a:lnTo>
                <a:lnTo>
                  <a:pt x="818" y="153"/>
                </a:lnTo>
                <a:lnTo>
                  <a:pt x="1007" y="166"/>
                </a:lnTo>
                <a:lnTo>
                  <a:pt x="1211" y="178"/>
                </a:lnTo>
                <a:lnTo>
                  <a:pt x="1429" y="189"/>
                </a:lnTo>
                <a:lnTo>
                  <a:pt x="1659" y="198"/>
                </a:lnTo>
                <a:lnTo>
                  <a:pt x="1900" y="205"/>
                </a:lnTo>
                <a:lnTo>
                  <a:pt x="2151" y="211"/>
                </a:lnTo>
                <a:lnTo>
                  <a:pt x="2412" y="214"/>
                </a:lnTo>
                <a:lnTo>
                  <a:pt x="2679" y="216"/>
                </a:lnTo>
                <a:lnTo>
                  <a:pt x="2948" y="214"/>
                </a:lnTo>
                <a:lnTo>
                  <a:pt x="3208" y="211"/>
                </a:lnTo>
                <a:lnTo>
                  <a:pt x="3701" y="199"/>
                </a:lnTo>
                <a:lnTo>
                  <a:pt x="4149" y="180"/>
                </a:lnTo>
                <a:lnTo>
                  <a:pt x="4353" y="168"/>
                </a:lnTo>
                <a:lnTo>
                  <a:pt x="4542" y="154"/>
                </a:lnTo>
                <a:lnTo>
                  <a:pt x="4714" y="139"/>
                </a:lnTo>
                <a:lnTo>
                  <a:pt x="4869" y="123"/>
                </a:lnTo>
                <a:lnTo>
                  <a:pt x="5004" y="105"/>
                </a:lnTo>
                <a:lnTo>
                  <a:pt x="5066" y="96"/>
                </a:lnTo>
                <a:lnTo>
                  <a:pt x="5120" y="87"/>
                </a:lnTo>
                <a:lnTo>
                  <a:pt x="5214" y="66"/>
                </a:lnTo>
                <a:lnTo>
                  <a:pt x="5286" y="46"/>
                </a:lnTo>
                <a:lnTo>
                  <a:pt x="5334" y="24"/>
                </a:lnTo>
                <a:lnTo>
                  <a:pt x="5349" y="13"/>
                </a:lnTo>
                <a:lnTo>
                  <a:pt x="5354" y="7"/>
                </a:lnTo>
                <a:lnTo>
                  <a:pt x="5357" y="1"/>
                </a:lnTo>
                <a:lnTo>
                  <a:pt x="4908" y="920"/>
                </a:lnTo>
                <a:lnTo>
                  <a:pt x="4459" y="1840"/>
                </a:lnTo>
                <a:close/>
              </a:path>
            </a:pathLst>
          </a:custGeom>
          <a:gradFill>
            <a:gsLst>
              <a:gs pos="0">
                <a:srgbClr val="002060"/>
              </a:gs>
              <a:gs pos="50000">
                <a:srgbClr val="0070C0">
                  <a:alpha val="80000"/>
                </a:srgbClr>
              </a:gs>
              <a:gs pos="100000">
                <a:srgbClr val="002060"/>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5" name="Freeform 16"/>
          <p:cNvSpPr>
            <a:spLocks/>
          </p:cNvSpPr>
          <p:nvPr/>
        </p:nvSpPr>
        <p:spPr bwMode="auto">
          <a:xfrm>
            <a:off x="2523029" y="1727109"/>
            <a:ext cx="4356501" cy="1254624"/>
          </a:xfrm>
          <a:custGeom>
            <a:avLst/>
            <a:gdLst/>
            <a:ahLst/>
            <a:cxnLst>
              <a:cxn ang="0">
                <a:pos x="6251" y="1855"/>
              </a:cxn>
              <a:cxn ang="0">
                <a:pos x="6189" y="1888"/>
              </a:cxn>
              <a:cxn ang="0">
                <a:pos x="6117" y="1909"/>
              </a:cxn>
              <a:cxn ang="0">
                <a:pos x="5906" y="1948"/>
              </a:cxn>
              <a:cxn ang="0">
                <a:pos x="5616" y="1982"/>
              </a:cxn>
              <a:cxn ang="0">
                <a:pos x="5254" y="2012"/>
              </a:cxn>
              <a:cxn ang="0">
                <a:pos x="4832" y="2035"/>
              </a:cxn>
              <a:cxn ang="0">
                <a:pos x="4360" y="2051"/>
              </a:cxn>
              <a:cxn ang="0">
                <a:pos x="3848" y="2060"/>
              </a:cxn>
              <a:cxn ang="0">
                <a:pos x="3312" y="2060"/>
              </a:cxn>
              <a:cxn ang="0">
                <a:pos x="2559" y="2044"/>
              </a:cxn>
              <a:cxn ang="0">
                <a:pos x="1907" y="2012"/>
              </a:cxn>
              <a:cxn ang="0">
                <a:pos x="1545" y="1982"/>
              </a:cxn>
              <a:cxn ang="0">
                <a:pos x="1254" y="1949"/>
              </a:cxn>
              <a:cxn ang="0">
                <a:pos x="1139" y="1930"/>
              </a:cxn>
              <a:cxn ang="0">
                <a:pos x="1005" y="1900"/>
              </a:cxn>
              <a:cxn ang="0">
                <a:pos x="944" y="1879"/>
              </a:cxn>
              <a:cxn ang="0">
                <a:pos x="909" y="1856"/>
              </a:cxn>
              <a:cxn ang="0">
                <a:pos x="450" y="923"/>
              </a:cxn>
              <a:cxn ang="0">
                <a:pos x="4" y="6"/>
              </a:cxn>
              <a:cxn ang="0">
                <a:pos x="30" y="22"/>
              </a:cxn>
              <a:cxn ang="0">
                <a:pos x="93" y="45"/>
              </a:cxn>
              <a:cxn ang="0">
                <a:pos x="247" y="75"/>
              </a:cxn>
              <a:cxn ang="0">
                <a:pos x="469" y="105"/>
              </a:cxn>
              <a:cxn ang="0">
                <a:pos x="858" y="139"/>
              </a:cxn>
              <a:cxn ang="0">
                <a:pos x="1340" y="168"/>
              </a:cxn>
              <a:cxn ang="0">
                <a:pos x="1904" y="192"/>
              </a:cxn>
              <a:cxn ang="0">
                <a:pos x="2536" y="209"/>
              </a:cxn>
              <a:cxn ang="0">
                <a:pos x="3220" y="216"/>
              </a:cxn>
              <a:cxn ang="0">
                <a:pos x="3938" y="216"/>
              </a:cxn>
              <a:cxn ang="0">
                <a:pos x="4947" y="201"/>
              </a:cxn>
              <a:cxn ang="0">
                <a:pos x="5820" y="168"/>
              </a:cxn>
              <a:cxn ang="0">
                <a:pos x="6509" y="121"/>
              </a:cxn>
              <a:cxn ang="0">
                <a:pos x="6772" y="94"/>
              </a:cxn>
              <a:cxn ang="0">
                <a:pos x="6971" y="64"/>
              </a:cxn>
              <a:cxn ang="0">
                <a:pos x="7066" y="45"/>
              </a:cxn>
              <a:cxn ang="0">
                <a:pos x="7148" y="12"/>
              </a:cxn>
              <a:cxn ang="0">
                <a:pos x="6709" y="920"/>
              </a:cxn>
            </a:cxnLst>
            <a:rect l="0" t="0" r="r" b="b"/>
            <a:pathLst>
              <a:path w="7159" h="2062">
                <a:moveTo>
                  <a:pt x="6260" y="1843"/>
                </a:moveTo>
                <a:lnTo>
                  <a:pt x="6251" y="1855"/>
                </a:lnTo>
                <a:lnTo>
                  <a:pt x="6236" y="1865"/>
                </a:lnTo>
                <a:lnTo>
                  <a:pt x="6189" y="1888"/>
                </a:lnTo>
                <a:lnTo>
                  <a:pt x="6156" y="1898"/>
                </a:lnTo>
                <a:lnTo>
                  <a:pt x="6117" y="1909"/>
                </a:lnTo>
                <a:lnTo>
                  <a:pt x="6023" y="1928"/>
                </a:lnTo>
                <a:lnTo>
                  <a:pt x="5906" y="1948"/>
                </a:lnTo>
                <a:lnTo>
                  <a:pt x="5770" y="1966"/>
                </a:lnTo>
                <a:lnTo>
                  <a:pt x="5616" y="1982"/>
                </a:lnTo>
                <a:lnTo>
                  <a:pt x="5443" y="1997"/>
                </a:lnTo>
                <a:lnTo>
                  <a:pt x="5254" y="2012"/>
                </a:lnTo>
                <a:lnTo>
                  <a:pt x="5050" y="2024"/>
                </a:lnTo>
                <a:lnTo>
                  <a:pt x="4832" y="2035"/>
                </a:lnTo>
                <a:lnTo>
                  <a:pt x="4601" y="2044"/>
                </a:lnTo>
                <a:lnTo>
                  <a:pt x="4360" y="2051"/>
                </a:lnTo>
                <a:lnTo>
                  <a:pt x="4108" y="2057"/>
                </a:lnTo>
                <a:lnTo>
                  <a:pt x="3848" y="2060"/>
                </a:lnTo>
                <a:lnTo>
                  <a:pt x="3579" y="2062"/>
                </a:lnTo>
                <a:lnTo>
                  <a:pt x="3312" y="2060"/>
                </a:lnTo>
                <a:lnTo>
                  <a:pt x="3051" y="2057"/>
                </a:lnTo>
                <a:lnTo>
                  <a:pt x="2559" y="2044"/>
                </a:lnTo>
                <a:lnTo>
                  <a:pt x="2111" y="2024"/>
                </a:lnTo>
                <a:lnTo>
                  <a:pt x="1907" y="2012"/>
                </a:lnTo>
                <a:lnTo>
                  <a:pt x="1718" y="1999"/>
                </a:lnTo>
                <a:lnTo>
                  <a:pt x="1545" y="1982"/>
                </a:lnTo>
                <a:lnTo>
                  <a:pt x="1391" y="1966"/>
                </a:lnTo>
                <a:lnTo>
                  <a:pt x="1254" y="1949"/>
                </a:lnTo>
                <a:lnTo>
                  <a:pt x="1194" y="1939"/>
                </a:lnTo>
                <a:lnTo>
                  <a:pt x="1139" y="1930"/>
                </a:lnTo>
                <a:lnTo>
                  <a:pt x="1044" y="1910"/>
                </a:lnTo>
                <a:lnTo>
                  <a:pt x="1005" y="1900"/>
                </a:lnTo>
                <a:lnTo>
                  <a:pt x="972" y="1889"/>
                </a:lnTo>
                <a:lnTo>
                  <a:pt x="944" y="1879"/>
                </a:lnTo>
                <a:lnTo>
                  <a:pt x="923" y="1868"/>
                </a:lnTo>
                <a:lnTo>
                  <a:pt x="909" y="1856"/>
                </a:lnTo>
                <a:lnTo>
                  <a:pt x="900" y="1846"/>
                </a:lnTo>
                <a:lnTo>
                  <a:pt x="450" y="923"/>
                </a:lnTo>
                <a:lnTo>
                  <a:pt x="0" y="1"/>
                </a:lnTo>
                <a:lnTo>
                  <a:pt x="4" y="6"/>
                </a:lnTo>
                <a:lnTo>
                  <a:pt x="10" y="12"/>
                </a:lnTo>
                <a:lnTo>
                  <a:pt x="30" y="22"/>
                </a:lnTo>
                <a:lnTo>
                  <a:pt x="57" y="34"/>
                </a:lnTo>
                <a:lnTo>
                  <a:pt x="93" y="45"/>
                </a:lnTo>
                <a:lnTo>
                  <a:pt x="189" y="66"/>
                </a:lnTo>
                <a:lnTo>
                  <a:pt x="247" y="75"/>
                </a:lnTo>
                <a:lnTo>
                  <a:pt x="315" y="85"/>
                </a:lnTo>
                <a:lnTo>
                  <a:pt x="469" y="105"/>
                </a:lnTo>
                <a:lnTo>
                  <a:pt x="651" y="123"/>
                </a:lnTo>
                <a:lnTo>
                  <a:pt x="858" y="139"/>
                </a:lnTo>
                <a:lnTo>
                  <a:pt x="1088" y="154"/>
                </a:lnTo>
                <a:lnTo>
                  <a:pt x="1340" y="168"/>
                </a:lnTo>
                <a:lnTo>
                  <a:pt x="1613" y="182"/>
                </a:lnTo>
                <a:lnTo>
                  <a:pt x="1904" y="192"/>
                </a:lnTo>
                <a:lnTo>
                  <a:pt x="2212" y="201"/>
                </a:lnTo>
                <a:lnTo>
                  <a:pt x="2536" y="209"/>
                </a:lnTo>
                <a:lnTo>
                  <a:pt x="2872" y="213"/>
                </a:lnTo>
                <a:lnTo>
                  <a:pt x="3220" y="216"/>
                </a:lnTo>
                <a:lnTo>
                  <a:pt x="3579" y="218"/>
                </a:lnTo>
                <a:lnTo>
                  <a:pt x="3938" y="216"/>
                </a:lnTo>
                <a:lnTo>
                  <a:pt x="4286" y="213"/>
                </a:lnTo>
                <a:lnTo>
                  <a:pt x="4947" y="201"/>
                </a:lnTo>
                <a:lnTo>
                  <a:pt x="5547" y="180"/>
                </a:lnTo>
                <a:lnTo>
                  <a:pt x="5820" y="168"/>
                </a:lnTo>
                <a:lnTo>
                  <a:pt x="6072" y="154"/>
                </a:lnTo>
                <a:lnTo>
                  <a:pt x="6509" y="121"/>
                </a:lnTo>
                <a:lnTo>
                  <a:pt x="6691" y="103"/>
                </a:lnTo>
                <a:lnTo>
                  <a:pt x="6772" y="94"/>
                </a:lnTo>
                <a:lnTo>
                  <a:pt x="6845" y="85"/>
                </a:lnTo>
                <a:lnTo>
                  <a:pt x="6971" y="64"/>
                </a:lnTo>
                <a:lnTo>
                  <a:pt x="7022" y="55"/>
                </a:lnTo>
                <a:lnTo>
                  <a:pt x="7066" y="45"/>
                </a:lnTo>
                <a:lnTo>
                  <a:pt x="7129" y="22"/>
                </a:lnTo>
                <a:lnTo>
                  <a:pt x="7148" y="12"/>
                </a:lnTo>
                <a:lnTo>
                  <a:pt x="7159" y="0"/>
                </a:lnTo>
                <a:lnTo>
                  <a:pt x="6709" y="920"/>
                </a:lnTo>
                <a:lnTo>
                  <a:pt x="6260" y="1843"/>
                </a:lnTo>
                <a:close/>
              </a:path>
            </a:pathLst>
          </a:custGeom>
          <a:gradFill>
            <a:gsLst>
              <a:gs pos="0">
                <a:srgbClr val="9BBB59">
                  <a:lumMod val="50000"/>
                </a:srgbClr>
              </a:gs>
              <a:gs pos="50000">
                <a:srgbClr val="99CC00">
                  <a:alpha val="80000"/>
                </a:srgbClr>
              </a:gs>
              <a:gs pos="100000">
                <a:srgbClr val="9BBB59">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grpSp>
        <p:nvGrpSpPr>
          <p:cNvPr id="4" name="39 Grupo"/>
          <p:cNvGrpSpPr/>
          <p:nvPr/>
        </p:nvGrpSpPr>
        <p:grpSpPr>
          <a:xfrm>
            <a:off x="5649131" y="3619987"/>
            <a:ext cx="3266269" cy="101310"/>
            <a:chOff x="5592010" y="3958883"/>
            <a:chExt cx="3266269" cy="101310"/>
          </a:xfrm>
        </p:grpSpPr>
        <p:sp>
          <p:nvSpPr>
            <p:cNvPr id="41" name="Rounded Rectangle 53"/>
            <p:cNvSpPr/>
            <p:nvPr/>
          </p:nvSpPr>
          <p:spPr>
            <a:xfrm rot="5400000" flipH="1">
              <a:off x="7245283" y="2405542"/>
              <a:ext cx="18000" cy="3207992"/>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52"/>
            <p:cNvSpPr/>
            <p:nvPr/>
          </p:nvSpPr>
          <p:spPr>
            <a:xfrm rot="5400000" flipH="1">
              <a:off x="5592010" y="3958883"/>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5" name="42 Grupo"/>
          <p:cNvGrpSpPr/>
          <p:nvPr/>
        </p:nvGrpSpPr>
        <p:grpSpPr>
          <a:xfrm>
            <a:off x="180492" y="2071062"/>
            <a:ext cx="2735446" cy="155018"/>
            <a:chOff x="285719" y="2000240"/>
            <a:chExt cx="2377332" cy="101310"/>
          </a:xfrm>
        </p:grpSpPr>
        <p:sp>
          <p:nvSpPr>
            <p:cNvPr id="44" name="Rounded Rectangle 53"/>
            <p:cNvSpPr/>
            <p:nvPr/>
          </p:nvSpPr>
          <p:spPr>
            <a:xfrm rot="5400000" flipV="1">
              <a:off x="1436246" y="891369"/>
              <a:ext cx="18000" cy="2319054"/>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Oval 52"/>
            <p:cNvSpPr/>
            <p:nvPr/>
          </p:nvSpPr>
          <p:spPr>
            <a:xfrm rot="5400000" flipV="1">
              <a:off x="2561741" y="2000240"/>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 name="45 Grupo"/>
          <p:cNvGrpSpPr/>
          <p:nvPr/>
        </p:nvGrpSpPr>
        <p:grpSpPr>
          <a:xfrm>
            <a:off x="494502" y="4474550"/>
            <a:ext cx="3564444" cy="101310"/>
            <a:chOff x="285719" y="4435034"/>
            <a:chExt cx="3564444" cy="101310"/>
          </a:xfrm>
        </p:grpSpPr>
        <p:sp>
          <p:nvSpPr>
            <p:cNvPr id="47"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TextBox 79"/>
          <p:cNvSpPr txBox="1"/>
          <p:nvPr/>
        </p:nvSpPr>
        <p:spPr>
          <a:xfrm>
            <a:off x="2605896" y="2267735"/>
            <a:ext cx="41910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chemeClr val="bg1"/>
                </a:solidFill>
                <a:effectLst>
                  <a:outerShdw blurRad="38100" dist="38100" dir="2700000" algn="tl">
                    <a:srgbClr val="000000">
                      <a:alpha val="43137"/>
                    </a:srgbClr>
                  </a:outerShdw>
                </a:effectLst>
                <a:latin typeface="Tahoma" pitchFamily="34" charset="0"/>
              </a:rPr>
              <a:t>Square Footage and R-U Values</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7" name="TextBox 79"/>
          <p:cNvSpPr txBox="1"/>
          <p:nvPr/>
        </p:nvSpPr>
        <p:spPr>
          <a:xfrm>
            <a:off x="3489197" y="3394267"/>
            <a:ext cx="25146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rPr>
              <a:t>Duct</a:t>
            </a:r>
            <a:r>
              <a:rPr kumimoji="0" lang="en-US" b="1" i="0" u="none" strike="noStrike" kern="0" cap="none" spc="0" normalizeH="0" noProof="0">
                <a:ln>
                  <a:noFill/>
                </a:ln>
                <a:solidFill>
                  <a:schemeClr val="bg1"/>
                </a:solidFill>
                <a:effectLst>
                  <a:outerShdw blurRad="38100" dist="38100" dir="2700000" algn="tl">
                    <a:srgbClr val="000000">
                      <a:alpha val="43137"/>
                    </a:srgbClr>
                  </a:outerShdw>
                </a:effectLst>
                <a:uLnTx/>
                <a:uFillTx/>
                <a:latin typeface="Tahoma" pitchFamily="34" charset="0"/>
              </a:rPr>
              <a:t> Multiplier</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8" name="TextBox 79"/>
          <p:cNvSpPr txBox="1"/>
          <p:nvPr/>
        </p:nvSpPr>
        <p:spPr>
          <a:xfrm>
            <a:off x="4098798" y="4346378"/>
            <a:ext cx="1219200" cy="492443"/>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a:solidFill>
                  <a:schemeClr val="bg1"/>
                </a:solidFill>
                <a:effectLst>
                  <a:outerShdw blurRad="38100" dist="38100" dir="2700000" algn="tl">
                    <a:srgbClr val="000000">
                      <a:alpha val="43137"/>
                    </a:srgbClr>
                  </a:outerShdw>
                </a:effectLst>
                <a:latin typeface="Tahoma" pitchFamily="34" charset="0"/>
              </a:rPr>
              <a:t>Convective Losses</a:t>
            </a:r>
            <a:endParaRPr kumimoji="0" lang="en-US" sz="16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9" name="TextBox 79"/>
          <p:cNvSpPr txBox="1"/>
          <p:nvPr/>
        </p:nvSpPr>
        <p:spPr>
          <a:xfrm>
            <a:off x="494502" y="4156396"/>
            <a:ext cx="2735446"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Air-changes per hour (ACH)</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0" name="TextBox 79"/>
          <p:cNvSpPr txBox="1"/>
          <p:nvPr/>
        </p:nvSpPr>
        <p:spPr>
          <a:xfrm>
            <a:off x="6636873" y="3066236"/>
            <a:ext cx="2278527" cy="523220"/>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Losses through distribution</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1" name="TextBox 79"/>
          <p:cNvSpPr txBox="1"/>
          <p:nvPr/>
        </p:nvSpPr>
        <p:spPr>
          <a:xfrm>
            <a:off x="159612" y="1536690"/>
            <a:ext cx="2362200" cy="523220"/>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Tahoma" pitchFamily="34" charset="0"/>
              </a:rPr>
              <a:t>This</a:t>
            </a:r>
            <a:r>
              <a:rPr kumimoji="0" lang="en-US" sz="1400" b="1" i="0" u="none" strike="noStrike" kern="0" cap="none" spc="0" normalizeH="0" noProof="0">
                <a:ln>
                  <a:noFill/>
                </a:ln>
                <a:solidFill>
                  <a:schemeClr val="bg1"/>
                </a:solidFill>
                <a:effectLst/>
                <a:uLnTx/>
                <a:uFillTx/>
                <a:latin typeface="Tahoma" pitchFamily="34" charset="0"/>
              </a:rPr>
              <a:t> is the heat transfer formula:  UxAx</a:t>
            </a:r>
            <a:r>
              <a:rPr kumimoji="0" lang="el-GR" sz="1400" b="1" i="0" u="none" strike="noStrike" kern="0" cap="none" spc="0" normalizeH="0" noProof="0">
                <a:ln>
                  <a:noFill/>
                </a:ln>
                <a:solidFill>
                  <a:schemeClr val="bg1"/>
                </a:solidFill>
                <a:effectLst/>
                <a:uLnTx/>
                <a:uFillTx/>
                <a:latin typeface="Tahoma" pitchFamily="34" charset="0"/>
              </a:rPr>
              <a:t>ΔΤ</a:t>
            </a:r>
            <a:endParaRPr kumimoji="0" lang="en-US" sz="1400" b="1" i="0" u="none" strike="noStrike" kern="0" cap="none" spc="0" normalizeH="0" baseline="0" noProof="0">
              <a:ln>
                <a:noFill/>
              </a:ln>
              <a:solidFill>
                <a:schemeClr val="bg1"/>
              </a:solidFill>
              <a:effectLst/>
              <a:uLnTx/>
              <a:uFillTx/>
              <a:latin typeface="Symbol" pitchFamily="18" charset="2"/>
            </a:endParaRPr>
          </a:p>
        </p:txBody>
      </p:sp>
      <p:graphicFrame>
        <p:nvGraphicFramePr>
          <p:cNvPr id="32" name="Diagram 31"/>
          <p:cNvGraphicFramePr/>
          <p:nvPr/>
        </p:nvGraphicFramePr>
        <p:xfrm>
          <a:off x="1794041" y="5612488"/>
          <a:ext cx="6038556" cy="7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xtBox 32"/>
          <p:cNvSpPr txBox="1"/>
          <p:nvPr/>
        </p:nvSpPr>
        <p:spPr>
          <a:xfrm>
            <a:off x="4098797" y="5155288"/>
            <a:ext cx="1214446" cy="430887"/>
          </a:xfrm>
          <a:prstGeom prst="rect">
            <a:avLst/>
          </a:prstGeom>
          <a:noFill/>
        </p:spPr>
        <p:txBody>
          <a:bodyPr wrap="square" rtlCol="0">
            <a:spAutoFit/>
          </a:bodyPr>
          <a:lstStyle/>
          <a:p>
            <a:pPr algn="ctr"/>
            <a:r>
              <a:rPr lang="en-US" sz="1100">
                <a:latin typeface="Tahoma" pitchFamily="34" charset="0"/>
              </a:rPr>
              <a:t>Selection Process</a:t>
            </a:r>
          </a:p>
        </p:txBody>
      </p:sp>
      <p:sp>
        <p:nvSpPr>
          <p:cNvPr id="34" name="TextBox 33"/>
          <p:cNvSpPr txBox="1"/>
          <p:nvPr/>
        </p:nvSpPr>
        <p:spPr>
          <a:xfrm>
            <a:off x="7249475" y="5508424"/>
            <a:ext cx="1295400" cy="830997"/>
          </a:xfrm>
          <a:prstGeom prst="rect">
            <a:avLst/>
          </a:prstGeom>
          <a:solidFill>
            <a:srgbClr val="A7410D"/>
          </a:solidFill>
        </p:spPr>
        <p:txBody>
          <a:bodyPr wrap="square" rtlCol="0">
            <a:spAutoFit/>
          </a:bodyPr>
          <a:lstStyle/>
          <a:p>
            <a:pPr algn="ctr"/>
            <a:r>
              <a:rPr lang="en-US" sz="1600" b="1">
                <a:solidFill>
                  <a:schemeClr val="bg1"/>
                </a:solidFill>
                <a:latin typeface="Tahoma" pitchFamily="34" charset="0"/>
              </a:rPr>
              <a:t>Ducted heat pump</a:t>
            </a:r>
          </a:p>
          <a:p>
            <a:pPr algn="ctr"/>
            <a:r>
              <a:rPr lang="en-US" sz="1600" b="1">
                <a:solidFill>
                  <a:schemeClr val="bg1"/>
                </a:solidFill>
                <a:latin typeface="Tahoma" pitchFamily="34" charset="0"/>
              </a:rPr>
              <a:t>options</a:t>
            </a:r>
          </a:p>
        </p:txBody>
      </p:sp>
      <p:sp>
        <p:nvSpPr>
          <p:cNvPr id="35" name="TextBox 4"/>
          <p:cNvSpPr txBox="1">
            <a:spLocks noChangeArrowheads="1"/>
          </p:cNvSpPr>
          <p:nvPr/>
        </p:nvSpPr>
        <p:spPr bwMode="auto">
          <a:xfrm>
            <a:off x="1295400" y="5334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endParaRPr lang="en-US" sz="2000" b="1">
              <a:latin typeface="Tahoma" pitchFamily="34" charset="0"/>
              <a:ea typeface="Tahoma" pitchFamily="34" charset="0"/>
              <a:cs typeface="Tahoma" pitchFamily="34" charset="0"/>
            </a:endParaRPr>
          </a:p>
        </p:txBody>
      </p:sp>
      <p:sp>
        <p:nvSpPr>
          <p:cNvPr id="7" name="Title 6">
            <a:extLst>
              <a:ext uri="{FF2B5EF4-FFF2-40B4-BE49-F238E27FC236}">
                <a16:creationId xmlns:a16="http://schemas.microsoft.com/office/drawing/2014/main" id="{97043DD7-3051-4E85-819A-7722705D1312}"/>
              </a:ext>
            </a:extLst>
          </p:cNvPr>
          <p:cNvSpPr>
            <a:spLocks noGrp="1"/>
          </p:cNvSpPr>
          <p:nvPr>
            <p:ph type="title"/>
          </p:nvPr>
        </p:nvSpPr>
        <p:spPr>
          <a:xfrm>
            <a:off x="628650" y="27543"/>
            <a:ext cx="7886700" cy="1340801"/>
          </a:xfrm>
        </p:spPr>
        <p:txBody>
          <a:bodyPr>
            <a:normAutofit/>
          </a:bodyPr>
          <a:lstStyle/>
          <a:p>
            <a:r>
              <a:rPr lang="en-US" sz="3600">
                <a:latin typeface="Abadi" panose="020B0604020104020204" pitchFamily="34" charset="0"/>
              </a:rPr>
              <a:t>Heating Load Inputs: It is Pretty Simple</a:t>
            </a:r>
            <a:endParaRPr lang="en-US" sz="4000">
              <a:latin typeface="Abadi" panose="020B0604020104020204" pitchFamily="34" charset="0"/>
            </a:endParaRPr>
          </a:p>
        </p:txBody>
      </p:sp>
    </p:spTree>
    <p:extLst>
      <p:ext uri="{BB962C8B-B14F-4D97-AF65-F5344CB8AC3E}">
        <p14:creationId xmlns:p14="http://schemas.microsoft.com/office/powerpoint/2010/main" val="2318986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8"/>
          <p:cNvSpPr>
            <a:spLocks/>
          </p:cNvSpPr>
          <p:nvPr/>
        </p:nvSpPr>
        <p:spPr bwMode="auto">
          <a:xfrm>
            <a:off x="4229381" y="3785651"/>
            <a:ext cx="1067221" cy="273803"/>
          </a:xfrm>
          <a:custGeom>
            <a:avLst/>
            <a:gdLst/>
            <a:ahLst/>
            <a:cxnLst>
              <a:cxn ang="0">
                <a:pos x="788" y="447"/>
              </a:cxn>
              <a:cxn ang="0">
                <a:pos x="540" y="432"/>
              </a:cxn>
              <a:cxn ang="0">
                <a:pos x="325" y="399"/>
              </a:cxn>
              <a:cxn ang="0">
                <a:pos x="207" y="369"/>
              </a:cxn>
              <a:cxn ang="0">
                <a:pos x="112" y="335"/>
              </a:cxn>
              <a:cxn ang="0">
                <a:pos x="75" y="315"/>
              </a:cxn>
              <a:cxn ang="0">
                <a:pos x="21" y="275"/>
              </a:cxn>
              <a:cxn ang="0">
                <a:pos x="1" y="242"/>
              </a:cxn>
              <a:cxn ang="0">
                <a:pos x="0" y="224"/>
              </a:cxn>
              <a:cxn ang="0">
                <a:pos x="16" y="179"/>
              </a:cxn>
              <a:cxn ang="0">
                <a:pos x="67" y="137"/>
              </a:cxn>
              <a:cxn ang="0">
                <a:pos x="148" y="99"/>
              </a:cxn>
              <a:cxn ang="0">
                <a:pos x="256" y="66"/>
              </a:cxn>
              <a:cxn ang="0">
                <a:pos x="385" y="37"/>
              </a:cxn>
              <a:cxn ang="0">
                <a:pos x="615" y="9"/>
              </a:cxn>
              <a:cxn ang="0">
                <a:pos x="786" y="1"/>
              </a:cxn>
              <a:cxn ang="0">
                <a:pos x="966" y="1"/>
              </a:cxn>
              <a:cxn ang="0">
                <a:pos x="1137" y="9"/>
              </a:cxn>
              <a:cxn ang="0">
                <a:pos x="1295" y="27"/>
              </a:cxn>
              <a:cxn ang="0">
                <a:pos x="1435" y="51"/>
              </a:cxn>
              <a:cxn ang="0">
                <a:pos x="1553" y="81"/>
              </a:cxn>
              <a:cxn ang="0">
                <a:pos x="1648" y="117"/>
              </a:cxn>
              <a:cxn ang="0">
                <a:pos x="1715" y="158"/>
              </a:cxn>
              <a:cxn ang="0">
                <a:pos x="1736" y="179"/>
              </a:cxn>
              <a:cxn ang="0">
                <a:pos x="1754" y="224"/>
              </a:cxn>
              <a:cxn ang="0">
                <a:pos x="1751" y="242"/>
              </a:cxn>
              <a:cxn ang="0">
                <a:pos x="1730" y="275"/>
              </a:cxn>
              <a:cxn ang="0">
                <a:pos x="1708" y="296"/>
              </a:cxn>
              <a:cxn ang="0">
                <a:pos x="1639" y="335"/>
              </a:cxn>
              <a:cxn ang="0">
                <a:pos x="1543" y="369"/>
              </a:cxn>
              <a:cxn ang="0">
                <a:pos x="1426" y="399"/>
              </a:cxn>
              <a:cxn ang="0">
                <a:pos x="1287" y="423"/>
              </a:cxn>
              <a:cxn ang="0">
                <a:pos x="1133" y="440"/>
              </a:cxn>
              <a:cxn ang="0">
                <a:pos x="965" y="447"/>
              </a:cxn>
            </a:cxnLst>
            <a:rect l="0" t="0" r="r" b="b"/>
            <a:pathLst>
              <a:path w="1754" h="449">
                <a:moveTo>
                  <a:pt x="876" y="449"/>
                </a:moveTo>
                <a:lnTo>
                  <a:pt x="788" y="447"/>
                </a:lnTo>
                <a:lnTo>
                  <a:pt x="702" y="444"/>
                </a:lnTo>
                <a:lnTo>
                  <a:pt x="540" y="432"/>
                </a:lnTo>
                <a:lnTo>
                  <a:pt x="393" y="411"/>
                </a:lnTo>
                <a:lnTo>
                  <a:pt x="325" y="399"/>
                </a:lnTo>
                <a:lnTo>
                  <a:pt x="264" y="386"/>
                </a:lnTo>
                <a:lnTo>
                  <a:pt x="207" y="369"/>
                </a:lnTo>
                <a:lnTo>
                  <a:pt x="157" y="353"/>
                </a:lnTo>
                <a:lnTo>
                  <a:pt x="112" y="335"/>
                </a:lnTo>
                <a:lnTo>
                  <a:pt x="93" y="326"/>
                </a:lnTo>
                <a:lnTo>
                  <a:pt x="75" y="315"/>
                </a:lnTo>
                <a:lnTo>
                  <a:pt x="45" y="296"/>
                </a:lnTo>
                <a:lnTo>
                  <a:pt x="21" y="275"/>
                </a:lnTo>
                <a:lnTo>
                  <a:pt x="6" y="252"/>
                </a:lnTo>
                <a:lnTo>
                  <a:pt x="1" y="242"/>
                </a:lnTo>
                <a:lnTo>
                  <a:pt x="0" y="231"/>
                </a:lnTo>
                <a:lnTo>
                  <a:pt x="0" y="224"/>
                </a:lnTo>
                <a:lnTo>
                  <a:pt x="4" y="201"/>
                </a:lnTo>
                <a:lnTo>
                  <a:pt x="16" y="179"/>
                </a:lnTo>
                <a:lnTo>
                  <a:pt x="39" y="158"/>
                </a:lnTo>
                <a:lnTo>
                  <a:pt x="67" y="137"/>
                </a:lnTo>
                <a:lnTo>
                  <a:pt x="105" y="117"/>
                </a:lnTo>
                <a:lnTo>
                  <a:pt x="148" y="99"/>
                </a:lnTo>
                <a:lnTo>
                  <a:pt x="199" y="81"/>
                </a:lnTo>
                <a:lnTo>
                  <a:pt x="256" y="66"/>
                </a:lnTo>
                <a:lnTo>
                  <a:pt x="318" y="51"/>
                </a:lnTo>
                <a:lnTo>
                  <a:pt x="385" y="37"/>
                </a:lnTo>
                <a:lnTo>
                  <a:pt x="536" y="18"/>
                </a:lnTo>
                <a:lnTo>
                  <a:pt x="615" y="9"/>
                </a:lnTo>
                <a:lnTo>
                  <a:pt x="699" y="4"/>
                </a:lnTo>
                <a:lnTo>
                  <a:pt x="786" y="1"/>
                </a:lnTo>
                <a:lnTo>
                  <a:pt x="876" y="0"/>
                </a:lnTo>
                <a:lnTo>
                  <a:pt x="966" y="1"/>
                </a:lnTo>
                <a:lnTo>
                  <a:pt x="1053" y="4"/>
                </a:lnTo>
                <a:lnTo>
                  <a:pt x="1137" y="9"/>
                </a:lnTo>
                <a:lnTo>
                  <a:pt x="1218" y="18"/>
                </a:lnTo>
                <a:lnTo>
                  <a:pt x="1295" y="27"/>
                </a:lnTo>
                <a:lnTo>
                  <a:pt x="1367" y="37"/>
                </a:lnTo>
                <a:lnTo>
                  <a:pt x="1435" y="51"/>
                </a:lnTo>
                <a:lnTo>
                  <a:pt x="1498" y="66"/>
                </a:lnTo>
                <a:lnTo>
                  <a:pt x="1553" y="81"/>
                </a:lnTo>
                <a:lnTo>
                  <a:pt x="1604" y="99"/>
                </a:lnTo>
                <a:lnTo>
                  <a:pt x="1648" y="117"/>
                </a:lnTo>
                <a:lnTo>
                  <a:pt x="1685" y="137"/>
                </a:lnTo>
                <a:lnTo>
                  <a:pt x="1715" y="158"/>
                </a:lnTo>
                <a:lnTo>
                  <a:pt x="1726" y="168"/>
                </a:lnTo>
                <a:lnTo>
                  <a:pt x="1736" y="179"/>
                </a:lnTo>
                <a:lnTo>
                  <a:pt x="1750" y="201"/>
                </a:lnTo>
                <a:lnTo>
                  <a:pt x="1754" y="224"/>
                </a:lnTo>
                <a:lnTo>
                  <a:pt x="1754" y="231"/>
                </a:lnTo>
                <a:lnTo>
                  <a:pt x="1751" y="242"/>
                </a:lnTo>
                <a:lnTo>
                  <a:pt x="1747" y="254"/>
                </a:lnTo>
                <a:lnTo>
                  <a:pt x="1730" y="275"/>
                </a:lnTo>
                <a:lnTo>
                  <a:pt x="1720" y="285"/>
                </a:lnTo>
                <a:lnTo>
                  <a:pt x="1708" y="296"/>
                </a:lnTo>
                <a:lnTo>
                  <a:pt x="1676" y="317"/>
                </a:lnTo>
                <a:lnTo>
                  <a:pt x="1639" y="335"/>
                </a:lnTo>
                <a:lnTo>
                  <a:pt x="1594" y="353"/>
                </a:lnTo>
                <a:lnTo>
                  <a:pt x="1543" y="369"/>
                </a:lnTo>
                <a:lnTo>
                  <a:pt x="1487" y="386"/>
                </a:lnTo>
                <a:lnTo>
                  <a:pt x="1426" y="399"/>
                </a:lnTo>
                <a:lnTo>
                  <a:pt x="1358" y="411"/>
                </a:lnTo>
                <a:lnTo>
                  <a:pt x="1287" y="423"/>
                </a:lnTo>
                <a:lnTo>
                  <a:pt x="1211" y="432"/>
                </a:lnTo>
                <a:lnTo>
                  <a:pt x="1133" y="440"/>
                </a:lnTo>
                <a:lnTo>
                  <a:pt x="1050" y="444"/>
                </a:lnTo>
                <a:lnTo>
                  <a:pt x="965" y="447"/>
                </a:lnTo>
                <a:lnTo>
                  <a:pt x="876" y="4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8" name="Freeform 9"/>
          <p:cNvSpPr>
            <a:spLocks/>
          </p:cNvSpPr>
          <p:nvPr/>
        </p:nvSpPr>
        <p:spPr bwMode="auto">
          <a:xfrm>
            <a:off x="4229381" y="3582429"/>
            <a:ext cx="1067221" cy="477025"/>
          </a:xfrm>
          <a:custGeom>
            <a:avLst/>
            <a:gdLst/>
            <a:ahLst/>
            <a:cxnLst>
              <a:cxn ang="0">
                <a:pos x="788" y="782"/>
              </a:cxn>
              <a:cxn ang="0">
                <a:pos x="540" y="767"/>
              </a:cxn>
              <a:cxn ang="0">
                <a:pos x="325" y="734"/>
              </a:cxn>
              <a:cxn ang="0">
                <a:pos x="207" y="704"/>
              </a:cxn>
              <a:cxn ang="0">
                <a:pos x="112" y="670"/>
              </a:cxn>
              <a:cxn ang="0">
                <a:pos x="75" y="650"/>
              </a:cxn>
              <a:cxn ang="0">
                <a:pos x="21" y="610"/>
              </a:cxn>
              <a:cxn ang="0">
                <a:pos x="1" y="577"/>
              </a:cxn>
              <a:cxn ang="0">
                <a:pos x="0" y="559"/>
              </a:cxn>
              <a:cxn ang="0">
                <a:pos x="0" y="1"/>
              </a:cxn>
              <a:cxn ang="0">
                <a:pos x="7" y="24"/>
              </a:cxn>
              <a:cxn ang="0">
                <a:pos x="33" y="56"/>
              </a:cxn>
              <a:cxn ang="0">
                <a:pos x="76" y="86"/>
              </a:cxn>
              <a:cxn ang="0">
                <a:pos x="159" y="123"/>
              </a:cxn>
              <a:cxn ang="0">
                <a:pos x="265" y="155"/>
              </a:cxn>
              <a:cxn ang="0">
                <a:pos x="394" y="182"/>
              </a:cxn>
              <a:cxn ang="0">
                <a:pos x="542" y="201"/>
              </a:cxn>
              <a:cxn ang="0">
                <a:pos x="704" y="215"/>
              </a:cxn>
              <a:cxn ang="0">
                <a:pos x="876" y="218"/>
              </a:cxn>
              <a:cxn ang="0">
                <a:pos x="1050" y="215"/>
              </a:cxn>
              <a:cxn ang="0">
                <a:pos x="1358" y="182"/>
              </a:cxn>
              <a:cxn ang="0">
                <a:pos x="1487" y="155"/>
              </a:cxn>
              <a:cxn ang="0">
                <a:pos x="1639" y="105"/>
              </a:cxn>
              <a:cxn ang="0">
                <a:pos x="1676" y="86"/>
              </a:cxn>
              <a:cxn ang="0">
                <a:pos x="1730" y="45"/>
              </a:cxn>
              <a:cxn ang="0">
                <a:pos x="1751" y="12"/>
              </a:cxn>
              <a:cxn ang="0">
                <a:pos x="1754" y="560"/>
              </a:cxn>
              <a:cxn ang="0">
                <a:pos x="1751" y="577"/>
              </a:cxn>
              <a:cxn ang="0">
                <a:pos x="1730" y="610"/>
              </a:cxn>
              <a:cxn ang="0">
                <a:pos x="1708" y="631"/>
              </a:cxn>
              <a:cxn ang="0">
                <a:pos x="1639" y="670"/>
              </a:cxn>
              <a:cxn ang="0">
                <a:pos x="1543" y="704"/>
              </a:cxn>
              <a:cxn ang="0">
                <a:pos x="1426" y="734"/>
              </a:cxn>
              <a:cxn ang="0">
                <a:pos x="1287" y="758"/>
              </a:cxn>
              <a:cxn ang="0">
                <a:pos x="1133" y="775"/>
              </a:cxn>
              <a:cxn ang="0">
                <a:pos x="965" y="782"/>
              </a:cxn>
            </a:cxnLst>
            <a:rect l="0" t="0" r="r" b="b"/>
            <a:pathLst>
              <a:path w="1754" h="784">
                <a:moveTo>
                  <a:pt x="876" y="784"/>
                </a:moveTo>
                <a:lnTo>
                  <a:pt x="788" y="782"/>
                </a:lnTo>
                <a:lnTo>
                  <a:pt x="702" y="779"/>
                </a:lnTo>
                <a:lnTo>
                  <a:pt x="540" y="767"/>
                </a:lnTo>
                <a:lnTo>
                  <a:pt x="393" y="746"/>
                </a:lnTo>
                <a:lnTo>
                  <a:pt x="325" y="734"/>
                </a:lnTo>
                <a:lnTo>
                  <a:pt x="264" y="721"/>
                </a:lnTo>
                <a:lnTo>
                  <a:pt x="207" y="704"/>
                </a:lnTo>
                <a:lnTo>
                  <a:pt x="157" y="688"/>
                </a:lnTo>
                <a:lnTo>
                  <a:pt x="112" y="670"/>
                </a:lnTo>
                <a:lnTo>
                  <a:pt x="93" y="661"/>
                </a:lnTo>
                <a:lnTo>
                  <a:pt x="75" y="650"/>
                </a:lnTo>
                <a:lnTo>
                  <a:pt x="45" y="631"/>
                </a:lnTo>
                <a:lnTo>
                  <a:pt x="21" y="610"/>
                </a:lnTo>
                <a:lnTo>
                  <a:pt x="6" y="587"/>
                </a:lnTo>
                <a:lnTo>
                  <a:pt x="1" y="577"/>
                </a:lnTo>
                <a:lnTo>
                  <a:pt x="0" y="566"/>
                </a:lnTo>
                <a:lnTo>
                  <a:pt x="0" y="559"/>
                </a:lnTo>
                <a:lnTo>
                  <a:pt x="0" y="553"/>
                </a:lnTo>
                <a:lnTo>
                  <a:pt x="0" y="1"/>
                </a:lnTo>
                <a:lnTo>
                  <a:pt x="1" y="12"/>
                </a:lnTo>
                <a:lnTo>
                  <a:pt x="7" y="24"/>
                </a:lnTo>
                <a:lnTo>
                  <a:pt x="22" y="45"/>
                </a:lnTo>
                <a:lnTo>
                  <a:pt x="33" y="56"/>
                </a:lnTo>
                <a:lnTo>
                  <a:pt x="45" y="66"/>
                </a:lnTo>
                <a:lnTo>
                  <a:pt x="76" y="86"/>
                </a:lnTo>
                <a:lnTo>
                  <a:pt x="114" y="105"/>
                </a:lnTo>
                <a:lnTo>
                  <a:pt x="159" y="123"/>
                </a:lnTo>
                <a:lnTo>
                  <a:pt x="208" y="140"/>
                </a:lnTo>
                <a:lnTo>
                  <a:pt x="265" y="155"/>
                </a:lnTo>
                <a:lnTo>
                  <a:pt x="327" y="170"/>
                </a:lnTo>
                <a:lnTo>
                  <a:pt x="394" y="182"/>
                </a:lnTo>
                <a:lnTo>
                  <a:pt x="465" y="192"/>
                </a:lnTo>
                <a:lnTo>
                  <a:pt x="542" y="201"/>
                </a:lnTo>
                <a:lnTo>
                  <a:pt x="621" y="209"/>
                </a:lnTo>
                <a:lnTo>
                  <a:pt x="704" y="215"/>
                </a:lnTo>
                <a:lnTo>
                  <a:pt x="789" y="218"/>
                </a:lnTo>
                <a:lnTo>
                  <a:pt x="876" y="218"/>
                </a:lnTo>
                <a:lnTo>
                  <a:pt x="965" y="218"/>
                </a:lnTo>
                <a:lnTo>
                  <a:pt x="1050" y="215"/>
                </a:lnTo>
                <a:lnTo>
                  <a:pt x="1211" y="201"/>
                </a:lnTo>
                <a:lnTo>
                  <a:pt x="1358" y="182"/>
                </a:lnTo>
                <a:lnTo>
                  <a:pt x="1424" y="170"/>
                </a:lnTo>
                <a:lnTo>
                  <a:pt x="1487" y="155"/>
                </a:lnTo>
                <a:lnTo>
                  <a:pt x="1594" y="123"/>
                </a:lnTo>
                <a:lnTo>
                  <a:pt x="1639" y="105"/>
                </a:lnTo>
                <a:lnTo>
                  <a:pt x="1658" y="96"/>
                </a:lnTo>
                <a:lnTo>
                  <a:pt x="1676" y="86"/>
                </a:lnTo>
                <a:lnTo>
                  <a:pt x="1708" y="66"/>
                </a:lnTo>
                <a:lnTo>
                  <a:pt x="1730" y="45"/>
                </a:lnTo>
                <a:lnTo>
                  <a:pt x="1747" y="23"/>
                </a:lnTo>
                <a:lnTo>
                  <a:pt x="1751" y="12"/>
                </a:lnTo>
                <a:lnTo>
                  <a:pt x="1754" y="0"/>
                </a:lnTo>
                <a:lnTo>
                  <a:pt x="1754" y="560"/>
                </a:lnTo>
                <a:lnTo>
                  <a:pt x="1754" y="566"/>
                </a:lnTo>
                <a:lnTo>
                  <a:pt x="1751" y="577"/>
                </a:lnTo>
                <a:lnTo>
                  <a:pt x="1747" y="589"/>
                </a:lnTo>
                <a:lnTo>
                  <a:pt x="1730" y="610"/>
                </a:lnTo>
                <a:lnTo>
                  <a:pt x="1720" y="620"/>
                </a:lnTo>
                <a:lnTo>
                  <a:pt x="1708" y="631"/>
                </a:lnTo>
                <a:lnTo>
                  <a:pt x="1676" y="652"/>
                </a:lnTo>
                <a:lnTo>
                  <a:pt x="1639" y="670"/>
                </a:lnTo>
                <a:lnTo>
                  <a:pt x="1594" y="688"/>
                </a:lnTo>
                <a:lnTo>
                  <a:pt x="1543" y="704"/>
                </a:lnTo>
                <a:lnTo>
                  <a:pt x="1487" y="721"/>
                </a:lnTo>
                <a:lnTo>
                  <a:pt x="1426" y="734"/>
                </a:lnTo>
                <a:lnTo>
                  <a:pt x="1358" y="746"/>
                </a:lnTo>
                <a:lnTo>
                  <a:pt x="1287" y="758"/>
                </a:lnTo>
                <a:lnTo>
                  <a:pt x="1211" y="767"/>
                </a:lnTo>
                <a:lnTo>
                  <a:pt x="1133" y="775"/>
                </a:lnTo>
                <a:lnTo>
                  <a:pt x="1050" y="779"/>
                </a:lnTo>
                <a:lnTo>
                  <a:pt x="965" y="782"/>
                </a:lnTo>
                <a:lnTo>
                  <a:pt x="876" y="784"/>
                </a:lnTo>
                <a:close/>
              </a:path>
            </a:pathLst>
          </a:custGeom>
          <a:gradFill>
            <a:gsLst>
              <a:gs pos="0">
                <a:schemeClr val="tx1">
                  <a:lumMod val="85000"/>
                  <a:lumOff val="15000"/>
                </a:schemeClr>
              </a:gs>
              <a:gs pos="50000">
                <a:schemeClr val="bg1">
                  <a:lumMod val="95000"/>
                  <a:alpha val="80000"/>
                </a:schemeClr>
              </a:gs>
              <a:gs pos="100000">
                <a:schemeClr val="tx1">
                  <a:lumMod val="85000"/>
                  <a:lumOff val="1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9" name="Freeform 10"/>
          <p:cNvSpPr>
            <a:spLocks/>
          </p:cNvSpPr>
          <p:nvPr/>
        </p:nvSpPr>
        <p:spPr bwMode="auto">
          <a:xfrm>
            <a:off x="3314699" y="2349398"/>
            <a:ext cx="2891005" cy="273803"/>
          </a:xfrm>
          <a:custGeom>
            <a:avLst/>
            <a:gdLst/>
            <a:ahLst/>
            <a:cxnLst>
              <a:cxn ang="0">
                <a:pos x="3221" y="448"/>
              </a:cxn>
              <a:cxn ang="0">
                <a:pos x="2209" y="433"/>
              </a:cxn>
              <a:cxn ang="0">
                <a:pos x="1334" y="400"/>
              </a:cxn>
              <a:cxn ang="0">
                <a:pos x="851" y="370"/>
              </a:cxn>
              <a:cxn ang="0">
                <a:pos x="462" y="335"/>
              </a:cxn>
              <a:cxn ang="0">
                <a:pos x="185" y="296"/>
              </a:cxn>
              <a:cxn ang="0">
                <a:pos x="29" y="254"/>
              </a:cxn>
              <a:cxn ang="0">
                <a:pos x="5" y="236"/>
              </a:cxn>
              <a:cxn ang="0">
                <a:pos x="0" y="224"/>
              </a:cxn>
              <a:cxn ang="0">
                <a:pos x="18" y="202"/>
              </a:cxn>
              <a:cxn ang="0">
                <a:pos x="72" y="179"/>
              </a:cxn>
              <a:cxn ang="0">
                <a:pos x="161" y="158"/>
              </a:cxn>
              <a:cxn ang="0">
                <a:pos x="432" y="118"/>
              </a:cxn>
              <a:cxn ang="0">
                <a:pos x="818" y="82"/>
              </a:cxn>
              <a:cxn ang="0">
                <a:pos x="1303" y="52"/>
              </a:cxn>
              <a:cxn ang="0">
                <a:pos x="2187" y="18"/>
              </a:cxn>
              <a:cxn ang="0">
                <a:pos x="2859" y="5"/>
              </a:cxn>
              <a:cxn ang="0">
                <a:pos x="3581" y="0"/>
              </a:cxn>
              <a:cxn ang="0">
                <a:pos x="4303" y="5"/>
              </a:cxn>
              <a:cxn ang="0">
                <a:pos x="4976" y="18"/>
              </a:cxn>
              <a:cxn ang="0">
                <a:pos x="5583" y="38"/>
              </a:cxn>
              <a:cxn ang="0">
                <a:pos x="6113" y="67"/>
              </a:cxn>
              <a:cxn ang="0">
                <a:pos x="6551" y="100"/>
              </a:cxn>
              <a:cxn ang="0">
                <a:pos x="6882" y="137"/>
              </a:cxn>
              <a:cxn ang="0">
                <a:pos x="7002" y="158"/>
              </a:cxn>
              <a:cxn ang="0">
                <a:pos x="7090" y="179"/>
              </a:cxn>
              <a:cxn ang="0">
                <a:pos x="7144" y="202"/>
              </a:cxn>
              <a:cxn ang="0">
                <a:pos x="7162" y="224"/>
              </a:cxn>
              <a:cxn ang="0">
                <a:pos x="7156" y="236"/>
              </a:cxn>
              <a:cxn ang="0">
                <a:pos x="7141" y="248"/>
              </a:cxn>
              <a:cxn ang="0">
                <a:pos x="7104" y="265"/>
              </a:cxn>
              <a:cxn ang="0">
                <a:pos x="6972" y="296"/>
              </a:cxn>
              <a:cxn ang="0">
                <a:pos x="6846" y="317"/>
              </a:cxn>
              <a:cxn ang="0">
                <a:pos x="6509" y="353"/>
              </a:cxn>
              <a:cxn ang="0">
                <a:pos x="6071" y="386"/>
              </a:cxn>
              <a:cxn ang="0">
                <a:pos x="5547" y="414"/>
              </a:cxn>
              <a:cxn ang="0">
                <a:pos x="4947" y="433"/>
              </a:cxn>
              <a:cxn ang="0">
                <a:pos x="4288" y="445"/>
              </a:cxn>
              <a:cxn ang="0">
                <a:pos x="3581" y="450"/>
              </a:cxn>
            </a:cxnLst>
            <a:rect l="0" t="0" r="r" b="b"/>
            <a:pathLst>
              <a:path w="7162" h="450">
                <a:moveTo>
                  <a:pt x="3581" y="450"/>
                </a:moveTo>
                <a:lnTo>
                  <a:pt x="3221" y="448"/>
                </a:lnTo>
                <a:lnTo>
                  <a:pt x="2871" y="445"/>
                </a:lnTo>
                <a:lnTo>
                  <a:pt x="2209" y="433"/>
                </a:lnTo>
                <a:lnTo>
                  <a:pt x="1608" y="412"/>
                </a:lnTo>
                <a:lnTo>
                  <a:pt x="1334" y="400"/>
                </a:lnTo>
                <a:lnTo>
                  <a:pt x="1082" y="386"/>
                </a:lnTo>
                <a:lnTo>
                  <a:pt x="851" y="370"/>
                </a:lnTo>
                <a:lnTo>
                  <a:pt x="644" y="353"/>
                </a:lnTo>
                <a:lnTo>
                  <a:pt x="462" y="335"/>
                </a:lnTo>
                <a:lnTo>
                  <a:pt x="309" y="316"/>
                </a:lnTo>
                <a:lnTo>
                  <a:pt x="185" y="296"/>
                </a:lnTo>
                <a:lnTo>
                  <a:pt x="90" y="275"/>
                </a:lnTo>
                <a:lnTo>
                  <a:pt x="29" y="254"/>
                </a:lnTo>
                <a:lnTo>
                  <a:pt x="11" y="242"/>
                </a:lnTo>
                <a:lnTo>
                  <a:pt x="5" y="236"/>
                </a:lnTo>
                <a:lnTo>
                  <a:pt x="2" y="232"/>
                </a:lnTo>
                <a:lnTo>
                  <a:pt x="0" y="224"/>
                </a:lnTo>
                <a:lnTo>
                  <a:pt x="5" y="214"/>
                </a:lnTo>
                <a:lnTo>
                  <a:pt x="18" y="202"/>
                </a:lnTo>
                <a:lnTo>
                  <a:pt x="41" y="191"/>
                </a:lnTo>
                <a:lnTo>
                  <a:pt x="72" y="179"/>
                </a:lnTo>
                <a:lnTo>
                  <a:pt x="113" y="169"/>
                </a:lnTo>
                <a:lnTo>
                  <a:pt x="161" y="158"/>
                </a:lnTo>
                <a:lnTo>
                  <a:pt x="282" y="137"/>
                </a:lnTo>
                <a:lnTo>
                  <a:pt x="432" y="118"/>
                </a:lnTo>
                <a:lnTo>
                  <a:pt x="611" y="100"/>
                </a:lnTo>
                <a:lnTo>
                  <a:pt x="818" y="82"/>
                </a:lnTo>
                <a:lnTo>
                  <a:pt x="1049" y="67"/>
                </a:lnTo>
                <a:lnTo>
                  <a:pt x="1303" y="52"/>
                </a:lnTo>
                <a:lnTo>
                  <a:pt x="1579" y="38"/>
                </a:lnTo>
                <a:lnTo>
                  <a:pt x="2187" y="18"/>
                </a:lnTo>
                <a:lnTo>
                  <a:pt x="2516" y="11"/>
                </a:lnTo>
                <a:lnTo>
                  <a:pt x="2859" y="5"/>
                </a:lnTo>
                <a:lnTo>
                  <a:pt x="3215" y="2"/>
                </a:lnTo>
                <a:lnTo>
                  <a:pt x="3581" y="0"/>
                </a:lnTo>
                <a:lnTo>
                  <a:pt x="3947" y="2"/>
                </a:lnTo>
                <a:lnTo>
                  <a:pt x="4303" y="5"/>
                </a:lnTo>
                <a:lnTo>
                  <a:pt x="4647" y="11"/>
                </a:lnTo>
                <a:lnTo>
                  <a:pt x="4976" y="18"/>
                </a:lnTo>
                <a:lnTo>
                  <a:pt x="5288" y="28"/>
                </a:lnTo>
                <a:lnTo>
                  <a:pt x="5583" y="38"/>
                </a:lnTo>
                <a:lnTo>
                  <a:pt x="5860" y="52"/>
                </a:lnTo>
                <a:lnTo>
                  <a:pt x="6113" y="67"/>
                </a:lnTo>
                <a:lnTo>
                  <a:pt x="6344" y="82"/>
                </a:lnTo>
                <a:lnTo>
                  <a:pt x="6551" y="100"/>
                </a:lnTo>
                <a:lnTo>
                  <a:pt x="6730" y="118"/>
                </a:lnTo>
                <a:lnTo>
                  <a:pt x="6882" y="137"/>
                </a:lnTo>
                <a:lnTo>
                  <a:pt x="6945" y="148"/>
                </a:lnTo>
                <a:lnTo>
                  <a:pt x="7002" y="158"/>
                </a:lnTo>
                <a:lnTo>
                  <a:pt x="7050" y="169"/>
                </a:lnTo>
                <a:lnTo>
                  <a:pt x="7090" y="179"/>
                </a:lnTo>
                <a:lnTo>
                  <a:pt x="7122" y="191"/>
                </a:lnTo>
                <a:lnTo>
                  <a:pt x="7144" y="202"/>
                </a:lnTo>
                <a:lnTo>
                  <a:pt x="7158" y="214"/>
                </a:lnTo>
                <a:lnTo>
                  <a:pt x="7162" y="224"/>
                </a:lnTo>
                <a:lnTo>
                  <a:pt x="7161" y="232"/>
                </a:lnTo>
                <a:lnTo>
                  <a:pt x="7156" y="236"/>
                </a:lnTo>
                <a:lnTo>
                  <a:pt x="7150" y="242"/>
                </a:lnTo>
                <a:lnTo>
                  <a:pt x="7141" y="248"/>
                </a:lnTo>
                <a:lnTo>
                  <a:pt x="7131" y="254"/>
                </a:lnTo>
                <a:lnTo>
                  <a:pt x="7104" y="265"/>
                </a:lnTo>
                <a:lnTo>
                  <a:pt x="7068" y="275"/>
                </a:lnTo>
                <a:lnTo>
                  <a:pt x="6972" y="296"/>
                </a:lnTo>
                <a:lnTo>
                  <a:pt x="6912" y="307"/>
                </a:lnTo>
                <a:lnTo>
                  <a:pt x="6846" y="317"/>
                </a:lnTo>
                <a:lnTo>
                  <a:pt x="6691" y="335"/>
                </a:lnTo>
                <a:lnTo>
                  <a:pt x="6509" y="353"/>
                </a:lnTo>
                <a:lnTo>
                  <a:pt x="6302" y="371"/>
                </a:lnTo>
                <a:lnTo>
                  <a:pt x="6071" y="386"/>
                </a:lnTo>
                <a:lnTo>
                  <a:pt x="5819" y="400"/>
                </a:lnTo>
                <a:lnTo>
                  <a:pt x="5547" y="414"/>
                </a:lnTo>
                <a:lnTo>
                  <a:pt x="5256" y="424"/>
                </a:lnTo>
                <a:lnTo>
                  <a:pt x="4947" y="433"/>
                </a:lnTo>
                <a:lnTo>
                  <a:pt x="4624" y="441"/>
                </a:lnTo>
                <a:lnTo>
                  <a:pt x="4288" y="445"/>
                </a:lnTo>
                <a:lnTo>
                  <a:pt x="3940" y="448"/>
                </a:lnTo>
                <a:lnTo>
                  <a:pt x="3581" y="450"/>
                </a:lnTo>
                <a:close/>
              </a:path>
            </a:pathLst>
          </a:custGeom>
          <a:solidFill>
            <a:srgbClr val="3854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1" name="Freeform 12"/>
          <p:cNvSpPr>
            <a:spLocks/>
          </p:cNvSpPr>
          <p:nvPr/>
        </p:nvSpPr>
        <p:spPr bwMode="auto">
          <a:xfrm>
            <a:off x="3684083" y="3054349"/>
            <a:ext cx="2166081" cy="272586"/>
          </a:xfrm>
          <a:custGeom>
            <a:avLst/>
            <a:gdLst/>
            <a:ahLst/>
            <a:cxnLst>
              <a:cxn ang="0">
                <a:pos x="0" y="224"/>
              </a:cxn>
              <a:cxn ang="0">
                <a:pos x="9" y="201"/>
              </a:cxn>
              <a:cxn ang="0">
                <a:pos x="36" y="179"/>
              </a:cxn>
              <a:cxn ang="0">
                <a:pos x="80" y="157"/>
              </a:cxn>
              <a:cxn ang="0">
                <a:pos x="215" y="117"/>
              </a:cxn>
              <a:cxn ang="0">
                <a:pos x="407" y="81"/>
              </a:cxn>
              <a:cxn ang="0">
                <a:pos x="649" y="51"/>
              </a:cxn>
              <a:cxn ang="0">
                <a:pos x="1087" y="16"/>
              </a:cxn>
              <a:cxn ang="0">
                <a:pos x="1421" y="4"/>
              </a:cxn>
              <a:cxn ang="0">
                <a:pos x="1780" y="0"/>
              </a:cxn>
              <a:cxn ang="0">
                <a:pos x="2139" y="4"/>
              </a:cxn>
              <a:cxn ang="0">
                <a:pos x="2474" y="16"/>
              </a:cxn>
              <a:cxn ang="0">
                <a:pos x="2775" y="37"/>
              </a:cxn>
              <a:cxn ang="0">
                <a:pos x="3039" y="66"/>
              </a:cxn>
              <a:cxn ang="0">
                <a:pos x="3257" y="99"/>
              </a:cxn>
              <a:cxn ang="0">
                <a:pos x="3421" y="136"/>
              </a:cxn>
              <a:cxn ang="0">
                <a:pos x="3481" y="157"/>
              </a:cxn>
              <a:cxn ang="0">
                <a:pos x="3541" y="191"/>
              </a:cxn>
              <a:cxn ang="0">
                <a:pos x="3559" y="213"/>
              </a:cxn>
              <a:cxn ang="0">
                <a:pos x="3560" y="231"/>
              </a:cxn>
              <a:cxn ang="0">
                <a:pos x="3545" y="254"/>
              </a:cxn>
              <a:cxn ang="0">
                <a:pos x="3514" y="275"/>
              </a:cxn>
              <a:cxn ang="0">
                <a:pos x="3437" y="306"/>
              </a:cxn>
              <a:cxn ang="0">
                <a:pos x="3326" y="335"/>
              </a:cxn>
              <a:cxn ang="0">
                <a:pos x="3133" y="369"/>
              </a:cxn>
              <a:cxn ang="0">
                <a:pos x="2894" y="399"/>
              </a:cxn>
              <a:cxn ang="0">
                <a:pos x="2613" y="423"/>
              </a:cxn>
              <a:cxn ang="0">
                <a:pos x="2300" y="440"/>
              </a:cxn>
              <a:cxn ang="0">
                <a:pos x="1959" y="447"/>
              </a:cxn>
              <a:cxn ang="0">
                <a:pos x="1602" y="447"/>
              </a:cxn>
              <a:cxn ang="0">
                <a:pos x="1097" y="432"/>
              </a:cxn>
              <a:cxn ang="0">
                <a:pos x="664" y="399"/>
              </a:cxn>
              <a:cxn ang="0">
                <a:pos x="423" y="369"/>
              </a:cxn>
              <a:cxn ang="0">
                <a:pos x="230" y="335"/>
              </a:cxn>
              <a:cxn ang="0">
                <a:pos x="153" y="315"/>
              </a:cxn>
              <a:cxn ang="0">
                <a:pos x="66" y="285"/>
              </a:cxn>
              <a:cxn ang="0">
                <a:pos x="14" y="252"/>
              </a:cxn>
              <a:cxn ang="0">
                <a:pos x="2" y="236"/>
              </a:cxn>
            </a:cxnLst>
            <a:rect l="0" t="0" r="r" b="b"/>
            <a:pathLst>
              <a:path w="3560" h="449">
                <a:moveTo>
                  <a:pt x="0" y="231"/>
                </a:moveTo>
                <a:lnTo>
                  <a:pt x="0" y="224"/>
                </a:lnTo>
                <a:lnTo>
                  <a:pt x="2" y="213"/>
                </a:lnTo>
                <a:lnTo>
                  <a:pt x="9" y="201"/>
                </a:lnTo>
                <a:lnTo>
                  <a:pt x="20" y="191"/>
                </a:lnTo>
                <a:lnTo>
                  <a:pt x="36" y="179"/>
                </a:lnTo>
                <a:lnTo>
                  <a:pt x="56" y="168"/>
                </a:lnTo>
                <a:lnTo>
                  <a:pt x="80" y="157"/>
                </a:lnTo>
                <a:lnTo>
                  <a:pt x="140" y="136"/>
                </a:lnTo>
                <a:lnTo>
                  <a:pt x="215" y="117"/>
                </a:lnTo>
                <a:lnTo>
                  <a:pt x="303" y="99"/>
                </a:lnTo>
                <a:lnTo>
                  <a:pt x="407" y="81"/>
                </a:lnTo>
                <a:lnTo>
                  <a:pt x="521" y="66"/>
                </a:lnTo>
                <a:lnTo>
                  <a:pt x="649" y="51"/>
                </a:lnTo>
                <a:lnTo>
                  <a:pt x="785" y="37"/>
                </a:lnTo>
                <a:lnTo>
                  <a:pt x="1087" y="16"/>
                </a:lnTo>
                <a:lnTo>
                  <a:pt x="1250" y="9"/>
                </a:lnTo>
                <a:lnTo>
                  <a:pt x="1421" y="4"/>
                </a:lnTo>
                <a:lnTo>
                  <a:pt x="1599" y="1"/>
                </a:lnTo>
                <a:lnTo>
                  <a:pt x="1780" y="0"/>
                </a:lnTo>
                <a:lnTo>
                  <a:pt x="1962" y="1"/>
                </a:lnTo>
                <a:lnTo>
                  <a:pt x="2139" y="4"/>
                </a:lnTo>
                <a:lnTo>
                  <a:pt x="2310" y="9"/>
                </a:lnTo>
                <a:lnTo>
                  <a:pt x="2474" y="16"/>
                </a:lnTo>
                <a:lnTo>
                  <a:pt x="2630" y="27"/>
                </a:lnTo>
                <a:lnTo>
                  <a:pt x="2775" y="37"/>
                </a:lnTo>
                <a:lnTo>
                  <a:pt x="2913" y="51"/>
                </a:lnTo>
                <a:lnTo>
                  <a:pt x="3039" y="66"/>
                </a:lnTo>
                <a:lnTo>
                  <a:pt x="3155" y="81"/>
                </a:lnTo>
                <a:lnTo>
                  <a:pt x="3257" y="99"/>
                </a:lnTo>
                <a:lnTo>
                  <a:pt x="3346" y="117"/>
                </a:lnTo>
                <a:lnTo>
                  <a:pt x="3421" y="136"/>
                </a:lnTo>
                <a:lnTo>
                  <a:pt x="3452" y="147"/>
                </a:lnTo>
                <a:lnTo>
                  <a:pt x="3481" y="157"/>
                </a:lnTo>
                <a:lnTo>
                  <a:pt x="3524" y="179"/>
                </a:lnTo>
                <a:lnTo>
                  <a:pt x="3541" y="191"/>
                </a:lnTo>
                <a:lnTo>
                  <a:pt x="3551" y="201"/>
                </a:lnTo>
                <a:lnTo>
                  <a:pt x="3559" y="213"/>
                </a:lnTo>
                <a:lnTo>
                  <a:pt x="3560" y="224"/>
                </a:lnTo>
                <a:lnTo>
                  <a:pt x="3560" y="231"/>
                </a:lnTo>
                <a:lnTo>
                  <a:pt x="3554" y="242"/>
                </a:lnTo>
                <a:lnTo>
                  <a:pt x="3545" y="254"/>
                </a:lnTo>
                <a:lnTo>
                  <a:pt x="3532" y="264"/>
                </a:lnTo>
                <a:lnTo>
                  <a:pt x="3514" y="275"/>
                </a:lnTo>
                <a:lnTo>
                  <a:pt x="3466" y="296"/>
                </a:lnTo>
                <a:lnTo>
                  <a:pt x="3437" y="306"/>
                </a:lnTo>
                <a:lnTo>
                  <a:pt x="3403" y="317"/>
                </a:lnTo>
                <a:lnTo>
                  <a:pt x="3326" y="335"/>
                </a:lnTo>
                <a:lnTo>
                  <a:pt x="3236" y="353"/>
                </a:lnTo>
                <a:lnTo>
                  <a:pt x="3133" y="369"/>
                </a:lnTo>
                <a:lnTo>
                  <a:pt x="3018" y="386"/>
                </a:lnTo>
                <a:lnTo>
                  <a:pt x="2894" y="399"/>
                </a:lnTo>
                <a:lnTo>
                  <a:pt x="2757" y="411"/>
                </a:lnTo>
                <a:lnTo>
                  <a:pt x="2613" y="423"/>
                </a:lnTo>
                <a:lnTo>
                  <a:pt x="2460" y="432"/>
                </a:lnTo>
                <a:lnTo>
                  <a:pt x="2300" y="440"/>
                </a:lnTo>
                <a:lnTo>
                  <a:pt x="2131" y="444"/>
                </a:lnTo>
                <a:lnTo>
                  <a:pt x="1959" y="447"/>
                </a:lnTo>
                <a:lnTo>
                  <a:pt x="1780" y="449"/>
                </a:lnTo>
                <a:lnTo>
                  <a:pt x="1602" y="447"/>
                </a:lnTo>
                <a:lnTo>
                  <a:pt x="1427" y="444"/>
                </a:lnTo>
                <a:lnTo>
                  <a:pt x="1097" y="432"/>
                </a:lnTo>
                <a:lnTo>
                  <a:pt x="799" y="411"/>
                </a:lnTo>
                <a:lnTo>
                  <a:pt x="664" y="399"/>
                </a:lnTo>
                <a:lnTo>
                  <a:pt x="537" y="386"/>
                </a:lnTo>
                <a:lnTo>
                  <a:pt x="423" y="369"/>
                </a:lnTo>
                <a:lnTo>
                  <a:pt x="320" y="353"/>
                </a:lnTo>
                <a:lnTo>
                  <a:pt x="230" y="335"/>
                </a:lnTo>
                <a:lnTo>
                  <a:pt x="191" y="326"/>
                </a:lnTo>
                <a:lnTo>
                  <a:pt x="153" y="315"/>
                </a:lnTo>
                <a:lnTo>
                  <a:pt x="92" y="296"/>
                </a:lnTo>
                <a:lnTo>
                  <a:pt x="66" y="285"/>
                </a:lnTo>
                <a:lnTo>
                  <a:pt x="45" y="275"/>
                </a:lnTo>
                <a:lnTo>
                  <a:pt x="14" y="252"/>
                </a:lnTo>
                <a:lnTo>
                  <a:pt x="5" y="242"/>
                </a:lnTo>
                <a:lnTo>
                  <a:pt x="2" y="236"/>
                </a:lnTo>
                <a:lnTo>
                  <a:pt x="0" y="231"/>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2" name="Freeform 13"/>
          <p:cNvSpPr>
            <a:spLocks/>
          </p:cNvSpPr>
          <p:nvPr/>
        </p:nvSpPr>
        <p:spPr bwMode="auto">
          <a:xfrm>
            <a:off x="4229381" y="3441269"/>
            <a:ext cx="1067221" cy="273803"/>
          </a:xfrm>
          <a:custGeom>
            <a:avLst/>
            <a:gdLst/>
            <a:ahLst/>
            <a:cxnLst>
              <a:cxn ang="0">
                <a:pos x="788" y="449"/>
              </a:cxn>
              <a:cxn ang="0">
                <a:pos x="540" y="432"/>
              </a:cxn>
              <a:cxn ang="0">
                <a:pos x="325" y="399"/>
              </a:cxn>
              <a:cxn ang="0">
                <a:pos x="207" y="371"/>
              </a:cxn>
              <a:cxn ang="0">
                <a:pos x="112" y="336"/>
              </a:cxn>
              <a:cxn ang="0">
                <a:pos x="75" y="317"/>
              </a:cxn>
              <a:cxn ang="0">
                <a:pos x="21" y="275"/>
              </a:cxn>
              <a:cxn ang="0">
                <a:pos x="1" y="243"/>
              </a:cxn>
              <a:cxn ang="0">
                <a:pos x="0" y="225"/>
              </a:cxn>
              <a:cxn ang="0">
                <a:pos x="16" y="180"/>
              </a:cxn>
              <a:cxn ang="0">
                <a:pos x="67" y="138"/>
              </a:cxn>
              <a:cxn ang="0">
                <a:pos x="148" y="99"/>
              </a:cxn>
              <a:cxn ang="0">
                <a:pos x="256" y="66"/>
              </a:cxn>
              <a:cxn ang="0">
                <a:pos x="385" y="39"/>
              </a:cxn>
              <a:cxn ang="0">
                <a:pos x="615" y="10"/>
              </a:cxn>
              <a:cxn ang="0">
                <a:pos x="786" y="1"/>
              </a:cxn>
              <a:cxn ang="0">
                <a:pos x="966" y="1"/>
              </a:cxn>
              <a:cxn ang="0">
                <a:pos x="1137" y="10"/>
              </a:cxn>
              <a:cxn ang="0">
                <a:pos x="1295" y="27"/>
              </a:cxn>
              <a:cxn ang="0">
                <a:pos x="1435" y="51"/>
              </a:cxn>
              <a:cxn ang="0">
                <a:pos x="1553" y="82"/>
              </a:cxn>
              <a:cxn ang="0">
                <a:pos x="1648" y="118"/>
              </a:cxn>
              <a:cxn ang="0">
                <a:pos x="1715" y="157"/>
              </a:cxn>
              <a:cxn ang="0">
                <a:pos x="1736" y="180"/>
              </a:cxn>
              <a:cxn ang="0">
                <a:pos x="1754" y="225"/>
              </a:cxn>
              <a:cxn ang="0">
                <a:pos x="1751" y="243"/>
              </a:cxn>
              <a:cxn ang="0">
                <a:pos x="1730" y="276"/>
              </a:cxn>
              <a:cxn ang="0">
                <a:pos x="1708" y="297"/>
              </a:cxn>
              <a:cxn ang="0">
                <a:pos x="1639" y="336"/>
              </a:cxn>
              <a:cxn ang="0">
                <a:pos x="1543" y="371"/>
              </a:cxn>
              <a:cxn ang="0">
                <a:pos x="1426" y="401"/>
              </a:cxn>
              <a:cxn ang="0">
                <a:pos x="1287" y="423"/>
              </a:cxn>
              <a:cxn ang="0">
                <a:pos x="1133" y="440"/>
              </a:cxn>
              <a:cxn ang="0">
                <a:pos x="965" y="449"/>
              </a:cxn>
            </a:cxnLst>
            <a:rect l="0" t="0" r="r" b="b"/>
            <a:pathLst>
              <a:path w="1754" h="449">
                <a:moveTo>
                  <a:pt x="876" y="449"/>
                </a:moveTo>
                <a:lnTo>
                  <a:pt x="788" y="449"/>
                </a:lnTo>
                <a:lnTo>
                  <a:pt x="702" y="446"/>
                </a:lnTo>
                <a:lnTo>
                  <a:pt x="540" y="432"/>
                </a:lnTo>
                <a:lnTo>
                  <a:pt x="393" y="413"/>
                </a:lnTo>
                <a:lnTo>
                  <a:pt x="325" y="399"/>
                </a:lnTo>
                <a:lnTo>
                  <a:pt x="264" y="386"/>
                </a:lnTo>
                <a:lnTo>
                  <a:pt x="207" y="371"/>
                </a:lnTo>
                <a:lnTo>
                  <a:pt x="157" y="354"/>
                </a:lnTo>
                <a:lnTo>
                  <a:pt x="112" y="336"/>
                </a:lnTo>
                <a:lnTo>
                  <a:pt x="93" y="326"/>
                </a:lnTo>
                <a:lnTo>
                  <a:pt x="75" y="317"/>
                </a:lnTo>
                <a:lnTo>
                  <a:pt x="45" y="296"/>
                </a:lnTo>
                <a:lnTo>
                  <a:pt x="21" y="275"/>
                </a:lnTo>
                <a:lnTo>
                  <a:pt x="6" y="254"/>
                </a:lnTo>
                <a:lnTo>
                  <a:pt x="1" y="243"/>
                </a:lnTo>
                <a:lnTo>
                  <a:pt x="0" y="231"/>
                </a:lnTo>
                <a:lnTo>
                  <a:pt x="0" y="225"/>
                </a:lnTo>
                <a:lnTo>
                  <a:pt x="4" y="202"/>
                </a:lnTo>
                <a:lnTo>
                  <a:pt x="16" y="180"/>
                </a:lnTo>
                <a:lnTo>
                  <a:pt x="39" y="157"/>
                </a:lnTo>
                <a:lnTo>
                  <a:pt x="67" y="138"/>
                </a:lnTo>
                <a:lnTo>
                  <a:pt x="105" y="118"/>
                </a:lnTo>
                <a:lnTo>
                  <a:pt x="148" y="99"/>
                </a:lnTo>
                <a:lnTo>
                  <a:pt x="199" y="82"/>
                </a:lnTo>
                <a:lnTo>
                  <a:pt x="256" y="66"/>
                </a:lnTo>
                <a:lnTo>
                  <a:pt x="318" y="51"/>
                </a:lnTo>
                <a:lnTo>
                  <a:pt x="385" y="39"/>
                </a:lnTo>
                <a:lnTo>
                  <a:pt x="536" y="18"/>
                </a:lnTo>
                <a:lnTo>
                  <a:pt x="615" y="10"/>
                </a:lnTo>
                <a:lnTo>
                  <a:pt x="699" y="4"/>
                </a:lnTo>
                <a:lnTo>
                  <a:pt x="786" y="1"/>
                </a:lnTo>
                <a:lnTo>
                  <a:pt x="876" y="0"/>
                </a:lnTo>
                <a:lnTo>
                  <a:pt x="966" y="1"/>
                </a:lnTo>
                <a:lnTo>
                  <a:pt x="1053" y="4"/>
                </a:lnTo>
                <a:lnTo>
                  <a:pt x="1137" y="10"/>
                </a:lnTo>
                <a:lnTo>
                  <a:pt x="1218" y="18"/>
                </a:lnTo>
                <a:lnTo>
                  <a:pt x="1295" y="27"/>
                </a:lnTo>
                <a:lnTo>
                  <a:pt x="1367" y="39"/>
                </a:lnTo>
                <a:lnTo>
                  <a:pt x="1435" y="51"/>
                </a:lnTo>
                <a:lnTo>
                  <a:pt x="1498" y="66"/>
                </a:lnTo>
                <a:lnTo>
                  <a:pt x="1553" y="82"/>
                </a:lnTo>
                <a:lnTo>
                  <a:pt x="1604" y="99"/>
                </a:lnTo>
                <a:lnTo>
                  <a:pt x="1648" y="118"/>
                </a:lnTo>
                <a:lnTo>
                  <a:pt x="1685" y="138"/>
                </a:lnTo>
                <a:lnTo>
                  <a:pt x="1715" y="157"/>
                </a:lnTo>
                <a:lnTo>
                  <a:pt x="1726" y="168"/>
                </a:lnTo>
                <a:lnTo>
                  <a:pt x="1736" y="180"/>
                </a:lnTo>
                <a:lnTo>
                  <a:pt x="1750" y="202"/>
                </a:lnTo>
                <a:lnTo>
                  <a:pt x="1754" y="225"/>
                </a:lnTo>
                <a:lnTo>
                  <a:pt x="1754" y="231"/>
                </a:lnTo>
                <a:lnTo>
                  <a:pt x="1751" y="243"/>
                </a:lnTo>
                <a:lnTo>
                  <a:pt x="1747" y="254"/>
                </a:lnTo>
                <a:lnTo>
                  <a:pt x="1730" y="276"/>
                </a:lnTo>
                <a:lnTo>
                  <a:pt x="1720" y="287"/>
                </a:lnTo>
                <a:lnTo>
                  <a:pt x="1708" y="297"/>
                </a:lnTo>
                <a:lnTo>
                  <a:pt x="1676" y="317"/>
                </a:lnTo>
                <a:lnTo>
                  <a:pt x="1639" y="336"/>
                </a:lnTo>
                <a:lnTo>
                  <a:pt x="1594" y="354"/>
                </a:lnTo>
                <a:lnTo>
                  <a:pt x="1543" y="371"/>
                </a:lnTo>
                <a:lnTo>
                  <a:pt x="1487" y="386"/>
                </a:lnTo>
                <a:lnTo>
                  <a:pt x="1426" y="401"/>
                </a:lnTo>
                <a:lnTo>
                  <a:pt x="1358" y="413"/>
                </a:lnTo>
                <a:lnTo>
                  <a:pt x="1287" y="423"/>
                </a:lnTo>
                <a:lnTo>
                  <a:pt x="1211" y="432"/>
                </a:lnTo>
                <a:lnTo>
                  <a:pt x="1133" y="440"/>
                </a:lnTo>
                <a:lnTo>
                  <a:pt x="1050" y="446"/>
                </a:lnTo>
                <a:lnTo>
                  <a:pt x="965" y="449"/>
                </a:lnTo>
                <a:lnTo>
                  <a:pt x="876" y="449"/>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3" name="Freeform 14"/>
          <p:cNvSpPr>
            <a:spLocks/>
          </p:cNvSpPr>
          <p:nvPr/>
        </p:nvSpPr>
        <p:spPr bwMode="auto">
          <a:xfrm>
            <a:off x="3681776" y="3213596"/>
            <a:ext cx="2161214" cy="501476"/>
          </a:xfrm>
          <a:custGeom>
            <a:avLst/>
            <a:gdLst/>
            <a:ahLst/>
            <a:cxnLst>
              <a:cxn ang="0">
                <a:pos x="3099" y="923"/>
              </a:cxn>
              <a:cxn ang="0">
                <a:pos x="2644" y="1856"/>
              </a:cxn>
              <a:cxn ang="0">
                <a:pos x="2587" y="1909"/>
              </a:cxn>
              <a:cxn ang="0">
                <a:pos x="2518" y="1945"/>
              </a:cxn>
              <a:cxn ang="0">
                <a:pos x="2410" y="1981"/>
              </a:cxn>
              <a:cxn ang="0">
                <a:pos x="2257" y="2014"/>
              </a:cxn>
              <a:cxn ang="0">
                <a:pos x="2051" y="2038"/>
              </a:cxn>
              <a:cxn ang="0">
                <a:pos x="1783" y="2050"/>
              </a:cxn>
              <a:cxn ang="0">
                <a:pos x="1634" y="2045"/>
              </a:cxn>
              <a:cxn ang="0">
                <a:pos x="1391" y="2027"/>
              </a:cxn>
              <a:cxn ang="0">
                <a:pos x="1208" y="1997"/>
              </a:cxn>
              <a:cxn ang="0">
                <a:pos x="1077" y="1963"/>
              </a:cxn>
              <a:cxn ang="0">
                <a:pos x="990" y="1927"/>
              </a:cxn>
              <a:cxn ang="0">
                <a:pos x="938" y="1892"/>
              </a:cxn>
              <a:cxn ang="0">
                <a:pos x="905" y="1856"/>
              </a:cxn>
              <a:cxn ang="0">
                <a:pos x="450" y="923"/>
              </a:cxn>
              <a:cxn ang="0">
                <a:pos x="6" y="12"/>
              </a:cxn>
              <a:cxn ang="0">
                <a:pos x="28" y="33"/>
              </a:cxn>
              <a:cxn ang="0">
                <a:pos x="93" y="64"/>
              </a:cxn>
              <a:cxn ang="0">
                <a:pos x="232" y="102"/>
              </a:cxn>
              <a:cxn ang="0">
                <a:pos x="424" y="135"/>
              </a:cxn>
              <a:cxn ang="0">
                <a:pos x="665" y="162"/>
              </a:cxn>
              <a:cxn ang="0">
                <a:pos x="944" y="183"/>
              </a:cxn>
              <a:cxn ang="0">
                <a:pos x="1424" y="202"/>
              </a:cxn>
              <a:cxn ang="0">
                <a:pos x="1775" y="207"/>
              </a:cxn>
              <a:cxn ang="0">
                <a:pos x="2126" y="202"/>
              </a:cxn>
              <a:cxn ang="0">
                <a:pos x="2607" y="184"/>
              </a:cxn>
              <a:cxn ang="0">
                <a:pos x="2886" y="162"/>
              </a:cxn>
              <a:cxn ang="0">
                <a:pos x="3126" y="135"/>
              </a:cxn>
              <a:cxn ang="0">
                <a:pos x="3318" y="102"/>
              </a:cxn>
              <a:cxn ang="0">
                <a:pos x="3456" y="64"/>
              </a:cxn>
              <a:cxn ang="0">
                <a:pos x="3504" y="45"/>
              </a:cxn>
              <a:cxn ang="0">
                <a:pos x="3545" y="12"/>
              </a:cxn>
            </a:cxnLst>
            <a:rect l="0" t="0" r="r" b="b"/>
            <a:pathLst>
              <a:path w="3551" h="2050">
                <a:moveTo>
                  <a:pt x="3551" y="0"/>
                </a:moveTo>
                <a:lnTo>
                  <a:pt x="3099" y="923"/>
                </a:lnTo>
                <a:lnTo>
                  <a:pt x="2649" y="1849"/>
                </a:lnTo>
                <a:lnTo>
                  <a:pt x="2644" y="1856"/>
                </a:lnTo>
                <a:lnTo>
                  <a:pt x="2626" y="1877"/>
                </a:lnTo>
                <a:lnTo>
                  <a:pt x="2587" y="1909"/>
                </a:lnTo>
                <a:lnTo>
                  <a:pt x="2557" y="1927"/>
                </a:lnTo>
                <a:lnTo>
                  <a:pt x="2518" y="1945"/>
                </a:lnTo>
                <a:lnTo>
                  <a:pt x="2469" y="1963"/>
                </a:lnTo>
                <a:lnTo>
                  <a:pt x="2410" y="1981"/>
                </a:lnTo>
                <a:lnTo>
                  <a:pt x="2340" y="1997"/>
                </a:lnTo>
                <a:lnTo>
                  <a:pt x="2257" y="2014"/>
                </a:lnTo>
                <a:lnTo>
                  <a:pt x="2161" y="2027"/>
                </a:lnTo>
                <a:lnTo>
                  <a:pt x="2051" y="2038"/>
                </a:lnTo>
                <a:lnTo>
                  <a:pt x="1925" y="2045"/>
                </a:lnTo>
                <a:lnTo>
                  <a:pt x="1783" y="2050"/>
                </a:lnTo>
                <a:lnTo>
                  <a:pt x="1706" y="2048"/>
                </a:lnTo>
                <a:lnTo>
                  <a:pt x="1634" y="2045"/>
                </a:lnTo>
                <a:lnTo>
                  <a:pt x="1505" y="2038"/>
                </a:lnTo>
                <a:lnTo>
                  <a:pt x="1391" y="2027"/>
                </a:lnTo>
                <a:lnTo>
                  <a:pt x="1293" y="2014"/>
                </a:lnTo>
                <a:lnTo>
                  <a:pt x="1208" y="1997"/>
                </a:lnTo>
                <a:lnTo>
                  <a:pt x="1137" y="1981"/>
                </a:lnTo>
                <a:lnTo>
                  <a:pt x="1077" y="1963"/>
                </a:lnTo>
                <a:lnTo>
                  <a:pt x="1029" y="1945"/>
                </a:lnTo>
                <a:lnTo>
                  <a:pt x="990" y="1927"/>
                </a:lnTo>
                <a:lnTo>
                  <a:pt x="960" y="1909"/>
                </a:lnTo>
                <a:lnTo>
                  <a:pt x="938" y="1892"/>
                </a:lnTo>
                <a:lnTo>
                  <a:pt x="923" y="1877"/>
                </a:lnTo>
                <a:lnTo>
                  <a:pt x="905" y="1856"/>
                </a:lnTo>
                <a:lnTo>
                  <a:pt x="902" y="1849"/>
                </a:lnTo>
                <a:lnTo>
                  <a:pt x="450" y="923"/>
                </a:lnTo>
                <a:lnTo>
                  <a:pt x="0" y="0"/>
                </a:lnTo>
                <a:lnTo>
                  <a:pt x="6" y="12"/>
                </a:lnTo>
                <a:lnTo>
                  <a:pt x="15" y="22"/>
                </a:lnTo>
                <a:lnTo>
                  <a:pt x="28" y="33"/>
                </a:lnTo>
                <a:lnTo>
                  <a:pt x="46" y="43"/>
                </a:lnTo>
                <a:lnTo>
                  <a:pt x="93" y="64"/>
                </a:lnTo>
                <a:lnTo>
                  <a:pt x="156" y="84"/>
                </a:lnTo>
                <a:lnTo>
                  <a:pt x="232" y="102"/>
                </a:lnTo>
                <a:lnTo>
                  <a:pt x="322" y="118"/>
                </a:lnTo>
                <a:lnTo>
                  <a:pt x="424" y="135"/>
                </a:lnTo>
                <a:lnTo>
                  <a:pt x="538" y="148"/>
                </a:lnTo>
                <a:lnTo>
                  <a:pt x="665" y="162"/>
                </a:lnTo>
                <a:lnTo>
                  <a:pt x="800" y="174"/>
                </a:lnTo>
                <a:lnTo>
                  <a:pt x="944" y="183"/>
                </a:lnTo>
                <a:lnTo>
                  <a:pt x="1097" y="192"/>
                </a:lnTo>
                <a:lnTo>
                  <a:pt x="1424" y="202"/>
                </a:lnTo>
                <a:lnTo>
                  <a:pt x="1597" y="205"/>
                </a:lnTo>
                <a:lnTo>
                  <a:pt x="1775" y="207"/>
                </a:lnTo>
                <a:lnTo>
                  <a:pt x="1954" y="205"/>
                </a:lnTo>
                <a:lnTo>
                  <a:pt x="2126" y="202"/>
                </a:lnTo>
                <a:lnTo>
                  <a:pt x="2454" y="192"/>
                </a:lnTo>
                <a:lnTo>
                  <a:pt x="2607" y="184"/>
                </a:lnTo>
                <a:lnTo>
                  <a:pt x="2751" y="174"/>
                </a:lnTo>
                <a:lnTo>
                  <a:pt x="2886" y="162"/>
                </a:lnTo>
                <a:lnTo>
                  <a:pt x="3012" y="150"/>
                </a:lnTo>
                <a:lnTo>
                  <a:pt x="3126" y="135"/>
                </a:lnTo>
                <a:lnTo>
                  <a:pt x="3228" y="120"/>
                </a:lnTo>
                <a:lnTo>
                  <a:pt x="3318" y="102"/>
                </a:lnTo>
                <a:lnTo>
                  <a:pt x="3395" y="84"/>
                </a:lnTo>
                <a:lnTo>
                  <a:pt x="3456" y="64"/>
                </a:lnTo>
                <a:lnTo>
                  <a:pt x="3482" y="55"/>
                </a:lnTo>
                <a:lnTo>
                  <a:pt x="3504" y="45"/>
                </a:lnTo>
                <a:lnTo>
                  <a:pt x="3536" y="22"/>
                </a:lnTo>
                <a:lnTo>
                  <a:pt x="3545" y="12"/>
                </a:lnTo>
                <a:lnTo>
                  <a:pt x="3551" y="0"/>
                </a:lnTo>
                <a:close/>
              </a:path>
            </a:pathLst>
          </a:custGeom>
          <a:gradFill>
            <a:gsLst>
              <a:gs pos="0">
                <a:srgbClr val="F79646">
                  <a:lumMod val="50000"/>
                </a:srgbClr>
              </a:gs>
              <a:gs pos="50000">
                <a:srgbClr val="FF6600">
                  <a:alpha val="80000"/>
                </a:srgbClr>
              </a:gs>
              <a:gs pos="100000">
                <a:srgbClr val="F79646">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5" name="Freeform 16"/>
          <p:cNvSpPr>
            <a:spLocks/>
          </p:cNvSpPr>
          <p:nvPr/>
        </p:nvSpPr>
        <p:spPr bwMode="auto">
          <a:xfrm>
            <a:off x="3314699" y="2493169"/>
            <a:ext cx="2896319" cy="799262"/>
          </a:xfrm>
          <a:custGeom>
            <a:avLst/>
            <a:gdLst/>
            <a:ahLst/>
            <a:cxnLst>
              <a:cxn ang="0">
                <a:pos x="6251" y="1855"/>
              </a:cxn>
              <a:cxn ang="0">
                <a:pos x="6189" y="1888"/>
              </a:cxn>
              <a:cxn ang="0">
                <a:pos x="6117" y="1909"/>
              </a:cxn>
              <a:cxn ang="0">
                <a:pos x="5906" y="1948"/>
              </a:cxn>
              <a:cxn ang="0">
                <a:pos x="5616" y="1982"/>
              </a:cxn>
              <a:cxn ang="0">
                <a:pos x="5254" y="2012"/>
              </a:cxn>
              <a:cxn ang="0">
                <a:pos x="4832" y="2035"/>
              </a:cxn>
              <a:cxn ang="0">
                <a:pos x="4360" y="2051"/>
              </a:cxn>
              <a:cxn ang="0">
                <a:pos x="3848" y="2060"/>
              </a:cxn>
              <a:cxn ang="0">
                <a:pos x="3312" y="2060"/>
              </a:cxn>
              <a:cxn ang="0">
                <a:pos x="2559" y="2044"/>
              </a:cxn>
              <a:cxn ang="0">
                <a:pos x="1907" y="2012"/>
              </a:cxn>
              <a:cxn ang="0">
                <a:pos x="1545" y="1982"/>
              </a:cxn>
              <a:cxn ang="0">
                <a:pos x="1254" y="1949"/>
              </a:cxn>
              <a:cxn ang="0">
                <a:pos x="1139" y="1930"/>
              </a:cxn>
              <a:cxn ang="0">
                <a:pos x="1005" y="1900"/>
              </a:cxn>
              <a:cxn ang="0">
                <a:pos x="944" y="1879"/>
              </a:cxn>
              <a:cxn ang="0">
                <a:pos x="909" y="1856"/>
              </a:cxn>
              <a:cxn ang="0">
                <a:pos x="450" y="923"/>
              </a:cxn>
              <a:cxn ang="0">
                <a:pos x="4" y="6"/>
              </a:cxn>
              <a:cxn ang="0">
                <a:pos x="30" y="22"/>
              </a:cxn>
              <a:cxn ang="0">
                <a:pos x="93" y="45"/>
              </a:cxn>
              <a:cxn ang="0">
                <a:pos x="247" y="75"/>
              </a:cxn>
              <a:cxn ang="0">
                <a:pos x="469" y="105"/>
              </a:cxn>
              <a:cxn ang="0">
                <a:pos x="858" y="139"/>
              </a:cxn>
              <a:cxn ang="0">
                <a:pos x="1340" y="168"/>
              </a:cxn>
              <a:cxn ang="0">
                <a:pos x="1904" y="192"/>
              </a:cxn>
              <a:cxn ang="0">
                <a:pos x="2536" y="209"/>
              </a:cxn>
              <a:cxn ang="0">
                <a:pos x="3220" y="216"/>
              </a:cxn>
              <a:cxn ang="0">
                <a:pos x="3938" y="216"/>
              </a:cxn>
              <a:cxn ang="0">
                <a:pos x="4947" y="201"/>
              </a:cxn>
              <a:cxn ang="0">
                <a:pos x="5820" y="168"/>
              </a:cxn>
              <a:cxn ang="0">
                <a:pos x="6509" y="121"/>
              </a:cxn>
              <a:cxn ang="0">
                <a:pos x="6772" y="94"/>
              </a:cxn>
              <a:cxn ang="0">
                <a:pos x="6971" y="64"/>
              </a:cxn>
              <a:cxn ang="0">
                <a:pos x="7066" y="45"/>
              </a:cxn>
              <a:cxn ang="0">
                <a:pos x="7148" y="12"/>
              </a:cxn>
              <a:cxn ang="0">
                <a:pos x="6709" y="920"/>
              </a:cxn>
            </a:cxnLst>
            <a:rect l="0" t="0" r="r" b="b"/>
            <a:pathLst>
              <a:path w="7159" h="2062">
                <a:moveTo>
                  <a:pt x="6260" y="1843"/>
                </a:moveTo>
                <a:lnTo>
                  <a:pt x="6251" y="1855"/>
                </a:lnTo>
                <a:lnTo>
                  <a:pt x="6236" y="1865"/>
                </a:lnTo>
                <a:lnTo>
                  <a:pt x="6189" y="1888"/>
                </a:lnTo>
                <a:lnTo>
                  <a:pt x="6156" y="1898"/>
                </a:lnTo>
                <a:lnTo>
                  <a:pt x="6117" y="1909"/>
                </a:lnTo>
                <a:lnTo>
                  <a:pt x="6023" y="1928"/>
                </a:lnTo>
                <a:lnTo>
                  <a:pt x="5906" y="1948"/>
                </a:lnTo>
                <a:lnTo>
                  <a:pt x="5770" y="1966"/>
                </a:lnTo>
                <a:lnTo>
                  <a:pt x="5616" y="1982"/>
                </a:lnTo>
                <a:lnTo>
                  <a:pt x="5443" y="1997"/>
                </a:lnTo>
                <a:lnTo>
                  <a:pt x="5254" y="2012"/>
                </a:lnTo>
                <a:lnTo>
                  <a:pt x="5050" y="2024"/>
                </a:lnTo>
                <a:lnTo>
                  <a:pt x="4832" y="2035"/>
                </a:lnTo>
                <a:lnTo>
                  <a:pt x="4601" y="2044"/>
                </a:lnTo>
                <a:lnTo>
                  <a:pt x="4360" y="2051"/>
                </a:lnTo>
                <a:lnTo>
                  <a:pt x="4108" y="2057"/>
                </a:lnTo>
                <a:lnTo>
                  <a:pt x="3848" y="2060"/>
                </a:lnTo>
                <a:lnTo>
                  <a:pt x="3579" y="2062"/>
                </a:lnTo>
                <a:lnTo>
                  <a:pt x="3312" y="2060"/>
                </a:lnTo>
                <a:lnTo>
                  <a:pt x="3051" y="2057"/>
                </a:lnTo>
                <a:lnTo>
                  <a:pt x="2559" y="2044"/>
                </a:lnTo>
                <a:lnTo>
                  <a:pt x="2111" y="2024"/>
                </a:lnTo>
                <a:lnTo>
                  <a:pt x="1907" y="2012"/>
                </a:lnTo>
                <a:lnTo>
                  <a:pt x="1718" y="1999"/>
                </a:lnTo>
                <a:lnTo>
                  <a:pt x="1545" y="1982"/>
                </a:lnTo>
                <a:lnTo>
                  <a:pt x="1391" y="1966"/>
                </a:lnTo>
                <a:lnTo>
                  <a:pt x="1254" y="1949"/>
                </a:lnTo>
                <a:lnTo>
                  <a:pt x="1194" y="1939"/>
                </a:lnTo>
                <a:lnTo>
                  <a:pt x="1139" y="1930"/>
                </a:lnTo>
                <a:lnTo>
                  <a:pt x="1044" y="1910"/>
                </a:lnTo>
                <a:lnTo>
                  <a:pt x="1005" y="1900"/>
                </a:lnTo>
                <a:lnTo>
                  <a:pt x="972" y="1889"/>
                </a:lnTo>
                <a:lnTo>
                  <a:pt x="944" y="1879"/>
                </a:lnTo>
                <a:lnTo>
                  <a:pt x="923" y="1868"/>
                </a:lnTo>
                <a:lnTo>
                  <a:pt x="909" y="1856"/>
                </a:lnTo>
                <a:lnTo>
                  <a:pt x="900" y="1846"/>
                </a:lnTo>
                <a:lnTo>
                  <a:pt x="450" y="923"/>
                </a:lnTo>
                <a:lnTo>
                  <a:pt x="0" y="1"/>
                </a:lnTo>
                <a:lnTo>
                  <a:pt x="4" y="6"/>
                </a:lnTo>
                <a:lnTo>
                  <a:pt x="10" y="12"/>
                </a:lnTo>
                <a:lnTo>
                  <a:pt x="30" y="22"/>
                </a:lnTo>
                <a:lnTo>
                  <a:pt x="57" y="34"/>
                </a:lnTo>
                <a:lnTo>
                  <a:pt x="93" y="45"/>
                </a:lnTo>
                <a:lnTo>
                  <a:pt x="189" y="66"/>
                </a:lnTo>
                <a:lnTo>
                  <a:pt x="247" y="75"/>
                </a:lnTo>
                <a:lnTo>
                  <a:pt x="315" y="85"/>
                </a:lnTo>
                <a:lnTo>
                  <a:pt x="469" y="105"/>
                </a:lnTo>
                <a:lnTo>
                  <a:pt x="651" y="123"/>
                </a:lnTo>
                <a:lnTo>
                  <a:pt x="858" y="139"/>
                </a:lnTo>
                <a:lnTo>
                  <a:pt x="1088" y="154"/>
                </a:lnTo>
                <a:lnTo>
                  <a:pt x="1340" y="168"/>
                </a:lnTo>
                <a:lnTo>
                  <a:pt x="1613" y="182"/>
                </a:lnTo>
                <a:lnTo>
                  <a:pt x="1904" y="192"/>
                </a:lnTo>
                <a:lnTo>
                  <a:pt x="2212" y="201"/>
                </a:lnTo>
                <a:lnTo>
                  <a:pt x="2536" y="209"/>
                </a:lnTo>
                <a:lnTo>
                  <a:pt x="2872" y="213"/>
                </a:lnTo>
                <a:lnTo>
                  <a:pt x="3220" y="216"/>
                </a:lnTo>
                <a:lnTo>
                  <a:pt x="3579" y="218"/>
                </a:lnTo>
                <a:lnTo>
                  <a:pt x="3938" y="216"/>
                </a:lnTo>
                <a:lnTo>
                  <a:pt x="4286" y="213"/>
                </a:lnTo>
                <a:lnTo>
                  <a:pt x="4947" y="201"/>
                </a:lnTo>
                <a:lnTo>
                  <a:pt x="5547" y="180"/>
                </a:lnTo>
                <a:lnTo>
                  <a:pt x="5820" y="168"/>
                </a:lnTo>
                <a:lnTo>
                  <a:pt x="6072" y="154"/>
                </a:lnTo>
                <a:lnTo>
                  <a:pt x="6509" y="121"/>
                </a:lnTo>
                <a:lnTo>
                  <a:pt x="6691" y="103"/>
                </a:lnTo>
                <a:lnTo>
                  <a:pt x="6772" y="94"/>
                </a:lnTo>
                <a:lnTo>
                  <a:pt x="6845" y="85"/>
                </a:lnTo>
                <a:lnTo>
                  <a:pt x="6971" y="64"/>
                </a:lnTo>
                <a:lnTo>
                  <a:pt x="7022" y="55"/>
                </a:lnTo>
                <a:lnTo>
                  <a:pt x="7066" y="45"/>
                </a:lnTo>
                <a:lnTo>
                  <a:pt x="7129" y="22"/>
                </a:lnTo>
                <a:lnTo>
                  <a:pt x="7148" y="12"/>
                </a:lnTo>
                <a:lnTo>
                  <a:pt x="7159" y="0"/>
                </a:lnTo>
                <a:lnTo>
                  <a:pt x="6709" y="920"/>
                </a:lnTo>
                <a:lnTo>
                  <a:pt x="6260" y="1843"/>
                </a:lnTo>
                <a:close/>
              </a:path>
            </a:pathLst>
          </a:custGeom>
          <a:gradFill>
            <a:gsLst>
              <a:gs pos="0">
                <a:srgbClr val="9BBB59">
                  <a:lumMod val="50000"/>
                </a:srgbClr>
              </a:gs>
              <a:gs pos="50000">
                <a:srgbClr val="99CC00">
                  <a:alpha val="80000"/>
                </a:srgbClr>
              </a:gs>
              <a:gs pos="100000">
                <a:srgbClr val="9BBB59">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grpSp>
        <p:nvGrpSpPr>
          <p:cNvPr id="4" name="39 Grupo"/>
          <p:cNvGrpSpPr/>
          <p:nvPr/>
        </p:nvGrpSpPr>
        <p:grpSpPr>
          <a:xfrm>
            <a:off x="5702891" y="3181725"/>
            <a:ext cx="3266269" cy="101310"/>
            <a:chOff x="5592010" y="3958883"/>
            <a:chExt cx="3266269" cy="101310"/>
          </a:xfrm>
        </p:grpSpPr>
        <p:sp>
          <p:nvSpPr>
            <p:cNvPr id="41" name="Rounded Rectangle 53"/>
            <p:cNvSpPr/>
            <p:nvPr/>
          </p:nvSpPr>
          <p:spPr>
            <a:xfrm rot="5400000" flipH="1">
              <a:off x="7245283" y="2405542"/>
              <a:ext cx="18000" cy="3207992"/>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52"/>
            <p:cNvSpPr/>
            <p:nvPr/>
          </p:nvSpPr>
          <p:spPr>
            <a:xfrm rot="5400000" flipH="1">
              <a:off x="5592010" y="3958883"/>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 name="45 Grupo"/>
          <p:cNvGrpSpPr/>
          <p:nvPr/>
        </p:nvGrpSpPr>
        <p:grpSpPr>
          <a:xfrm>
            <a:off x="555606" y="3388832"/>
            <a:ext cx="3564444" cy="101310"/>
            <a:chOff x="285719" y="4435034"/>
            <a:chExt cx="3564444" cy="101310"/>
          </a:xfrm>
        </p:grpSpPr>
        <p:sp>
          <p:nvSpPr>
            <p:cNvPr id="47"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8" name="TextBox 79"/>
          <p:cNvSpPr txBox="1"/>
          <p:nvPr/>
        </p:nvSpPr>
        <p:spPr>
          <a:xfrm>
            <a:off x="4152783" y="3352096"/>
            <a:ext cx="12192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a:ln>
                  <a:noFill/>
                </a:ln>
                <a:solidFill>
                  <a:schemeClr val="bg1"/>
                </a:solidFill>
                <a:effectLst>
                  <a:outerShdw blurRad="38100" dist="38100" dir="2700000" algn="tl">
                    <a:srgbClr val="000000">
                      <a:alpha val="43137"/>
                    </a:srgbClr>
                  </a:outerShdw>
                </a:effectLst>
                <a:uLnTx/>
                <a:uFillTx/>
                <a:latin typeface="Tahoma" pitchFamily="34" charset="0"/>
              </a:rPr>
              <a:t>ACH</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9" name="TextBox 79"/>
          <p:cNvSpPr txBox="1"/>
          <p:nvPr/>
        </p:nvSpPr>
        <p:spPr>
          <a:xfrm>
            <a:off x="555606" y="3053682"/>
            <a:ext cx="2207122"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Reduced Infiltration</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0" name="TextBox 79"/>
          <p:cNvSpPr txBox="1"/>
          <p:nvPr/>
        </p:nvSpPr>
        <p:spPr>
          <a:xfrm>
            <a:off x="7354473" y="2853191"/>
            <a:ext cx="1614687"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No Duct Losses</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1" name="TextBox 79"/>
          <p:cNvSpPr txBox="1"/>
          <p:nvPr/>
        </p:nvSpPr>
        <p:spPr>
          <a:xfrm>
            <a:off x="555606" y="2096458"/>
            <a:ext cx="2135683"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Tahoma" pitchFamily="34" charset="0"/>
              </a:rPr>
              <a:t>Improved R-values</a:t>
            </a:r>
            <a:endParaRPr kumimoji="0" lang="en-US" sz="1400" b="1" i="0" u="none" strike="noStrike" kern="0" cap="none" spc="0" normalizeH="0" baseline="0" noProof="0">
              <a:ln>
                <a:noFill/>
              </a:ln>
              <a:solidFill>
                <a:schemeClr val="bg1"/>
              </a:solidFill>
              <a:effectLst/>
              <a:uLnTx/>
              <a:uFillTx/>
              <a:latin typeface="Symbol" pitchFamily="18" charset="2"/>
            </a:endParaRPr>
          </a:p>
        </p:txBody>
      </p:sp>
      <p:sp>
        <p:nvSpPr>
          <p:cNvPr id="33" name="TextBox 32"/>
          <p:cNvSpPr txBox="1"/>
          <p:nvPr/>
        </p:nvSpPr>
        <p:spPr>
          <a:xfrm>
            <a:off x="4159901" y="3672774"/>
            <a:ext cx="1214446" cy="430887"/>
          </a:xfrm>
          <a:prstGeom prst="rect">
            <a:avLst/>
          </a:prstGeom>
          <a:noFill/>
        </p:spPr>
        <p:txBody>
          <a:bodyPr wrap="square" rtlCol="0">
            <a:spAutoFit/>
          </a:bodyPr>
          <a:lstStyle/>
          <a:p>
            <a:pPr algn="ctr"/>
            <a:r>
              <a:rPr lang="en-US" sz="1100">
                <a:latin typeface="Tahoma" pitchFamily="34" charset="0"/>
              </a:rPr>
              <a:t>Selection Process</a:t>
            </a:r>
          </a:p>
        </p:txBody>
      </p:sp>
      <p:sp>
        <p:nvSpPr>
          <p:cNvPr id="34" name="TextBox 33"/>
          <p:cNvSpPr txBox="1"/>
          <p:nvPr/>
        </p:nvSpPr>
        <p:spPr>
          <a:xfrm>
            <a:off x="6826901" y="4059917"/>
            <a:ext cx="1497590" cy="830997"/>
          </a:xfrm>
          <a:prstGeom prst="rect">
            <a:avLst/>
          </a:prstGeom>
          <a:solidFill>
            <a:srgbClr val="A7410D"/>
          </a:solidFill>
        </p:spPr>
        <p:txBody>
          <a:bodyPr wrap="square" rtlCol="0">
            <a:spAutoFit/>
          </a:bodyPr>
          <a:lstStyle/>
          <a:p>
            <a:pPr algn="ctr"/>
            <a:r>
              <a:rPr lang="en-US" sz="1600" b="1">
                <a:solidFill>
                  <a:schemeClr val="bg1"/>
                </a:solidFill>
                <a:latin typeface="Tahoma" pitchFamily="34" charset="0"/>
              </a:rPr>
              <a:t>Ductless heat pump options</a:t>
            </a:r>
          </a:p>
        </p:txBody>
      </p:sp>
      <p:grpSp>
        <p:nvGrpSpPr>
          <p:cNvPr id="43" name="45 Grupo"/>
          <p:cNvGrpSpPr/>
          <p:nvPr/>
        </p:nvGrpSpPr>
        <p:grpSpPr>
          <a:xfrm>
            <a:off x="555606" y="2420226"/>
            <a:ext cx="3564444" cy="101310"/>
            <a:chOff x="285719" y="4435034"/>
            <a:chExt cx="3564444" cy="101310"/>
          </a:xfrm>
        </p:grpSpPr>
        <p:sp>
          <p:nvSpPr>
            <p:cNvPr id="46"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50" name="TextBox 79"/>
          <p:cNvSpPr txBox="1"/>
          <p:nvPr/>
        </p:nvSpPr>
        <p:spPr>
          <a:xfrm>
            <a:off x="2635901" y="2697414"/>
            <a:ext cx="41910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chemeClr val="bg1"/>
                </a:solidFill>
                <a:effectLst>
                  <a:outerShdw blurRad="38100" dist="38100" dir="2700000" algn="tl">
                    <a:srgbClr val="000000">
                      <a:alpha val="43137"/>
                    </a:srgbClr>
                  </a:outerShdw>
                </a:effectLst>
                <a:latin typeface="Tahoma" pitchFamily="34" charset="0"/>
              </a:rPr>
              <a:t>Surfaces (UA)</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graphicFrame>
        <p:nvGraphicFramePr>
          <p:cNvPr id="39" name="Diagram 38"/>
          <p:cNvGraphicFramePr/>
          <p:nvPr>
            <p:extLst>
              <p:ext uri="{D42A27DB-BD31-4B8C-83A1-F6EECF244321}">
                <p14:modId xmlns:p14="http://schemas.microsoft.com/office/powerpoint/2010/main" val="3054429682"/>
              </p:ext>
            </p:extLst>
          </p:nvPr>
        </p:nvGraphicFramePr>
        <p:xfrm>
          <a:off x="1794041" y="4147673"/>
          <a:ext cx="6038556" cy="7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0" name="Group 39"/>
          <p:cNvGrpSpPr/>
          <p:nvPr/>
        </p:nvGrpSpPr>
        <p:grpSpPr>
          <a:xfrm>
            <a:off x="2185382" y="4160188"/>
            <a:ext cx="787253" cy="787253"/>
            <a:chOff x="1046412" y="1058"/>
            <a:chExt cx="787253" cy="787253"/>
          </a:xfrm>
        </p:grpSpPr>
        <p:sp>
          <p:nvSpPr>
            <p:cNvPr id="44" name="Oval 43"/>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5" name="Oval 4"/>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b="0" kern="1200">
                  <a:solidFill>
                    <a:schemeClr val="tx1"/>
                  </a:solidFill>
                  <a:latin typeface="Tahoma" pitchFamily="34" charset="0"/>
                </a:rPr>
                <a:t>18K</a:t>
              </a:r>
            </a:p>
          </p:txBody>
        </p:sp>
      </p:grpSp>
      <p:sp>
        <p:nvSpPr>
          <p:cNvPr id="32" name="TextBox 4"/>
          <p:cNvSpPr txBox="1">
            <a:spLocks noChangeArrowheads="1"/>
          </p:cNvSpPr>
          <p:nvPr/>
        </p:nvSpPr>
        <p:spPr bwMode="auto">
          <a:xfrm>
            <a:off x="1144325" y="4572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endParaRPr lang="en-US" sz="2000" b="1">
              <a:solidFill>
                <a:schemeClr val="bg1"/>
              </a:solidFill>
              <a:latin typeface="Tahoma" pitchFamily="34" charset="0"/>
              <a:ea typeface="Tahoma" pitchFamily="34" charset="0"/>
              <a:cs typeface="Tahoma" pitchFamily="34" charset="0"/>
            </a:endParaRPr>
          </a:p>
        </p:txBody>
      </p:sp>
      <p:sp>
        <p:nvSpPr>
          <p:cNvPr id="2" name="Title 1">
            <a:extLst>
              <a:ext uri="{FF2B5EF4-FFF2-40B4-BE49-F238E27FC236}">
                <a16:creationId xmlns:a16="http://schemas.microsoft.com/office/drawing/2014/main" id="{EE9F6CB3-25C6-4013-ACC6-8E27DB5AF07B}"/>
              </a:ext>
            </a:extLst>
          </p:cNvPr>
          <p:cNvSpPr>
            <a:spLocks noGrp="1"/>
          </p:cNvSpPr>
          <p:nvPr>
            <p:ph type="title"/>
          </p:nvPr>
        </p:nvSpPr>
        <p:spPr/>
        <p:txBody>
          <a:bodyPr>
            <a:normAutofit/>
          </a:bodyPr>
          <a:lstStyle/>
          <a:p>
            <a:r>
              <a:rPr lang="en-US" sz="3600">
                <a:latin typeface="Abadi" panose="020B0604020104020204" pitchFamily="34" charset="0"/>
              </a:rPr>
              <a:t>Improved Envelope with Ductless</a:t>
            </a:r>
          </a:p>
        </p:txBody>
      </p:sp>
      <p:grpSp>
        <p:nvGrpSpPr>
          <p:cNvPr id="35" name="Group 34">
            <a:extLst>
              <a:ext uri="{FF2B5EF4-FFF2-40B4-BE49-F238E27FC236}">
                <a16:creationId xmlns:a16="http://schemas.microsoft.com/office/drawing/2014/main" id="{92112C5C-4745-4ED4-8040-FF627CA4DC71}"/>
              </a:ext>
            </a:extLst>
          </p:cNvPr>
          <p:cNvGrpSpPr/>
          <p:nvPr/>
        </p:nvGrpSpPr>
        <p:grpSpPr>
          <a:xfrm>
            <a:off x="850822" y="4160188"/>
            <a:ext cx="787253" cy="787253"/>
            <a:chOff x="1046412" y="1058"/>
            <a:chExt cx="787253" cy="787253"/>
          </a:xfrm>
        </p:grpSpPr>
        <p:sp>
          <p:nvSpPr>
            <p:cNvPr id="36" name="Oval 35">
              <a:extLst>
                <a:ext uri="{FF2B5EF4-FFF2-40B4-BE49-F238E27FC236}">
                  <a16:creationId xmlns:a16="http://schemas.microsoft.com/office/drawing/2014/main" id="{32C7B2A4-E719-48FC-B56B-6E668A7E9B5F}"/>
                </a:ext>
              </a:extLst>
            </p:cNvPr>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37" name="Oval 4">
              <a:extLst>
                <a:ext uri="{FF2B5EF4-FFF2-40B4-BE49-F238E27FC236}">
                  <a16:creationId xmlns:a16="http://schemas.microsoft.com/office/drawing/2014/main" id="{2FBB811B-2D2B-4FDE-A563-37EF9587DD13}"/>
                </a:ext>
              </a:extLst>
            </p:cNvPr>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a:latin typeface="Tahoma" pitchFamily="34" charset="0"/>
                </a:rPr>
                <a:t>9K</a:t>
              </a:r>
              <a:endParaRPr lang="en-US" sz="1600" b="0" kern="1200">
                <a:solidFill>
                  <a:schemeClr val="tx1"/>
                </a:solidFill>
                <a:latin typeface="Tahoma" pitchFamily="34" charset="0"/>
              </a:endParaRPr>
            </a:p>
          </p:txBody>
        </p:sp>
      </p:grpSp>
      <p:grpSp>
        <p:nvGrpSpPr>
          <p:cNvPr id="38" name="Group 37">
            <a:extLst>
              <a:ext uri="{FF2B5EF4-FFF2-40B4-BE49-F238E27FC236}">
                <a16:creationId xmlns:a16="http://schemas.microsoft.com/office/drawing/2014/main" id="{635FC227-2154-487C-AE6E-77A56B223444}"/>
              </a:ext>
            </a:extLst>
          </p:cNvPr>
          <p:cNvGrpSpPr/>
          <p:nvPr/>
        </p:nvGrpSpPr>
        <p:grpSpPr>
          <a:xfrm>
            <a:off x="1522751" y="4160188"/>
            <a:ext cx="787253" cy="787253"/>
            <a:chOff x="1046412" y="1058"/>
            <a:chExt cx="787253" cy="787253"/>
          </a:xfrm>
        </p:grpSpPr>
        <p:sp>
          <p:nvSpPr>
            <p:cNvPr id="51" name="Oval 50">
              <a:extLst>
                <a:ext uri="{FF2B5EF4-FFF2-40B4-BE49-F238E27FC236}">
                  <a16:creationId xmlns:a16="http://schemas.microsoft.com/office/drawing/2014/main" id="{7DB36CF0-92CA-47CE-B02F-34A49A374C8A}"/>
                </a:ext>
              </a:extLst>
            </p:cNvPr>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52" name="Oval 4">
              <a:extLst>
                <a:ext uri="{FF2B5EF4-FFF2-40B4-BE49-F238E27FC236}">
                  <a16:creationId xmlns:a16="http://schemas.microsoft.com/office/drawing/2014/main" id="{F7F64EAC-3C0A-4140-9362-EA05FBBCE5BE}"/>
                </a:ext>
              </a:extLst>
            </p:cNvPr>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a:latin typeface="Tahoma" pitchFamily="34" charset="0"/>
                </a:rPr>
                <a:t>12K</a:t>
              </a:r>
              <a:endParaRPr lang="en-US" sz="1600" b="0" kern="1200">
                <a:solidFill>
                  <a:schemeClr val="tx1"/>
                </a:solidFill>
                <a:latin typeface="Tahoma" pitchFamily="34" charset="0"/>
              </a:endParaRPr>
            </a:p>
          </p:txBody>
        </p:sp>
      </p:grpSp>
    </p:spTree>
    <p:extLst>
      <p:ext uri="{BB962C8B-B14F-4D97-AF65-F5344CB8AC3E}">
        <p14:creationId xmlns:p14="http://schemas.microsoft.com/office/powerpoint/2010/main" val="139674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7204-C2AE-4953-BE90-77547FEBD544}"/>
              </a:ext>
            </a:extLst>
          </p:cNvPr>
          <p:cNvSpPr>
            <a:spLocks noGrp="1"/>
          </p:cNvSpPr>
          <p:nvPr>
            <p:ph type="title"/>
          </p:nvPr>
        </p:nvSpPr>
        <p:spPr/>
        <p:txBody>
          <a:bodyPr>
            <a:noAutofit/>
          </a:bodyPr>
          <a:lstStyle/>
          <a:p>
            <a:r>
              <a:rPr lang="en-US" sz="4000">
                <a:latin typeface="Abadi" panose="020B0604020104020204" pitchFamily="34" charset="0"/>
                <a:cs typeface="Arial" panose="020B0604020202020204" pitchFamily="34" charset="0"/>
              </a:rPr>
              <a:t>Load Calculation Support and Alternatives</a:t>
            </a:r>
            <a:endParaRPr lang="en-US" sz="4000">
              <a:latin typeface="Abadi" panose="020B0604020104020204" pitchFamily="34" charset="0"/>
            </a:endParaRPr>
          </a:p>
        </p:txBody>
      </p:sp>
      <p:sp>
        <p:nvSpPr>
          <p:cNvPr id="10" name="Slide Number Placeholder 4">
            <a:extLst>
              <a:ext uri="{FF2B5EF4-FFF2-40B4-BE49-F238E27FC236}">
                <a16:creationId xmlns:a16="http://schemas.microsoft.com/office/drawing/2014/main" id="{5958D44F-2FEA-4D65-8F17-28C1938FBCF8}"/>
              </a:ext>
            </a:extLst>
          </p:cNvPr>
          <p:cNvSpPr>
            <a:spLocks noGrp="1"/>
          </p:cNvSpPr>
          <p:nvPr>
            <p:ph type="sldNum" sz="quarter" idx="4"/>
          </p:nvPr>
        </p:nvSpPr>
        <p:spPr/>
        <p:txBody>
          <a:bodyPr/>
          <a:lstStyle/>
          <a:p>
            <a:fld id="{E6166F9C-AA76-49A4-852C-289CB63A6674}" type="slidenum">
              <a:rPr lang="en-US" smtClean="0"/>
              <a:t>39</a:t>
            </a:fld>
            <a:endParaRPr lang="en-US"/>
          </a:p>
        </p:txBody>
      </p:sp>
      <p:pic>
        <p:nvPicPr>
          <p:cNvPr id="2050" name="Picture 2" descr="neea-logo - Center for Integrated DesignCenter for Integrated Design">
            <a:extLst>
              <a:ext uri="{FF2B5EF4-FFF2-40B4-BE49-F238E27FC236}">
                <a16:creationId xmlns:a16="http://schemas.microsoft.com/office/drawing/2014/main" id="{ECD5D883-07A7-4D3A-A6C9-7DA0E3AD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12" y="4811318"/>
            <a:ext cx="1524611" cy="99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ep logo - Steven Winter Associates, Inc.">
            <a:extLst>
              <a:ext uri="{FF2B5EF4-FFF2-40B4-BE49-F238E27FC236}">
                <a16:creationId xmlns:a16="http://schemas.microsoft.com/office/drawing/2014/main" id="{27DE0614-BB65-4ABD-A616-B4174FC0F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20" y="4654067"/>
            <a:ext cx="1350270" cy="130881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A2289BD7-377B-4F84-AB42-F8E99CAAE3DF}"/>
              </a:ext>
            </a:extLst>
          </p:cNvPr>
          <p:cNvSpPr txBox="1">
            <a:spLocks/>
          </p:cNvSpPr>
          <p:nvPr/>
        </p:nvSpPr>
        <p:spPr>
          <a:xfrm>
            <a:off x="628650" y="1910968"/>
            <a:ext cx="8051524" cy="303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Alternative methods and tools exist for </a:t>
            </a:r>
            <a:r>
              <a:rPr lang="en-US" sz="2000" i="1"/>
              <a:t>design</a:t>
            </a:r>
            <a:endParaRPr lang="en-US" sz="2000"/>
          </a:p>
          <a:p>
            <a:pPr lvl="1"/>
            <a:r>
              <a:rPr lang="en-US" sz="1800"/>
              <a:t>Manufacturer specific tools</a:t>
            </a:r>
          </a:p>
          <a:p>
            <a:pPr lvl="1"/>
            <a:r>
              <a:rPr lang="en-US" sz="1800"/>
              <a:t>Northwest Energy Efficiency Alliance (NEEA) HVAC Sizing Tool</a:t>
            </a:r>
          </a:p>
          <a:p>
            <a:pPr marL="457200" lvl="1" indent="0">
              <a:buNone/>
            </a:pPr>
            <a:endParaRPr lang="en-US" sz="2400"/>
          </a:p>
          <a:p>
            <a:r>
              <a:rPr lang="en-US" sz="2000"/>
              <a:t>Sizing and selection guides for heat pumps can help</a:t>
            </a:r>
          </a:p>
          <a:p>
            <a:pPr marL="800100" lvl="1" indent="-342900"/>
            <a:r>
              <a:rPr lang="en-US" sz="1800">
                <a:latin typeface="Arial" panose="020B0604020202020204" pitchFamily="34" charset="0"/>
                <a:cs typeface="Arial" panose="020B0604020202020204" pitchFamily="34" charset="0"/>
              </a:rPr>
              <a:t>NEEP’s </a:t>
            </a:r>
            <a:r>
              <a:rPr lang="en-US" sz="1800" i="1" u="sng">
                <a:hlinkClick r:id="rId5"/>
              </a:rPr>
              <a:t>Guide To Sizing &amp; Selecting Air-Source Heat Pumps in Cold Climates</a:t>
            </a:r>
            <a:endParaRPr lang="en-US" sz="1800" i="1" u="sng"/>
          </a:p>
          <a:p>
            <a:pPr marL="800100" lvl="1" indent="-342900"/>
            <a:r>
              <a:rPr lang="en-US" sz="1800">
                <a:latin typeface="Arial" panose="020B0604020202020204" pitchFamily="34" charset="0"/>
                <a:cs typeface="Arial" panose="020B0604020202020204" pitchFamily="34" charset="0"/>
              </a:rPr>
              <a:t>NEEA’s </a:t>
            </a:r>
            <a:r>
              <a:rPr lang="en-US" sz="1800" i="1" u="sng">
                <a:latin typeface="Arial" panose="020B0604020202020204" pitchFamily="34" charset="0"/>
                <a:cs typeface="Arial" panose="020B0604020202020204" pitchFamily="34" charset="0"/>
                <a:hlinkClick r:id="rId6"/>
              </a:rPr>
              <a:t>ccDHP Sizing Recommendations </a:t>
            </a:r>
            <a:endParaRPr lang="en-US" sz="18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597888035"/>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Text, icon&#10;&#10;Description automatically generated">
            <a:extLst>
              <a:ext uri="{FF2B5EF4-FFF2-40B4-BE49-F238E27FC236}">
                <a16:creationId xmlns:a16="http://schemas.microsoft.com/office/drawing/2014/main" id="{26D9C0AC-67F0-4459-90C5-90C393BC9D5D}"/>
              </a:ext>
            </a:extLst>
          </p:cNvPr>
          <p:cNvPicPr>
            <a:picLocks noChangeAspect="1"/>
          </p:cNvPicPr>
          <p:nvPr/>
        </p:nvPicPr>
        <p:blipFill>
          <a:blip r:embed="rId3"/>
          <a:stretch>
            <a:fillRect/>
          </a:stretch>
        </p:blipFill>
        <p:spPr>
          <a:xfrm>
            <a:off x="4898266" y="3490643"/>
            <a:ext cx="2399522" cy="2834640"/>
          </a:xfrm>
          <a:prstGeom prst="rect">
            <a:avLst/>
          </a:prstGeom>
        </p:spPr>
      </p:pic>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719148"/>
            <a:ext cx="7772400" cy="2151116"/>
          </a:xfrm>
        </p:spPr>
        <p:txBody>
          <a:bodyPr>
            <a:normAutofit/>
          </a:bodyPr>
          <a:lstStyle/>
          <a:p>
            <a:pPr algn="ctr"/>
            <a:r>
              <a:rPr lang="en-US" sz="4800">
                <a:latin typeface="Abadi" panose="020B0604020104020204" pitchFamily="34" charset="0"/>
              </a:rPr>
              <a:t>Part 1</a:t>
            </a:r>
            <a:br>
              <a:rPr lang="en-US" sz="4800">
                <a:latin typeface="Abadi" panose="020B0604020104020204" pitchFamily="34" charset="0"/>
              </a:rPr>
            </a:br>
            <a:r>
              <a:rPr lang="en-US" sz="4800">
                <a:latin typeface="Abadi" panose="020B0604020104020204" pitchFamily="34" charset="0"/>
              </a:rPr>
              <a:t>Basic Principles of Heat Pump Operations</a:t>
            </a:r>
          </a:p>
        </p:txBody>
      </p:sp>
      <p:pic>
        <p:nvPicPr>
          <p:cNvPr id="5" name="Picture 9" descr="Diagram&#10;&#10;Description automatically generated">
            <a:extLst>
              <a:ext uri="{FF2B5EF4-FFF2-40B4-BE49-F238E27FC236}">
                <a16:creationId xmlns:a16="http://schemas.microsoft.com/office/drawing/2014/main" id="{40DFEE64-FAFD-42E8-9BAC-D54130020EE3}"/>
              </a:ext>
            </a:extLst>
          </p:cNvPr>
          <p:cNvPicPr>
            <a:picLocks noChangeAspect="1"/>
          </p:cNvPicPr>
          <p:nvPr/>
        </p:nvPicPr>
        <p:blipFill>
          <a:blip r:embed="rId4"/>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3656800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6CBA-4B1E-4216-8843-3679AF27E87B}"/>
              </a:ext>
            </a:extLst>
          </p:cNvPr>
          <p:cNvSpPr>
            <a:spLocks noGrp="1"/>
          </p:cNvSpPr>
          <p:nvPr>
            <p:ph type="title"/>
          </p:nvPr>
        </p:nvSpPr>
        <p:spPr/>
        <p:txBody>
          <a:bodyPr>
            <a:normAutofit fontScale="90000"/>
          </a:bodyPr>
          <a:lstStyle/>
          <a:p>
            <a:r>
              <a:rPr lang="en-US">
                <a:latin typeface="Abadi" panose="020B0604020104020204" pitchFamily="34" charset="0"/>
              </a:rPr>
              <a:t>Available Resources</a:t>
            </a:r>
            <a:br>
              <a:rPr lang="en-US" sz="4000">
                <a:latin typeface="Abadi" panose="020B0604020104020204" pitchFamily="34" charset="0"/>
              </a:rPr>
            </a:br>
            <a:r>
              <a:rPr lang="en-US" sz="3600">
                <a:latin typeface="Abadi" panose="020B0604020104020204" pitchFamily="34" charset="0"/>
              </a:rPr>
              <a:t>Recommended Design Practices</a:t>
            </a:r>
            <a:endParaRPr lang="en-US" sz="4000">
              <a:latin typeface="Abadi" panose="020B0604020104020204" pitchFamily="34" charset="0"/>
            </a:endParaRPr>
          </a:p>
        </p:txBody>
      </p:sp>
      <p:pic>
        <p:nvPicPr>
          <p:cNvPr id="11" name="Content Placeholder 10">
            <a:extLst>
              <a:ext uri="{FF2B5EF4-FFF2-40B4-BE49-F238E27FC236}">
                <a16:creationId xmlns:a16="http://schemas.microsoft.com/office/drawing/2014/main" id="{99C366A1-71EE-4727-AF28-F5A34A7FF311}"/>
              </a:ext>
            </a:extLst>
          </p:cNvPr>
          <p:cNvPicPr>
            <a:picLocks noGrp="1" noChangeAspect="1"/>
          </p:cNvPicPr>
          <p:nvPr>
            <p:ph sz="half" idx="1"/>
          </p:nvPr>
        </p:nvPicPr>
        <p:blipFill>
          <a:blip r:embed="rId3"/>
          <a:stretch>
            <a:fillRect/>
          </a:stretch>
        </p:blipFill>
        <p:spPr>
          <a:xfrm>
            <a:off x="747587" y="1454150"/>
            <a:ext cx="3648325" cy="4718050"/>
          </a:xfrm>
          <a:prstGeom prst="rect">
            <a:avLst/>
          </a:prstGeom>
        </p:spPr>
      </p:pic>
      <p:pic>
        <p:nvPicPr>
          <p:cNvPr id="12" name="Content Placeholder 11">
            <a:extLst>
              <a:ext uri="{FF2B5EF4-FFF2-40B4-BE49-F238E27FC236}">
                <a16:creationId xmlns:a16="http://schemas.microsoft.com/office/drawing/2014/main" id="{59A4CC21-F7E4-47C5-83B4-39568C5A8CDF}"/>
              </a:ext>
            </a:extLst>
          </p:cNvPr>
          <p:cNvPicPr>
            <a:picLocks noGrp="1" noChangeAspect="1"/>
          </p:cNvPicPr>
          <p:nvPr>
            <p:ph sz="half" idx="2"/>
          </p:nvPr>
        </p:nvPicPr>
        <p:blipFill>
          <a:blip r:embed="rId4"/>
          <a:stretch>
            <a:fillRect/>
          </a:stretch>
        </p:blipFill>
        <p:spPr>
          <a:xfrm>
            <a:off x="4822376" y="1454150"/>
            <a:ext cx="3499747" cy="4718050"/>
          </a:xfrm>
          <a:prstGeom prst="rect">
            <a:avLst/>
          </a:prstGeom>
        </p:spPr>
      </p:pic>
      <p:sp>
        <p:nvSpPr>
          <p:cNvPr id="10" name="Slide Number Placeholder 4">
            <a:extLst>
              <a:ext uri="{FF2B5EF4-FFF2-40B4-BE49-F238E27FC236}">
                <a16:creationId xmlns:a16="http://schemas.microsoft.com/office/drawing/2014/main" id="{D4457375-169E-4329-9D26-9F4ABDCE180A}"/>
              </a:ext>
            </a:extLst>
          </p:cNvPr>
          <p:cNvSpPr>
            <a:spLocks noGrp="1"/>
          </p:cNvSpPr>
          <p:nvPr>
            <p:ph type="sldNum" sz="quarter" idx="4"/>
          </p:nvPr>
        </p:nvSpPr>
        <p:spPr/>
        <p:txBody>
          <a:bodyPr/>
          <a:lstStyle/>
          <a:p>
            <a:fld id="{E6166F9C-AA76-49A4-852C-289CB63A6674}" type="slidenum">
              <a:rPr lang="en-US" smtClean="0"/>
              <a:t>40</a:t>
            </a:fld>
            <a:endParaRPr lang="en-US"/>
          </a:p>
        </p:txBody>
      </p:sp>
      <p:sp>
        <p:nvSpPr>
          <p:cNvPr id="8" name="Rectangle 7">
            <a:extLst>
              <a:ext uri="{FF2B5EF4-FFF2-40B4-BE49-F238E27FC236}">
                <a16:creationId xmlns:a16="http://schemas.microsoft.com/office/drawing/2014/main" id="{D8AEC0C4-937D-404B-BECD-C80306A0A571}"/>
              </a:ext>
            </a:extLst>
          </p:cNvPr>
          <p:cNvSpPr/>
          <p:nvPr/>
        </p:nvSpPr>
        <p:spPr>
          <a:xfrm>
            <a:off x="4956664" y="6140911"/>
            <a:ext cx="3495704" cy="430887"/>
          </a:xfrm>
          <a:prstGeom prst="rect">
            <a:avLst/>
          </a:prstGeom>
        </p:spPr>
        <p:txBody>
          <a:bodyPr wrap="square">
            <a:spAutoFit/>
          </a:bodyPr>
          <a:lstStyle/>
          <a:p>
            <a:r>
              <a:rPr lang="en-US" sz="1050">
                <a:hlinkClick r:id="rId5"/>
              </a:rPr>
              <a:t>https://neea.org/img/documents/NEEA-Cold-Climate-DHP-Spec-and-Recommendations.pdf</a:t>
            </a:r>
            <a:r>
              <a:rPr lang="en-US" sz="1050"/>
              <a:t> </a:t>
            </a:r>
          </a:p>
        </p:txBody>
      </p:sp>
      <p:sp>
        <p:nvSpPr>
          <p:cNvPr id="9" name="Rectangle 8">
            <a:extLst>
              <a:ext uri="{FF2B5EF4-FFF2-40B4-BE49-F238E27FC236}">
                <a16:creationId xmlns:a16="http://schemas.microsoft.com/office/drawing/2014/main" id="{30FC0940-73A4-4CB1-BF36-60245D6C404F}"/>
              </a:ext>
            </a:extLst>
          </p:cNvPr>
          <p:cNvSpPr/>
          <p:nvPr/>
        </p:nvSpPr>
        <p:spPr>
          <a:xfrm>
            <a:off x="889371" y="6176963"/>
            <a:ext cx="3779664" cy="415498"/>
          </a:xfrm>
          <a:prstGeom prst="rect">
            <a:avLst/>
          </a:prstGeom>
        </p:spPr>
        <p:txBody>
          <a:bodyPr wrap="square">
            <a:spAutoFit/>
          </a:bodyPr>
          <a:lstStyle/>
          <a:p>
            <a:r>
              <a:rPr lang="en-US" sz="1050">
                <a:hlinkClick r:id="rId6"/>
              </a:rPr>
              <a:t>https://neep.org/sites/default/files/resources/ASHP%20Sizing%20%26%20Selecting%20-%208x11_edits.pdf</a:t>
            </a:r>
            <a:r>
              <a:rPr lang="en-US" sz="1050"/>
              <a:t> </a:t>
            </a:r>
          </a:p>
        </p:txBody>
      </p:sp>
    </p:spTree>
    <p:extLst>
      <p:ext uri="{BB962C8B-B14F-4D97-AF65-F5344CB8AC3E}">
        <p14:creationId xmlns:p14="http://schemas.microsoft.com/office/powerpoint/2010/main" val="4012830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FFFC-5CE8-4274-8FC4-C3B8BC0DAC0C}"/>
              </a:ext>
            </a:extLst>
          </p:cNvPr>
          <p:cNvSpPr>
            <a:spLocks noGrp="1"/>
          </p:cNvSpPr>
          <p:nvPr>
            <p:ph type="title"/>
          </p:nvPr>
        </p:nvSpPr>
        <p:spPr/>
        <p:txBody>
          <a:bodyPr>
            <a:noAutofit/>
          </a:bodyPr>
          <a:lstStyle/>
          <a:p>
            <a:r>
              <a:rPr lang="en-US" sz="4000">
                <a:latin typeface="Abadi" panose="020B0604020104020204" pitchFamily="34" charset="0"/>
              </a:rPr>
              <a:t>Example Rule of Thumb for Cold Climates</a:t>
            </a:r>
          </a:p>
        </p:txBody>
      </p:sp>
      <p:graphicFrame>
        <p:nvGraphicFramePr>
          <p:cNvPr id="6" name="Table 5">
            <a:extLst>
              <a:ext uri="{FF2B5EF4-FFF2-40B4-BE49-F238E27FC236}">
                <a16:creationId xmlns:a16="http://schemas.microsoft.com/office/drawing/2014/main" id="{1D27AC92-C17D-43D3-821F-DCAB8D65EECC}"/>
              </a:ext>
            </a:extLst>
          </p:cNvPr>
          <p:cNvGraphicFramePr>
            <a:graphicFrameLocks noGrp="1"/>
          </p:cNvGraphicFramePr>
          <p:nvPr>
            <p:extLst>
              <p:ext uri="{D42A27DB-BD31-4B8C-83A1-F6EECF244321}">
                <p14:modId xmlns:p14="http://schemas.microsoft.com/office/powerpoint/2010/main" val="1433129423"/>
              </p:ext>
            </p:extLst>
          </p:nvPr>
        </p:nvGraphicFramePr>
        <p:xfrm>
          <a:off x="506384" y="1543365"/>
          <a:ext cx="8184392" cy="4236726"/>
        </p:xfrm>
        <a:graphic>
          <a:graphicData uri="http://schemas.openxmlformats.org/drawingml/2006/table">
            <a:tbl>
              <a:tblPr firstRow="1" bandRow="1">
                <a:tableStyleId>{3C2FFA5D-87B4-456A-9821-1D502468CF0F}</a:tableStyleId>
              </a:tblPr>
              <a:tblGrid>
                <a:gridCol w="4328009">
                  <a:extLst>
                    <a:ext uri="{9D8B030D-6E8A-4147-A177-3AD203B41FA5}">
                      <a16:colId xmlns:a16="http://schemas.microsoft.com/office/drawing/2014/main" val="1029036690"/>
                    </a:ext>
                  </a:extLst>
                </a:gridCol>
                <a:gridCol w="972196">
                  <a:extLst>
                    <a:ext uri="{9D8B030D-6E8A-4147-A177-3AD203B41FA5}">
                      <a16:colId xmlns:a16="http://schemas.microsoft.com/office/drawing/2014/main" val="1683002972"/>
                    </a:ext>
                  </a:extLst>
                </a:gridCol>
                <a:gridCol w="949747">
                  <a:extLst>
                    <a:ext uri="{9D8B030D-6E8A-4147-A177-3AD203B41FA5}">
                      <a16:colId xmlns:a16="http://schemas.microsoft.com/office/drawing/2014/main" val="1192226352"/>
                    </a:ext>
                  </a:extLst>
                </a:gridCol>
                <a:gridCol w="980385">
                  <a:extLst>
                    <a:ext uri="{9D8B030D-6E8A-4147-A177-3AD203B41FA5}">
                      <a16:colId xmlns:a16="http://schemas.microsoft.com/office/drawing/2014/main" val="1482883558"/>
                    </a:ext>
                  </a:extLst>
                </a:gridCol>
                <a:gridCol w="954055">
                  <a:extLst>
                    <a:ext uri="{9D8B030D-6E8A-4147-A177-3AD203B41FA5}">
                      <a16:colId xmlns:a16="http://schemas.microsoft.com/office/drawing/2014/main" val="2972638313"/>
                    </a:ext>
                  </a:extLst>
                </a:gridCol>
              </a:tblGrid>
              <a:tr h="667687">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x-none" sz="2800" b="1"/>
                        <a:t>Heating Load Estimator </a:t>
                      </a:r>
                      <a:endParaRPr lang="en-US" sz="2800" b="1"/>
                    </a:p>
                    <a:p>
                      <a:pPr algn="ctr"/>
                      <a:r>
                        <a:rPr lang="en-US" sz="1800" b="1"/>
                        <a:t>(in BTUs per square foot of floor area)</a:t>
                      </a:r>
                      <a:endParaRPr lang="x-none" sz="1400" b="0" i="1" baseline="30000">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69A6"/>
                    </a:soli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tc hMerge="1">
                  <a:txBody>
                    <a:bodyPr/>
                    <a:lstStyle/>
                    <a:p>
                      <a:pPr algn="ctr">
                        <a:lnSpc>
                          <a:spcPct val="90000"/>
                        </a:lnSpc>
                      </a:pPr>
                      <a:endParaRPr lang="x-none" sz="2000" b="0">
                        <a:latin typeface="Segoe UI"/>
                      </a:endParaRPr>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extLst>
                  <a:ext uri="{0D108BD9-81ED-4DB2-BD59-A6C34878D82A}">
                    <a16:rowId xmlns:a16="http://schemas.microsoft.com/office/drawing/2014/main" val="1043093044"/>
                  </a:ext>
                </a:extLst>
              </a:tr>
              <a:tr h="3747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x-none" sz="1800" b="1" i="0" kern="1200">
                        <a:solidFill>
                          <a:schemeClr val="lt1"/>
                        </a:solidFill>
                        <a:latin typeface="Segoe UI"/>
                        <a:ea typeface="+mn-ea"/>
                        <a:cs typeface="+mn-cs"/>
                      </a:endParaRPr>
                    </a:p>
                  </a:txBody>
                  <a:tcPr marL="115791" marR="115791" marT="57896" marB="57896" anchor="ct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69A6"/>
                    </a:solidFill>
                  </a:tcPr>
                </a:tc>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90000"/>
                        </a:lnSpc>
                        <a:spcBef>
                          <a:spcPts val="0"/>
                        </a:spcBef>
                        <a:spcAft>
                          <a:spcPts val="0"/>
                        </a:spcAft>
                        <a:buClrTx/>
                        <a:buSzTx/>
                        <a:buFontTx/>
                        <a:buNone/>
                        <a:tabLst/>
                        <a:defRPr/>
                      </a:pPr>
                      <a:r>
                        <a:rPr lang="x-none" sz="1800" b="0">
                          <a:solidFill>
                            <a:schemeClr val="bg1"/>
                          </a:solidFill>
                        </a:rPr>
                        <a:t>Local Design Temperature</a:t>
                      </a:r>
                      <a:endParaRPr lang="en-US" sz="1800" b="0" i="0">
                        <a:solidFill>
                          <a:schemeClr val="bg1"/>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69A6"/>
                    </a:solidFill>
                  </a:tcPr>
                </a:tc>
                <a:tc hMerge="1">
                  <a:txBody>
                    <a:bodyPr/>
                    <a:lstStyle/>
                    <a:p>
                      <a:endParaRPr lang="en-US"/>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pPr algn="ctr">
                        <a:lnSpc>
                          <a:spcPct val="90000"/>
                        </a:lnSpc>
                      </a:pPr>
                      <a:endParaRPr lang="x-none" sz="2000" b="0">
                        <a:latin typeface="Segoe UI"/>
                      </a:endParaRPr>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endParaRPr lang="en-US"/>
                    </a:p>
                  </a:txBody>
                  <a:tcPr/>
                </a:tc>
                <a:extLst>
                  <a:ext uri="{0D108BD9-81ED-4DB2-BD59-A6C34878D82A}">
                    <a16:rowId xmlns:a16="http://schemas.microsoft.com/office/drawing/2014/main" val="10001"/>
                  </a:ext>
                </a:extLst>
              </a:tr>
              <a:tr h="8208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x-none" sz="2000" b="1">
                          <a:solidFill>
                            <a:srgbClr val="FFFFFF"/>
                          </a:solidFill>
                        </a:rPr>
                        <a:t>House Description</a:t>
                      </a:r>
                      <a:endParaRPr lang="x-none" sz="2000"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Below</a:t>
                      </a:r>
                    </a:p>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-10˚ F</a:t>
                      </a:r>
                      <a:endParaRPr lang="x-none" b="1" i="0">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-10˚ F to 5˚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5˚ F to 20˚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Above 20˚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extLst>
                  <a:ext uri="{0D108BD9-81ED-4DB2-BD59-A6C34878D82A}">
                    <a16:rowId xmlns:a16="http://schemas.microsoft.com/office/drawing/2014/main" val="4119605307"/>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x-none" b="0">
                          <a:solidFill>
                            <a:srgbClr val="000000"/>
                          </a:solidFill>
                        </a:rPr>
                        <a:t>No</a:t>
                      </a:r>
                      <a:r>
                        <a:rPr lang="en-US" b="0">
                          <a:solidFill>
                            <a:srgbClr val="000000"/>
                          </a:solidFill>
                        </a:rPr>
                        <a:t> </a:t>
                      </a:r>
                      <a:r>
                        <a:rPr lang="x-none" b="0">
                          <a:solidFill>
                            <a:srgbClr val="000000"/>
                          </a:solidFill>
                        </a:rPr>
                        <a:t>wall Insulation</a:t>
                      </a:r>
                      <a:r>
                        <a:rPr lang="en-US" b="0">
                          <a:solidFill>
                            <a:srgbClr val="000000"/>
                          </a:solidFill>
                        </a:rPr>
                        <a:t>; single pane window</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47</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41</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35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0770215"/>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x-none" b="0"/>
                        <a:t>2x4 </a:t>
                      </a:r>
                      <a:r>
                        <a:rPr lang="en-US" b="0"/>
                        <a:t>c</a:t>
                      </a:r>
                      <a:r>
                        <a:rPr lang="x-none" b="0"/>
                        <a:t>onstruction w/</a:t>
                      </a:r>
                      <a:r>
                        <a:rPr lang="en-US" b="0" err="1"/>
                        <a:t>i</a:t>
                      </a:r>
                      <a:r>
                        <a:rPr lang="x-none" b="0"/>
                        <a:t>nsulation</a:t>
                      </a:r>
                      <a:r>
                        <a:rPr lang="en-US" b="0"/>
                        <a:t>; 2P windows</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22</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16</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extLst>
                  <a:ext uri="{0D108BD9-81ED-4DB2-BD59-A6C34878D82A}">
                    <a16:rowId xmlns:a16="http://schemas.microsoft.com/office/drawing/2014/main" val="3787218706"/>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a:t>2x6 </a:t>
                      </a:r>
                      <a:r>
                        <a:rPr lang="en-US" b="0"/>
                        <a:t>c</a:t>
                      </a:r>
                      <a:r>
                        <a:rPr lang="x-none" b="0"/>
                        <a:t>onstruction w/</a:t>
                      </a:r>
                      <a:r>
                        <a:rPr lang="en-US" b="0" err="1"/>
                        <a:t>i</a:t>
                      </a:r>
                      <a:r>
                        <a:rPr lang="x-none" b="0"/>
                        <a:t>nsulation</a:t>
                      </a:r>
                      <a:r>
                        <a:rPr lang="en-US" b="0"/>
                        <a:t>; 2P windows</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18</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13</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11</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821321"/>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a:t>New </a:t>
                      </a:r>
                      <a:r>
                        <a:rPr lang="en-US" b="0"/>
                        <a:t>c</a:t>
                      </a:r>
                      <a:r>
                        <a:rPr lang="x-none" b="0"/>
                        <a:t>onstruction (Post 2012)</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16</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14</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12</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extLst>
                  <a:ext uri="{0D108BD9-81ED-4DB2-BD59-A6C34878D82A}">
                    <a16:rowId xmlns:a16="http://schemas.microsoft.com/office/drawing/2014/main" val="121551713"/>
                  </a:ext>
                </a:extLst>
              </a:tr>
            </a:tbl>
          </a:graphicData>
        </a:graphic>
      </p:graphicFrame>
    </p:spTree>
    <p:extLst>
      <p:ext uri="{BB962C8B-B14F-4D97-AF65-F5344CB8AC3E}">
        <p14:creationId xmlns:p14="http://schemas.microsoft.com/office/powerpoint/2010/main" val="663824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a:t>Remote Delivery</a:t>
            </a:r>
          </a:p>
          <a:p>
            <a:pPr lvl="1"/>
            <a:r>
              <a:rPr lang="en-US" sz="1800"/>
              <a:t>Complete the phrase – “standard air-source heat pumps don’t work here because ____________”</a:t>
            </a:r>
          </a:p>
          <a:p>
            <a:pPr lvl="1"/>
            <a:r>
              <a:rPr lang="en-US" sz="1800"/>
              <a:t>Complete the phrase – “properly-sized ccASHPs can deliver the following in my area _____________”</a:t>
            </a:r>
          </a:p>
          <a:p>
            <a:pPr marL="457200" lvl="1" indent="0">
              <a:buNone/>
            </a:pPr>
            <a:endParaRPr lang="en-US"/>
          </a:p>
          <a:p>
            <a:r>
              <a:rPr lang="en-US" sz="2400"/>
              <a:t>In-person</a:t>
            </a:r>
          </a:p>
          <a:p>
            <a:pPr lvl="1"/>
            <a:r>
              <a:rPr lang="en-US" sz="1800"/>
              <a:t>Solicit a standard ASHP “horror story” (like the big bill) from the group</a:t>
            </a:r>
          </a:p>
          <a:p>
            <a:pPr lvl="1"/>
            <a:r>
              <a:rPr lang="en-US" sz="1800"/>
              <a:t>Ask the group to identify how this is avoided with modern ccASHP systems and proper design</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Performance in New York State</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9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05521"/>
            <a:ext cx="7772400" cy="2121251"/>
          </a:xfrm>
        </p:spPr>
        <p:txBody>
          <a:bodyPr>
            <a:normAutofit/>
          </a:bodyPr>
          <a:lstStyle/>
          <a:p>
            <a:pPr algn="ctr"/>
            <a:r>
              <a:rPr lang="en-US" sz="4800">
                <a:latin typeface="Abadi"/>
              </a:rPr>
              <a:t>Part 3</a:t>
            </a:r>
            <a:br>
              <a:rPr lang="en-US" sz="4800">
                <a:latin typeface="Abadi" panose="020B0604020104020204" pitchFamily="34" charset="0"/>
              </a:rPr>
            </a:br>
            <a:r>
              <a:rPr lang="en-US" sz="4800">
                <a:latin typeface="Abadi"/>
              </a:rPr>
              <a:t>System Sizing and Specification</a:t>
            </a:r>
          </a:p>
        </p:txBody>
      </p:sp>
      <p:pic>
        <p:nvPicPr>
          <p:cNvPr id="4" name="Picture 8" descr="Text, icon&#10;&#10;Description automatically generated">
            <a:extLst>
              <a:ext uri="{FF2B5EF4-FFF2-40B4-BE49-F238E27FC236}">
                <a16:creationId xmlns:a16="http://schemas.microsoft.com/office/drawing/2014/main" id="{8CF4A5A2-0031-4C1B-A0D9-D05AC02BCA7A}"/>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C32CABE0-2D47-4949-94F8-C7D23DC9A245}"/>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3134257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2122465066"/>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System Sizing and Specification</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44</a:t>
            </a:fld>
            <a:endParaRPr lang="en-US"/>
          </a:p>
        </p:txBody>
      </p:sp>
    </p:spTree>
    <p:extLst>
      <p:ext uri="{BB962C8B-B14F-4D97-AF65-F5344CB8AC3E}">
        <p14:creationId xmlns:p14="http://schemas.microsoft.com/office/powerpoint/2010/main" val="3430398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rmAutofit/>
          </a:bodyPr>
          <a:lstStyle/>
          <a:p>
            <a:r>
              <a:rPr lang="en-US" sz="4000">
                <a:latin typeface="Abadi" panose="020B0604020104020204" pitchFamily="34" charset="0"/>
              </a:rPr>
              <a:t>The Basics</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45</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3169296"/>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433578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2" y="1903954"/>
            <a:ext cx="720406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prstClr val="black"/>
                </a:solidFill>
                <a:ea typeface="+mj-ea"/>
                <a:cs typeface="+mj-cs"/>
              </a:rPr>
              <a:t>Always specify Airconditioning, Heating &amp; Refrigeration Institute (AHRI) indoor/outdoor matched pairs</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Pull extended performance data from NEEP database or manufacturer’s data </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Size for heating first, cooling second</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3491884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Autofit/>
          </a:bodyPr>
          <a:lstStyle/>
          <a:p>
            <a:r>
              <a:rPr lang="en-US" sz="4000">
                <a:latin typeface="Abadi" panose="020B0604020104020204" pitchFamily="34" charset="0"/>
              </a:rPr>
              <a:t>What Really Matters When Sizing For Heating</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46</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2841281"/>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391446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3" y="2125899"/>
            <a:ext cx="614838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prstClr val="black"/>
                </a:solidFill>
                <a:ea typeface="+mj-ea"/>
                <a:cs typeface="+mj-cs"/>
              </a:rPr>
              <a:t>Meeting home heating load on the coldest day</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Not providing too much heat on mild days</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Delivering heat to every room; choose the right product for the home’s need</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2584645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icon&#10;&#10;Description automatically generated">
            <a:extLst>
              <a:ext uri="{FF2B5EF4-FFF2-40B4-BE49-F238E27FC236}">
                <a16:creationId xmlns:a16="http://schemas.microsoft.com/office/drawing/2014/main" id="{0948BE82-0F84-48B9-9D22-7B8B49E35D48}"/>
              </a:ext>
            </a:extLst>
          </p:cNvPr>
          <p:cNvPicPr>
            <a:picLocks noChangeAspect="1"/>
          </p:cNvPicPr>
          <p:nvPr/>
        </p:nvPicPr>
        <p:blipFill>
          <a:blip r:embed="rId3"/>
          <a:stretch>
            <a:fillRect/>
          </a:stretch>
        </p:blipFill>
        <p:spPr>
          <a:xfrm>
            <a:off x="3988589" y="3744612"/>
            <a:ext cx="1374642" cy="1388572"/>
          </a:xfrm>
          <a:prstGeom prst="rect">
            <a:avLst/>
          </a:prstGeom>
        </p:spPr>
      </p:pic>
      <p:pic>
        <p:nvPicPr>
          <p:cNvPr id="3" name="Picture 5" descr="A picture containing icon&#10;&#10;Description automatically generated">
            <a:extLst>
              <a:ext uri="{FF2B5EF4-FFF2-40B4-BE49-F238E27FC236}">
                <a16:creationId xmlns:a16="http://schemas.microsoft.com/office/drawing/2014/main" id="{E9836AE9-B841-4D99-8E8C-B5BBC6E3051C}"/>
              </a:ext>
            </a:extLst>
          </p:cNvPr>
          <p:cNvPicPr>
            <a:picLocks noChangeAspect="1"/>
          </p:cNvPicPr>
          <p:nvPr/>
        </p:nvPicPr>
        <p:blipFill>
          <a:blip r:embed="rId3"/>
          <a:stretch>
            <a:fillRect/>
          </a:stretch>
        </p:blipFill>
        <p:spPr>
          <a:xfrm>
            <a:off x="6848113" y="1923151"/>
            <a:ext cx="1942340" cy="1966407"/>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931C0966-938B-4EB7-9A8B-7710080CC33F}"/>
              </a:ext>
            </a:extLst>
          </p:cNvPr>
          <p:cNvPicPr>
            <a:picLocks noChangeAspect="1"/>
          </p:cNvPicPr>
          <p:nvPr/>
        </p:nvPicPr>
        <p:blipFill>
          <a:blip r:embed="rId3"/>
          <a:stretch>
            <a:fillRect/>
          </a:stretch>
        </p:blipFill>
        <p:spPr>
          <a:xfrm>
            <a:off x="1057992" y="2568971"/>
            <a:ext cx="857631" cy="871561"/>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The Goldilocks Principle</a:t>
            </a:r>
          </a:p>
        </p:txBody>
      </p:sp>
      <p:sp>
        <p:nvSpPr>
          <p:cNvPr id="14" name="Slide Number Placeholder 4">
            <a:extLst>
              <a:ext uri="{FF2B5EF4-FFF2-40B4-BE49-F238E27FC236}">
                <a16:creationId xmlns:a16="http://schemas.microsoft.com/office/drawing/2014/main" id="{2ADD3CA6-0F01-4304-AAE1-ACE33EAB2011}"/>
              </a:ext>
            </a:extLst>
          </p:cNvPr>
          <p:cNvSpPr>
            <a:spLocks noGrp="1"/>
          </p:cNvSpPr>
          <p:nvPr>
            <p:ph type="sldNum" sz="quarter" idx="4"/>
          </p:nvPr>
        </p:nvSpPr>
        <p:spPr/>
        <p:txBody>
          <a:bodyPr/>
          <a:lstStyle/>
          <a:p>
            <a:fld id="{E6166F9C-AA76-49A4-852C-289CB63A6674}" type="slidenum">
              <a:rPr lang="en-US" smtClean="0"/>
              <a:t>47</a:t>
            </a:fld>
            <a:endParaRPr lang="en-US"/>
          </a:p>
        </p:txBody>
      </p:sp>
      <p:sp>
        <p:nvSpPr>
          <p:cNvPr id="19" name="TextBox 18">
            <a:extLst>
              <a:ext uri="{FF2B5EF4-FFF2-40B4-BE49-F238E27FC236}">
                <a16:creationId xmlns:a16="http://schemas.microsoft.com/office/drawing/2014/main" id="{4EF0F600-4091-4EC9-846D-7D612EEB7D97}"/>
              </a:ext>
            </a:extLst>
          </p:cNvPr>
          <p:cNvSpPr txBox="1"/>
          <p:nvPr/>
        </p:nvSpPr>
        <p:spPr>
          <a:xfrm>
            <a:off x="6763781" y="3932250"/>
            <a:ext cx="2276540" cy="2262158"/>
          </a:xfrm>
          <a:prstGeom prst="rect">
            <a:avLst/>
          </a:prstGeom>
          <a:noFill/>
        </p:spPr>
        <p:txBody>
          <a:bodyPr wrap="square" rtlCol="0">
            <a:spAutoFit/>
          </a:bodyPr>
          <a:lstStyle/>
          <a:p>
            <a:pPr algn="ctr"/>
            <a:r>
              <a:rPr lang="en-US" sz="2000" b="1"/>
              <a:t>Too Big</a:t>
            </a:r>
          </a:p>
          <a:p>
            <a:pPr>
              <a:spcAft>
                <a:spcPts val="600"/>
              </a:spcAft>
            </a:pPr>
            <a:r>
              <a:rPr lang="en-US"/>
              <a:t>System will cycle on and off</a:t>
            </a:r>
          </a:p>
          <a:p>
            <a:pPr marL="285750" indent="-285750">
              <a:buFont typeface="Arial" panose="020B0604020202020204" pitchFamily="34" charset="0"/>
              <a:buChar char="•"/>
            </a:pPr>
            <a:r>
              <a:rPr lang="en-US" sz="1600"/>
              <a:t>Poor comfort</a:t>
            </a:r>
          </a:p>
          <a:p>
            <a:pPr marL="285750" indent="-285750">
              <a:buFont typeface="Arial" panose="020B0604020202020204" pitchFamily="34" charset="0"/>
              <a:buChar char="•"/>
            </a:pPr>
            <a:r>
              <a:rPr lang="en-US" sz="1600"/>
              <a:t>Poor energy efficiency</a:t>
            </a:r>
          </a:p>
          <a:p>
            <a:pPr marL="285750" indent="-285750">
              <a:buFont typeface="Arial" panose="020B0604020202020204" pitchFamily="34" charset="0"/>
              <a:buChar char="•"/>
            </a:pPr>
            <a:r>
              <a:rPr lang="en-US" sz="1600"/>
              <a:t>Poor durability</a:t>
            </a:r>
          </a:p>
          <a:p>
            <a:pPr marL="285750" indent="-285750">
              <a:buFont typeface="Arial" panose="020B0604020202020204" pitchFamily="34" charset="0"/>
              <a:buChar char="•"/>
            </a:pPr>
            <a:r>
              <a:rPr lang="en-US" sz="1600"/>
              <a:t>More expensive</a:t>
            </a:r>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326" y="2143502"/>
            <a:ext cx="533449" cy="533449"/>
          </a:xfrm>
          <a:prstGeom prst="rect">
            <a:avLst/>
          </a:prstGeom>
        </p:spPr>
      </p:pic>
      <p:pic>
        <p:nvPicPr>
          <p:cNvPr id="42" name="Picture 41" descr="Shape&#10;&#10;Description automatically generated">
            <a:extLst>
              <a:ext uri="{FF2B5EF4-FFF2-40B4-BE49-F238E27FC236}">
                <a16:creationId xmlns:a16="http://schemas.microsoft.com/office/drawing/2014/main" id="{BCA4BA8D-1C22-4CE1-B8EC-0E0B5C16A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809" y="2415367"/>
            <a:ext cx="533449" cy="533449"/>
          </a:xfrm>
          <a:prstGeom prst="rect">
            <a:avLst/>
          </a:prstGeom>
        </p:spPr>
      </p:pic>
      <p:sp>
        <p:nvSpPr>
          <p:cNvPr id="43" name="TextBox 42">
            <a:extLst>
              <a:ext uri="{FF2B5EF4-FFF2-40B4-BE49-F238E27FC236}">
                <a16:creationId xmlns:a16="http://schemas.microsoft.com/office/drawing/2014/main" id="{968590DA-9BF8-49DF-91BD-2EF878E91066}"/>
              </a:ext>
            </a:extLst>
          </p:cNvPr>
          <p:cNvSpPr txBox="1"/>
          <p:nvPr/>
        </p:nvSpPr>
        <p:spPr>
          <a:xfrm>
            <a:off x="459501" y="3932250"/>
            <a:ext cx="2276540" cy="2292935"/>
          </a:xfrm>
          <a:prstGeom prst="rect">
            <a:avLst/>
          </a:prstGeom>
          <a:noFill/>
        </p:spPr>
        <p:txBody>
          <a:bodyPr wrap="square" rtlCol="0">
            <a:spAutoFit/>
          </a:bodyPr>
          <a:lstStyle/>
          <a:p>
            <a:pPr algn="ctr"/>
            <a:r>
              <a:rPr lang="en-US" sz="2000" b="1"/>
              <a:t>Too Small</a:t>
            </a:r>
          </a:p>
          <a:p>
            <a:pPr>
              <a:spcAft>
                <a:spcPts val="600"/>
              </a:spcAft>
            </a:pPr>
            <a:r>
              <a:rPr lang="en-US"/>
              <a:t>System will not keep the house warm on the coldest days </a:t>
            </a:r>
          </a:p>
          <a:p>
            <a:pPr marL="285750" indent="-285750">
              <a:buFont typeface="Arial" panose="020B0604020202020204" pitchFamily="34" charset="0"/>
              <a:buChar char="•"/>
            </a:pPr>
            <a:r>
              <a:rPr lang="en-US" sz="1600"/>
              <a:t>Poor comfort, or need for backup heat</a:t>
            </a:r>
          </a:p>
          <a:p>
            <a:pPr marL="285750" indent="-285750">
              <a:buFont typeface="Arial" panose="020B0604020202020204" pitchFamily="34" charset="0"/>
              <a:buChar char="•"/>
            </a:pPr>
            <a:r>
              <a:rPr lang="en-US" sz="1600"/>
              <a:t>Slow catch up if using thermostat setbacks</a:t>
            </a:r>
          </a:p>
        </p:txBody>
      </p:sp>
      <p:sp>
        <p:nvSpPr>
          <p:cNvPr id="44" name="TextBox 43">
            <a:extLst>
              <a:ext uri="{FF2B5EF4-FFF2-40B4-BE49-F238E27FC236}">
                <a16:creationId xmlns:a16="http://schemas.microsoft.com/office/drawing/2014/main" id="{11E2031C-E06A-4B91-BA86-25509591C218}"/>
              </a:ext>
            </a:extLst>
          </p:cNvPr>
          <p:cNvSpPr txBox="1"/>
          <p:nvPr/>
        </p:nvSpPr>
        <p:spPr>
          <a:xfrm>
            <a:off x="3856250" y="4978690"/>
            <a:ext cx="1738806" cy="1215717"/>
          </a:xfrm>
          <a:prstGeom prst="rect">
            <a:avLst/>
          </a:prstGeom>
          <a:noFill/>
        </p:spPr>
        <p:txBody>
          <a:bodyPr wrap="square" rtlCol="0">
            <a:spAutoFit/>
          </a:bodyPr>
          <a:lstStyle/>
          <a:p>
            <a:pPr algn="ctr">
              <a:spcAft>
                <a:spcPts val="600"/>
              </a:spcAft>
            </a:pPr>
            <a:r>
              <a:rPr lang="en-US" sz="2000" b="1"/>
              <a:t>Just Right</a:t>
            </a:r>
          </a:p>
          <a:p>
            <a:pPr marL="285750" indent="-285750">
              <a:buFont typeface="Arial" panose="020B0604020202020204" pitchFamily="34" charset="0"/>
              <a:buChar char="•"/>
            </a:pPr>
            <a:r>
              <a:rPr lang="en-US" sz="1600"/>
              <a:t>Comfort</a:t>
            </a:r>
          </a:p>
          <a:p>
            <a:pPr marL="285750" indent="-285750">
              <a:buFont typeface="Arial" panose="020B0604020202020204" pitchFamily="34" charset="0"/>
              <a:buChar char="•"/>
            </a:pPr>
            <a:r>
              <a:rPr lang="en-US" sz="1600"/>
              <a:t>Efficiency</a:t>
            </a:r>
          </a:p>
          <a:p>
            <a:pPr marL="285750" indent="-285750">
              <a:buFont typeface="Arial" panose="020B0604020202020204" pitchFamily="34" charset="0"/>
              <a:buChar char="•"/>
            </a:pPr>
            <a:r>
              <a:rPr lang="en-US" sz="1600"/>
              <a:t>Durability</a:t>
            </a:r>
          </a:p>
        </p:txBody>
      </p:sp>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662" y="3577827"/>
            <a:ext cx="608127" cy="608127"/>
          </a:xfrm>
          <a:prstGeom prst="rect">
            <a:avLst/>
          </a:prstGeom>
        </p:spPr>
      </p:pic>
      <p:pic>
        <p:nvPicPr>
          <p:cNvPr id="7" name="Picture 6" descr="A picture containing text, table&#10;&#10;Description automatically generated">
            <a:extLst>
              <a:ext uri="{FF2B5EF4-FFF2-40B4-BE49-F238E27FC236}">
                <a16:creationId xmlns:a16="http://schemas.microsoft.com/office/drawing/2014/main" id="{CF2FCAFC-325B-4294-8E5D-3C8CA213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471" y="1825966"/>
            <a:ext cx="3831781" cy="1355493"/>
          </a:xfrm>
          <a:prstGeom prst="rect">
            <a:avLst/>
          </a:prstGeom>
        </p:spPr>
      </p:pic>
      <p:sp>
        <p:nvSpPr>
          <p:cNvPr id="8" name="Circle: Hollow 7">
            <a:extLst>
              <a:ext uri="{FF2B5EF4-FFF2-40B4-BE49-F238E27FC236}">
                <a16:creationId xmlns:a16="http://schemas.microsoft.com/office/drawing/2014/main" id="{1A48BF14-B801-47A8-8302-FB7EF6D73F93}"/>
              </a:ext>
            </a:extLst>
          </p:cNvPr>
          <p:cNvSpPr/>
          <p:nvPr/>
        </p:nvSpPr>
        <p:spPr>
          <a:xfrm>
            <a:off x="4081155" y="1379220"/>
            <a:ext cx="1097280" cy="2209800"/>
          </a:xfrm>
          <a:prstGeom prst="donut">
            <a:avLst>
              <a:gd name="adj" fmla="val 969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6666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E8DC7A-61DE-499D-995E-E0FCFF5B6C21}"/>
              </a:ext>
            </a:extLst>
          </p:cNvPr>
          <p:cNvGrpSpPr/>
          <p:nvPr/>
        </p:nvGrpSpPr>
        <p:grpSpPr>
          <a:xfrm>
            <a:off x="1214720" y="1305786"/>
            <a:ext cx="6714557" cy="3321538"/>
            <a:chOff x="1214720" y="1305786"/>
            <a:chExt cx="6714557" cy="3321538"/>
          </a:xfrm>
        </p:grpSpPr>
        <p:grpSp>
          <p:nvGrpSpPr>
            <p:cNvPr id="4" name="Group 3">
              <a:extLst>
                <a:ext uri="{FF2B5EF4-FFF2-40B4-BE49-F238E27FC236}">
                  <a16:creationId xmlns:a16="http://schemas.microsoft.com/office/drawing/2014/main" id="{EE6597E1-3800-4A80-8E42-23E367634511}"/>
                </a:ext>
              </a:extLst>
            </p:cNvPr>
            <p:cNvGrpSpPr/>
            <p:nvPr/>
          </p:nvGrpSpPr>
          <p:grpSpPr>
            <a:xfrm>
              <a:off x="1214720" y="1305786"/>
              <a:ext cx="6714557" cy="3321538"/>
              <a:chOff x="1214720" y="1305786"/>
              <a:chExt cx="6714557" cy="3321538"/>
            </a:xfrm>
          </p:grpSpPr>
          <p:pic>
            <p:nvPicPr>
              <p:cNvPr id="13" name="Picture 12">
                <a:extLst>
                  <a:ext uri="{FF2B5EF4-FFF2-40B4-BE49-F238E27FC236}">
                    <a16:creationId xmlns:a16="http://schemas.microsoft.com/office/drawing/2014/main" id="{33B009F0-9747-45C4-93B4-B0855A47A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978" y="1483343"/>
                <a:ext cx="6540043" cy="3143981"/>
              </a:xfrm>
              <a:prstGeom prst="rect">
                <a:avLst/>
              </a:prstGeom>
            </p:spPr>
          </p:pic>
          <p:sp>
            <p:nvSpPr>
              <p:cNvPr id="3" name="Rectangle 2">
                <a:extLst>
                  <a:ext uri="{FF2B5EF4-FFF2-40B4-BE49-F238E27FC236}">
                    <a16:creationId xmlns:a16="http://schemas.microsoft.com/office/drawing/2014/main" id="{DD71E31B-836D-4F05-8302-1494C66B5481}"/>
                  </a:ext>
                </a:extLst>
              </p:cNvPr>
              <p:cNvSpPr/>
              <p:nvPr/>
            </p:nvSpPr>
            <p:spPr>
              <a:xfrm>
                <a:off x="1214720" y="1305786"/>
                <a:ext cx="6714557" cy="4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272D55-2CB7-43AC-A857-F539F09CE6AA}"/>
                </a:ext>
              </a:extLst>
            </p:cNvPr>
            <p:cNvSpPr/>
            <p:nvPr/>
          </p:nvSpPr>
          <p:spPr>
            <a:xfrm>
              <a:off x="3629319" y="1690690"/>
              <a:ext cx="1489435" cy="2936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icon&#10;&#10;Description automatically generated">
            <a:extLst>
              <a:ext uri="{FF2B5EF4-FFF2-40B4-BE49-F238E27FC236}">
                <a16:creationId xmlns:a16="http://schemas.microsoft.com/office/drawing/2014/main" id="{F27F97D3-7A19-4192-BD90-A3550FB76A27}"/>
              </a:ext>
            </a:extLst>
          </p:cNvPr>
          <p:cNvPicPr>
            <a:picLocks noChangeAspect="1"/>
          </p:cNvPicPr>
          <p:nvPr/>
        </p:nvPicPr>
        <p:blipFill>
          <a:blip r:embed="rId4"/>
          <a:stretch>
            <a:fillRect/>
          </a:stretch>
        </p:blipFill>
        <p:spPr>
          <a:xfrm>
            <a:off x="5490878" y="5223138"/>
            <a:ext cx="1374642" cy="1388572"/>
          </a:xfrm>
          <a:prstGeom prst="rect">
            <a:avLst/>
          </a:prstGeom>
        </p:spPr>
      </p:pic>
      <p:pic>
        <p:nvPicPr>
          <p:cNvPr id="7" name="Picture 5" descr="A picture containing icon&#10;&#10;Description automatically generated">
            <a:extLst>
              <a:ext uri="{FF2B5EF4-FFF2-40B4-BE49-F238E27FC236}">
                <a16:creationId xmlns:a16="http://schemas.microsoft.com/office/drawing/2014/main" id="{4B63EA8B-8EBD-4CB4-957F-047D58939658}"/>
              </a:ext>
            </a:extLst>
          </p:cNvPr>
          <p:cNvPicPr>
            <a:picLocks noChangeAspect="1"/>
          </p:cNvPicPr>
          <p:nvPr/>
        </p:nvPicPr>
        <p:blipFill>
          <a:blip r:embed="rId4"/>
          <a:stretch>
            <a:fillRect/>
          </a:stretch>
        </p:blipFill>
        <p:spPr>
          <a:xfrm>
            <a:off x="1498658" y="4934221"/>
            <a:ext cx="1942340" cy="196640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19"/>
            <a:ext cx="8286750" cy="1054807"/>
          </a:xfrm>
        </p:spPr>
        <p:txBody>
          <a:bodyPr>
            <a:normAutofit fontScale="90000"/>
          </a:bodyPr>
          <a:lstStyle/>
          <a:p>
            <a:r>
              <a:rPr lang="en-US" sz="4000">
                <a:latin typeface="Abadi" panose="020B0604020104020204" pitchFamily="34" charset="0"/>
              </a:rPr>
              <a:t>Too Much Heat Leads to Short Cycling</a:t>
            </a:r>
          </a:p>
        </p:txBody>
      </p:sp>
      <p:sp>
        <p:nvSpPr>
          <p:cNvPr id="17" name="Slide Number Placeholder 4">
            <a:extLst>
              <a:ext uri="{FF2B5EF4-FFF2-40B4-BE49-F238E27FC236}">
                <a16:creationId xmlns:a16="http://schemas.microsoft.com/office/drawing/2014/main" id="{479570DF-FC21-42D7-B914-68778D216D81}"/>
              </a:ext>
            </a:extLst>
          </p:cNvPr>
          <p:cNvSpPr>
            <a:spLocks noGrp="1"/>
          </p:cNvSpPr>
          <p:nvPr>
            <p:ph type="sldNum" sz="quarter" idx="4"/>
          </p:nvPr>
        </p:nvSpPr>
        <p:spPr/>
        <p:txBody>
          <a:bodyPr/>
          <a:lstStyle/>
          <a:p>
            <a:fld id="{E6166F9C-AA76-49A4-852C-289CB63A6674}" type="slidenum">
              <a:rPr lang="en-US" smtClean="0"/>
              <a:t>48</a:t>
            </a:fld>
            <a:endParaRPr lang="en-US"/>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351" y="5176520"/>
            <a:ext cx="533449" cy="533449"/>
          </a:xfrm>
          <a:prstGeom prst="rect">
            <a:avLst/>
          </a:prstGeom>
        </p:spPr>
      </p:pic>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199" y="5256430"/>
            <a:ext cx="515266" cy="515266"/>
          </a:xfrm>
          <a:prstGeom prst="rect">
            <a:avLst/>
          </a:prstGeom>
        </p:spPr>
      </p:pic>
      <p:sp>
        <p:nvSpPr>
          <p:cNvPr id="14" name="TextBox 13">
            <a:extLst>
              <a:ext uri="{FF2B5EF4-FFF2-40B4-BE49-F238E27FC236}">
                <a16:creationId xmlns:a16="http://schemas.microsoft.com/office/drawing/2014/main" id="{511B3861-CAD4-4D25-A0FB-2F1F6C14D3D0}"/>
              </a:ext>
            </a:extLst>
          </p:cNvPr>
          <p:cNvSpPr txBox="1"/>
          <p:nvPr/>
        </p:nvSpPr>
        <p:spPr>
          <a:xfrm>
            <a:off x="1388564" y="4663924"/>
            <a:ext cx="2276540" cy="584775"/>
          </a:xfrm>
          <a:prstGeom prst="rect">
            <a:avLst/>
          </a:prstGeom>
          <a:noFill/>
        </p:spPr>
        <p:txBody>
          <a:bodyPr wrap="square" rtlCol="0">
            <a:spAutoFit/>
          </a:bodyPr>
          <a:lstStyle/>
          <a:p>
            <a:pPr algn="ctr"/>
            <a:r>
              <a:rPr lang="en-US" sz="1600"/>
              <a:t>Short cycling: turns on and off repeatedly</a:t>
            </a:r>
          </a:p>
        </p:txBody>
      </p:sp>
      <p:sp>
        <p:nvSpPr>
          <p:cNvPr id="15" name="TextBox 14">
            <a:extLst>
              <a:ext uri="{FF2B5EF4-FFF2-40B4-BE49-F238E27FC236}">
                <a16:creationId xmlns:a16="http://schemas.microsoft.com/office/drawing/2014/main" id="{E5FA5E04-B340-4184-ABA2-D21A46F8862B}"/>
              </a:ext>
            </a:extLst>
          </p:cNvPr>
          <p:cNvSpPr txBox="1"/>
          <p:nvPr/>
        </p:nvSpPr>
        <p:spPr>
          <a:xfrm>
            <a:off x="4891947" y="4663924"/>
            <a:ext cx="2695791" cy="584775"/>
          </a:xfrm>
          <a:prstGeom prst="rect">
            <a:avLst/>
          </a:prstGeom>
          <a:noFill/>
        </p:spPr>
        <p:txBody>
          <a:bodyPr wrap="square" rtlCol="0">
            <a:spAutoFit/>
          </a:bodyPr>
          <a:lstStyle/>
          <a:p>
            <a:pPr algn="ctr"/>
            <a:r>
              <a:rPr lang="en-US" sz="1600"/>
              <a:t>Right-sized: runs for 20 min. to 2 hour blocks steadily</a:t>
            </a:r>
          </a:p>
        </p:txBody>
      </p:sp>
    </p:spTree>
    <p:extLst>
      <p:ext uri="{BB962C8B-B14F-4D97-AF65-F5344CB8AC3E}">
        <p14:creationId xmlns:p14="http://schemas.microsoft.com/office/powerpoint/2010/main" val="1163658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Importance of Avoiding Short Cycling</a:t>
            </a:r>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49</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96444" cy="4708981"/>
          </a:xfrm>
          <a:prstGeom prst="rect">
            <a:avLst/>
          </a:prstGeom>
          <a:noFill/>
        </p:spPr>
        <p:txBody>
          <a:bodyPr wrap="square" rtlCol="0">
            <a:spAutoFit/>
          </a:bodyPr>
          <a:lstStyle/>
          <a:p>
            <a:pPr marL="342900" indent="-342900">
              <a:buFont typeface="Arial" panose="020B0604020202020204" pitchFamily="34" charset="0"/>
              <a:buChar char="•"/>
            </a:pPr>
            <a:r>
              <a:rPr lang="en-US"/>
              <a:t>Short Cycling Can:</a:t>
            </a:r>
          </a:p>
          <a:p>
            <a:pPr marL="800100" lvl="1" indent="-342900">
              <a:buFont typeface="Arial" panose="020B0604020202020204" pitchFamily="34" charset="0"/>
              <a:buChar char="•"/>
            </a:pPr>
            <a:r>
              <a:rPr lang="en-US"/>
              <a:t>Reduce operating COP by 15% – 40% when short cycling</a:t>
            </a:r>
          </a:p>
          <a:p>
            <a:pPr marL="1257300" lvl="2" indent="-342900">
              <a:buFont typeface="Arial" panose="020B0604020202020204" pitchFamily="34" charset="0"/>
              <a:buChar char="•"/>
            </a:pPr>
            <a:r>
              <a:rPr lang="en-US" sz="1600"/>
              <a:t>e.g., a COP of 5.0 acts like a 4.0</a:t>
            </a:r>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r>
              <a:rPr lang="en-US"/>
              <a:t>Impact system durability and occupant comfort</a:t>
            </a:r>
          </a:p>
          <a:p>
            <a:pPr lvl="1"/>
            <a:endParaRPr lang="en-US"/>
          </a:p>
          <a:p>
            <a:pPr marL="800100" lvl="1" indent="-342900">
              <a:buFont typeface="Arial" panose="020B0604020202020204" pitchFamily="34" charset="0"/>
              <a:buChar char="•"/>
            </a:pPr>
            <a:r>
              <a:rPr lang="en-US"/>
              <a:t>Reduce overall efficiency performance impact because it occurs during low-load conditions when temperatures are warmer and when COP is highest</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Not as critical as failing to meet design load, </a:t>
            </a:r>
            <a:r>
              <a:rPr lang="en-US" b="1" i="1"/>
              <a:t>but the impact should not be neglected</a:t>
            </a:r>
            <a:r>
              <a:rPr lang="en-US"/>
              <a:t>, </a:t>
            </a:r>
          </a:p>
          <a:p>
            <a:pPr marL="800100" lvl="1" indent="-342900">
              <a:buFont typeface="Arial" panose="020B0604020202020204" pitchFamily="34" charset="0"/>
              <a:buChar char="•"/>
            </a:pPr>
            <a:r>
              <a:rPr lang="en-US" sz="1600"/>
              <a:t>For partial load displacement - it is the </a:t>
            </a:r>
            <a:r>
              <a:rPr lang="en-US" sz="1600" b="1"/>
              <a:t>more critical </a:t>
            </a:r>
            <a:r>
              <a:rPr lang="en-US" sz="1600"/>
              <a:t>sizing factor</a:t>
            </a:r>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2">
            <a:extLst>
              <a:ext uri="{FF2B5EF4-FFF2-40B4-BE49-F238E27FC236}">
                <a16:creationId xmlns:a16="http://schemas.microsoft.com/office/drawing/2014/main" id="{2D6118EE-E968-4B19-B64A-040D8C3A8E5E}"/>
              </a:ext>
            </a:extLst>
          </p:cNvPr>
          <p:cNvPicPr>
            <a:picLocks noChangeAspect="1"/>
          </p:cNvPicPr>
          <p:nvPr/>
        </p:nvPicPr>
        <p:blipFill>
          <a:blip r:embed="rId3"/>
          <a:stretch>
            <a:fillRect/>
          </a:stretch>
        </p:blipFill>
        <p:spPr>
          <a:xfrm>
            <a:off x="6215062" y="2152650"/>
            <a:ext cx="2466975" cy="3048000"/>
          </a:xfrm>
          <a:prstGeom prst="rect">
            <a:avLst/>
          </a:prstGeom>
        </p:spPr>
      </p:pic>
    </p:spTree>
    <p:extLst>
      <p:ext uri="{BB962C8B-B14F-4D97-AF65-F5344CB8AC3E}">
        <p14:creationId xmlns:p14="http://schemas.microsoft.com/office/powerpoint/2010/main" val="259431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extLst>
              <p:ext uri="{D42A27DB-BD31-4B8C-83A1-F6EECF244321}">
                <p14:modId xmlns:p14="http://schemas.microsoft.com/office/powerpoint/2010/main" val="593559793"/>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a:latin typeface="Abadi" panose="020B0604020104020204" pitchFamily="34" charset="0"/>
              </a:rPr>
              <a:t>Heat Pump Basics</a:t>
            </a:r>
            <a:br>
              <a:rPr lang="en-US" sz="4800">
                <a:latin typeface="Abadi" panose="020B0604020104020204" pitchFamily="34" charset="0"/>
              </a:rPr>
            </a:br>
            <a:r>
              <a:rPr lang="en-US" sz="3600">
                <a:latin typeface="Abadi" panose="020B0604020104020204" pitchFamily="34" charset="0"/>
              </a:rPr>
              <a:t>Learning Outcomes</a:t>
            </a:r>
            <a:endParaRPr lang="en-US"/>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5</a:t>
            </a:fld>
            <a:endParaRPr lang="en-US"/>
          </a:p>
        </p:txBody>
      </p:sp>
    </p:spTree>
    <p:extLst>
      <p:ext uri="{BB962C8B-B14F-4D97-AF65-F5344CB8AC3E}">
        <p14:creationId xmlns:p14="http://schemas.microsoft.com/office/powerpoint/2010/main" val="1817454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259681"/>
            <a:ext cx="8445500" cy="4338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2FAD2E06-3CB2-4D8F-B724-0CCA3D81D26E}"/>
              </a:ext>
            </a:extLst>
          </p:cNvPr>
          <p:cNvSpPr>
            <a:spLocks noGrp="1"/>
          </p:cNvSpPr>
          <p:nvPr>
            <p:ph type="title"/>
          </p:nvPr>
        </p:nvSpPr>
        <p:spPr/>
        <p:txBody>
          <a:bodyPr>
            <a:noAutofit/>
          </a:bodyPr>
          <a:lstStyle/>
          <a:p>
            <a:r>
              <a:rPr lang="en-US" sz="3600">
                <a:solidFill>
                  <a:prstClr val="black"/>
                </a:solidFill>
                <a:latin typeface="Abadi" panose="020B0604020104020204" pitchFamily="34" charset="0"/>
              </a:rPr>
              <a:t>Maximum-Minimum Capacity Ranges</a:t>
            </a:r>
            <a:endParaRPr lang="en-US" sz="3200">
              <a:latin typeface="Abadi" panose="020B0604020104020204" pitchFamily="34" charset="0"/>
            </a:endParaRPr>
          </a:p>
        </p:txBody>
      </p:sp>
    </p:spTree>
    <p:extLst>
      <p:ext uri="{BB962C8B-B14F-4D97-AF65-F5344CB8AC3E}">
        <p14:creationId xmlns:p14="http://schemas.microsoft.com/office/powerpoint/2010/main" val="79604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259681"/>
            <a:ext cx="8445500" cy="4338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0567CBC2-D0DF-4786-918B-4E835316F072}"/>
              </a:ext>
            </a:extLst>
          </p:cNvPr>
          <p:cNvSpPr>
            <a:spLocks noGrp="1"/>
          </p:cNvSpPr>
          <p:nvPr>
            <p:ph type="title"/>
          </p:nvPr>
        </p:nvSpPr>
        <p:spPr/>
        <p:txBody>
          <a:bodyPr>
            <a:normAutofit/>
          </a:bodyPr>
          <a:lstStyle/>
          <a:p>
            <a:r>
              <a:rPr lang="en-US" sz="3600">
                <a:solidFill>
                  <a:prstClr val="black"/>
                </a:solidFill>
                <a:latin typeface="Abadi" panose="020B0604020104020204" pitchFamily="34" charset="0"/>
              </a:rPr>
              <a:t>Maximum-Minimum Capacity Ranges</a:t>
            </a:r>
            <a:endParaRPr lang="en-US" sz="3600">
              <a:latin typeface="Abadi" panose="020B0604020104020204" pitchFamily="34" charset="0"/>
            </a:endParaRPr>
          </a:p>
        </p:txBody>
      </p:sp>
    </p:spTree>
    <p:extLst>
      <p:ext uri="{BB962C8B-B14F-4D97-AF65-F5344CB8AC3E}">
        <p14:creationId xmlns:p14="http://schemas.microsoft.com/office/powerpoint/2010/main" val="2748875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433DA3-E3C8-4E7A-9D03-68458B171B16}"/>
              </a:ext>
            </a:extLst>
          </p:cNvPr>
          <p:cNvSpPr>
            <a:spLocks noGrp="1"/>
          </p:cNvSpPr>
          <p:nvPr>
            <p:ph type="title"/>
          </p:nvPr>
        </p:nvSpPr>
        <p:spPr>
          <a:xfrm>
            <a:off x="628650" y="365129"/>
            <a:ext cx="7886700" cy="931012"/>
          </a:xfrm>
        </p:spPr>
        <p:txBody>
          <a:bodyPr>
            <a:normAutofit/>
          </a:bodyPr>
          <a:lstStyle/>
          <a:p>
            <a:r>
              <a:rPr lang="en-US" sz="3600">
                <a:latin typeface="Abadi" panose="020B0604020104020204" pitchFamily="34" charset="0"/>
              </a:rPr>
              <a:t>AHRI Bin Hours by Climate Region</a:t>
            </a:r>
          </a:p>
        </p:txBody>
      </p:sp>
      <p:graphicFrame>
        <p:nvGraphicFramePr>
          <p:cNvPr id="5" name="Chart 4">
            <a:extLst>
              <a:ext uri="{FF2B5EF4-FFF2-40B4-BE49-F238E27FC236}">
                <a16:creationId xmlns:a16="http://schemas.microsoft.com/office/drawing/2014/main" id="{5CFACB1A-F28C-4F95-84C4-77B55CF0CCC1}"/>
              </a:ext>
            </a:extLst>
          </p:cNvPr>
          <p:cNvGraphicFramePr>
            <a:graphicFrameLocks noChangeAspect="1"/>
          </p:cNvGraphicFramePr>
          <p:nvPr>
            <p:extLst>
              <p:ext uri="{D42A27DB-BD31-4B8C-83A1-F6EECF244321}">
                <p14:modId xmlns:p14="http://schemas.microsoft.com/office/powerpoint/2010/main" val="3327062849"/>
              </p:ext>
            </p:extLst>
          </p:nvPr>
        </p:nvGraphicFramePr>
        <p:xfrm>
          <a:off x="463023" y="1495425"/>
          <a:ext cx="8217953" cy="493077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F42CB2B3-4DB2-428E-B39A-D60E77A0E025}"/>
              </a:ext>
            </a:extLst>
          </p:cNvPr>
          <p:cNvPicPr>
            <a:picLocks noChangeAspect="1"/>
          </p:cNvPicPr>
          <p:nvPr/>
        </p:nvPicPr>
        <p:blipFill>
          <a:blip r:embed="rId4"/>
          <a:stretch>
            <a:fillRect/>
          </a:stretch>
        </p:blipFill>
        <p:spPr>
          <a:xfrm>
            <a:off x="628649" y="1986528"/>
            <a:ext cx="3551605" cy="2318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6588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VCHP Modulating Zone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976781523"/>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59" name="Freeform: Shape 58">
            <a:extLst>
              <a:ext uri="{FF2B5EF4-FFF2-40B4-BE49-F238E27FC236}">
                <a16:creationId xmlns:a16="http://schemas.microsoft.com/office/drawing/2014/main" id="{9B1B5B16-98BA-4C43-A6AF-08111B54C662}"/>
              </a:ext>
            </a:extLst>
          </p:cNvPr>
          <p:cNvSpPr/>
          <p:nvPr/>
        </p:nvSpPr>
        <p:spPr>
          <a:xfrm>
            <a:off x="1714500" y="1495424"/>
            <a:ext cx="6048375" cy="1743075"/>
          </a:xfrm>
          <a:custGeom>
            <a:avLst/>
            <a:gdLst>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705100 w 6048375"/>
              <a:gd name="connsiteY4" fmla="*/ 923925 h 1771650"/>
              <a:gd name="connsiteX5" fmla="*/ 1609725 w 6048375"/>
              <a:gd name="connsiteY5" fmla="*/ 1285875 h 1771650"/>
              <a:gd name="connsiteX6" fmla="*/ 295275 w 6048375"/>
              <a:gd name="connsiteY6" fmla="*/ 15144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705100 w 6048375"/>
              <a:gd name="connsiteY4" fmla="*/ 923925 h 1771650"/>
              <a:gd name="connsiteX5" fmla="*/ 1609725 w 6048375"/>
              <a:gd name="connsiteY5" fmla="*/ 1285875 h 1771650"/>
              <a:gd name="connsiteX6" fmla="*/ 209550 w 6048375"/>
              <a:gd name="connsiteY6" fmla="*/ 15525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657475 w 6048375"/>
              <a:gd name="connsiteY4" fmla="*/ 962025 h 1771650"/>
              <a:gd name="connsiteX5" fmla="*/ 1609725 w 6048375"/>
              <a:gd name="connsiteY5" fmla="*/ 1285875 h 1771650"/>
              <a:gd name="connsiteX6" fmla="*/ 209550 w 6048375"/>
              <a:gd name="connsiteY6" fmla="*/ 15525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657475 w 6048375"/>
              <a:gd name="connsiteY4" fmla="*/ 962025 h 1771650"/>
              <a:gd name="connsiteX5" fmla="*/ 1609725 w 6048375"/>
              <a:gd name="connsiteY5" fmla="*/ 1285875 h 1771650"/>
              <a:gd name="connsiteX6" fmla="*/ 295275 w 6048375"/>
              <a:gd name="connsiteY6" fmla="*/ 1543050 h 1771650"/>
              <a:gd name="connsiteX7" fmla="*/ 0 w 6048375"/>
              <a:gd name="connsiteY7" fmla="*/ 1771650 h 1771650"/>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295275 w 6048375"/>
              <a:gd name="connsiteY6" fmla="*/ 1543050 h 1743075"/>
              <a:gd name="connsiteX7" fmla="*/ 0 w 6048375"/>
              <a:gd name="connsiteY7" fmla="*/ 1743075 h 1743075"/>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304800 w 6048375"/>
              <a:gd name="connsiteY6" fmla="*/ 1514475 h 1743075"/>
              <a:gd name="connsiteX7" fmla="*/ 0 w 6048375"/>
              <a:gd name="connsiteY7" fmla="*/ 1743075 h 1743075"/>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276225 w 6048375"/>
              <a:gd name="connsiteY6" fmla="*/ 1533525 h 1743075"/>
              <a:gd name="connsiteX7" fmla="*/ 0 w 6048375"/>
              <a:gd name="connsiteY7" fmla="*/ 1743075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375" h="1743075">
                <a:moveTo>
                  <a:pt x="0" y="1743075"/>
                </a:moveTo>
                <a:lnTo>
                  <a:pt x="0" y="0"/>
                </a:lnTo>
                <a:lnTo>
                  <a:pt x="6048375" y="9525"/>
                </a:lnTo>
                <a:lnTo>
                  <a:pt x="6048375" y="571500"/>
                </a:lnTo>
                <a:lnTo>
                  <a:pt x="2657475" y="962025"/>
                </a:lnTo>
                <a:lnTo>
                  <a:pt x="1609725" y="1285875"/>
                </a:lnTo>
                <a:lnTo>
                  <a:pt x="276225" y="1533525"/>
                </a:lnTo>
                <a:lnTo>
                  <a:pt x="0" y="1743075"/>
                </a:lnTo>
                <a:close/>
              </a:path>
            </a:pathLst>
          </a:custGeom>
          <a:solidFill>
            <a:srgbClr val="983E26">
              <a:alpha val="25000"/>
            </a:srgbClr>
          </a:solidFill>
          <a:ln>
            <a:solidFill>
              <a:srgbClr val="983E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ED017EC6-9A9E-496E-A63E-D76364DFE993}"/>
              </a:ext>
            </a:extLst>
          </p:cNvPr>
          <p:cNvGrpSpPr/>
          <p:nvPr/>
        </p:nvGrpSpPr>
        <p:grpSpPr>
          <a:xfrm>
            <a:off x="947496" y="5923005"/>
            <a:ext cx="1694502" cy="874332"/>
            <a:chOff x="947496" y="5923005"/>
            <a:chExt cx="1694502" cy="874332"/>
          </a:xfrm>
        </p:grpSpPr>
        <p:sp>
          <p:nvSpPr>
            <p:cNvPr id="60" name="Rectangle 59">
              <a:extLst>
                <a:ext uri="{FF2B5EF4-FFF2-40B4-BE49-F238E27FC236}">
                  <a16:creationId xmlns:a16="http://schemas.microsoft.com/office/drawing/2014/main" id="{AE0D3529-3BCB-4875-855F-2184DB8238C1}"/>
                </a:ext>
              </a:extLst>
            </p:cNvPr>
            <p:cNvSpPr/>
            <p:nvPr/>
          </p:nvSpPr>
          <p:spPr>
            <a:xfrm>
              <a:off x="1523285" y="5923005"/>
              <a:ext cx="542925" cy="361950"/>
            </a:xfrm>
            <a:prstGeom prst="rect">
              <a:avLst/>
            </a:prstGeom>
            <a:solidFill>
              <a:srgbClr val="983E26">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D925ED-A053-4331-830F-0E20EE17FF9E}"/>
                </a:ext>
              </a:extLst>
            </p:cNvPr>
            <p:cNvSpPr txBox="1"/>
            <p:nvPr/>
          </p:nvSpPr>
          <p:spPr>
            <a:xfrm>
              <a:off x="947496" y="6274117"/>
              <a:ext cx="1694502" cy="523220"/>
            </a:xfrm>
            <a:prstGeom prst="rect">
              <a:avLst/>
            </a:prstGeom>
            <a:noFill/>
          </p:spPr>
          <p:txBody>
            <a:bodyPr wrap="none" rtlCol="0">
              <a:spAutoFit/>
            </a:bodyPr>
            <a:lstStyle/>
            <a:p>
              <a:pPr algn="ctr"/>
              <a:r>
                <a:rPr lang="en-US" sz="1400"/>
                <a:t>Insufficient Capacity,</a:t>
              </a:r>
            </a:p>
            <a:p>
              <a:pPr algn="ctr"/>
              <a:r>
                <a:rPr lang="en-US" sz="1400"/>
                <a:t>Backup Needed</a:t>
              </a:r>
            </a:p>
          </p:txBody>
        </p:sp>
      </p:grpSp>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4F8C768B-679D-4FE9-B0ED-5FCBF68A4FCC}"/>
              </a:ext>
            </a:extLst>
          </p:cNvPr>
          <p:cNvGrpSpPr/>
          <p:nvPr/>
        </p:nvGrpSpPr>
        <p:grpSpPr>
          <a:xfrm>
            <a:off x="5959835" y="5896812"/>
            <a:ext cx="1700402" cy="874332"/>
            <a:chOff x="944555" y="5923005"/>
            <a:chExt cx="1700402" cy="874332"/>
          </a:xfrm>
        </p:grpSpPr>
        <p:sp>
          <p:nvSpPr>
            <p:cNvPr id="66" name="Rectangle 65">
              <a:extLst>
                <a:ext uri="{FF2B5EF4-FFF2-40B4-BE49-F238E27FC236}">
                  <a16:creationId xmlns:a16="http://schemas.microsoft.com/office/drawing/2014/main" id="{1880979E-611E-4558-9DB7-CA7683C61CEC}"/>
                </a:ext>
              </a:extLst>
            </p:cNvPr>
            <p:cNvSpPr/>
            <p:nvPr/>
          </p:nvSpPr>
          <p:spPr>
            <a:xfrm>
              <a:off x="1523285" y="5923005"/>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93585A1-5D2C-40FB-8445-C2AAE2A35784}"/>
                </a:ext>
              </a:extLst>
            </p:cNvPr>
            <p:cNvSpPr txBox="1"/>
            <p:nvPr/>
          </p:nvSpPr>
          <p:spPr>
            <a:xfrm>
              <a:off x="944555" y="6274117"/>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grpSp>
      <p:sp>
        <p:nvSpPr>
          <p:cNvPr id="68" name="Freeform: Shape 67">
            <a:extLst>
              <a:ext uri="{FF2B5EF4-FFF2-40B4-BE49-F238E27FC236}">
                <a16:creationId xmlns:a16="http://schemas.microsoft.com/office/drawing/2014/main" id="{EF3BC916-439D-4B79-A59A-6B5D23E66C8B}"/>
              </a:ext>
            </a:extLst>
          </p:cNvPr>
          <p:cNvSpPr/>
          <p:nvPr/>
        </p:nvSpPr>
        <p:spPr>
          <a:xfrm>
            <a:off x="1685926" y="3842990"/>
            <a:ext cx="6078576" cy="1119536"/>
          </a:xfrm>
          <a:custGeom>
            <a:avLst/>
            <a:gdLst>
              <a:gd name="connsiteX0" fmla="*/ 0 w 6067425"/>
              <a:gd name="connsiteY0" fmla="*/ 1181100 h 1476375"/>
              <a:gd name="connsiteX1" fmla="*/ 323850 w 6067425"/>
              <a:gd name="connsiteY1" fmla="*/ 1133475 h 1476375"/>
              <a:gd name="connsiteX2" fmla="*/ 1628775 w 6067425"/>
              <a:gd name="connsiteY2" fmla="*/ 381000 h 1476375"/>
              <a:gd name="connsiteX3" fmla="*/ 2647950 w 6067425"/>
              <a:gd name="connsiteY3" fmla="*/ 38100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67425"/>
              <a:gd name="connsiteY0" fmla="*/ 1181100 h 1476375"/>
              <a:gd name="connsiteX1" fmla="*/ 323850 w 6067425"/>
              <a:gd name="connsiteY1" fmla="*/ 1133475 h 1476375"/>
              <a:gd name="connsiteX2" fmla="*/ 1657350 w 6067425"/>
              <a:gd name="connsiteY2" fmla="*/ 352425 h 1476375"/>
              <a:gd name="connsiteX3" fmla="*/ 2647950 w 6067425"/>
              <a:gd name="connsiteY3" fmla="*/ 38100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67425"/>
              <a:gd name="connsiteY0" fmla="*/ 1181100 h 1476375"/>
              <a:gd name="connsiteX1" fmla="*/ 323850 w 6067425"/>
              <a:gd name="connsiteY1" fmla="*/ 1133475 h 1476375"/>
              <a:gd name="connsiteX2" fmla="*/ 1657350 w 6067425"/>
              <a:gd name="connsiteY2" fmla="*/ 352425 h 1476375"/>
              <a:gd name="connsiteX3" fmla="*/ 2686050 w 6067425"/>
              <a:gd name="connsiteY3" fmla="*/ 36195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78576"/>
              <a:gd name="connsiteY0" fmla="*/ 828675 h 1123950"/>
              <a:gd name="connsiteX1" fmla="*/ 323850 w 6078576"/>
              <a:gd name="connsiteY1" fmla="*/ 781050 h 1123950"/>
              <a:gd name="connsiteX2" fmla="*/ 1657350 w 6078576"/>
              <a:gd name="connsiteY2" fmla="*/ 0 h 1123950"/>
              <a:gd name="connsiteX3" fmla="*/ 2686050 w 6078576"/>
              <a:gd name="connsiteY3" fmla="*/ 9525 h 1123950"/>
              <a:gd name="connsiteX4" fmla="*/ 4457700 w 6078576"/>
              <a:gd name="connsiteY4" fmla="*/ 171450 h 1123950"/>
              <a:gd name="connsiteX5" fmla="*/ 6078576 w 6078576"/>
              <a:gd name="connsiteY5" fmla="*/ 4414 h 1123950"/>
              <a:gd name="connsiteX6" fmla="*/ 6048375 w 6078576"/>
              <a:gd name="connsiteY6" fmla="*/ 1123950 h 1123950"/>
              <a:gd name="connsiteX7" fmla="*/ 9525 w 6078576"/>
              <a:gd name="connsiteY7" fmla="*/ 1114425 h 1123950"/>
              <a:gd name="connsiteX8" fmla="*/ 0 w 6078576"/>
              <a:gd name="connsiteY8" fmla="*/ 828675 h 1123950"/>
              <a:gd name="connsiteX0" fmla="*/ 0 w 6078576"/>
              <a:gd name="connsiteY0" fmla="*/ 824261 h 1119536"/>
              <a:gd name="connsiteX1" fmla="*/ 323850 w 6078576"/>
              <a:gd name="connsiteY1" fmla="*/ 776636 h 1119536"/>
              <a:gd name="connsiteX2" fmla="*/ 1657350 w 6078576"/>
              <a:gd name="connsiteY2" fmla="*/ 6737 h 1119536"/>
              <a:gd name="connsiteX3" fmla="*/ 2686050 w 6078576"/>
              <a:gd name="connsiteY3" fmla="*/ 5111 h 1119536"/>
              <a:gd name="connsiteX4" fmla="*/ 4457700 w 6078576"/>
              <a:gd name="connsiteY4" fmla="*/ 167036 h 1119536"/>
              <a:gd name="connsiteX5" fmla="*/ 6078576 w 6078576"/>
              <a:gd name="connsiteY5" fmla="*/ 0 h 1119536"/>
              <a:gd name="connsiteX6" fmla="*/ 6048375 w 6078576"/>
              <a:gd name="connsiteY6" fmla="*/ 1119536 h 1119536"/>
              <a:gd name="connsiteX7" fmla="*/ 9525 w 6078576"/>
              <a:gd name="connsiteY7" fmla="*/ 1110011 h 1119536"/>
              <a:gd name="connsiteX8" fmla="*/ 0 w 6078576"/>
              <a:gd name="connsiteY8" fmla="*/ 824261 h 111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576" h="1119536">
                <a:moveTo>
                  <a:pt x="0" y="824261"/>
                </a:moveTo>
                <a:lnTo>
                  <a:pt x="323850" y="776636"/>
                </a:lnTo>
                <a:lnTo>
                  <a:pt x="1657350" y="6737"/>
                </a:lnTo>
                <a:lnTo>
                  <a:pt x="2686050" y="5111"/>
                </a:lnTo>
                <a:lnTo>
                  <a:pt x="4457700" y="167036"/>
                </a:lnTo>
                <a:lnTo>
                  <a:pt x="6078576" y="0"/>
                </a:lnTo>
                <a:lnTo>
                  <a:pt x="6048375" y="1119536"/>
                </a:lnTo>
                <a:lnTo>
                  <a:pt x="9525" y="1110011"/>
                </a:lnTo>
                <a:lnTo>
                  <a:pt x="0" y="824261"/>
                </a:lnTo>
                <a:close/>
              </a:path>
            </a:pathLst>
          </a:custGeom>
          <a:solidFill>
            <a:schemeClr val="accent3">
              <a:alpha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9F9C318-953A-4DC1-818A-5DDEE19E3A3A}"/>
              </a:ext>
            </a:extLst>
          </p:cNvPr>
          <p:cNvGrpSpPr/>
          <p:nvPr/>
        </p:nvGrpSpPr>
        <p:grpSpPr>
          <a:xfrm>
            <a:off x="3889611" y="5927492"/>
            <a:ext cx="1071062" cy="874332"/>
            <a:chOff x="1259222" y="5923005"/>
            <a:chExt cx="1071062" cy="874332"/>
          </a:xfrm>
        </p:grpSpPr>
        <p:sp>
          <p:nvSpPr>
            <p:cNvPr id="70" name="Rectangle 69">
              <a:extLst>
                <a:ext uri="{FF2B5EF4-FFF2-40B4-BE49-F238E27FC236}">
                  <a16:creationId xmlns:a16="http://schemas.microsoft.com/office/drawing/2014/main" id="{BBC2C384-9C05-41DC-A1B8-4E6568EE84D6}"/>
                </a:ext>
              </a:extLst>
            </p:cNvPr>
            <p:cNvSpPr/>
            <p:nvPr/>
          </p:nvSpPr>
          <p:spPr>
            <a:xfrm>
              <a:off x="1523285" y="5923005"/>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1259222" y="6274117"/>
              <a:ext cx="1071062" cy="523220"/>
            </a:xfrm>
            <a:prstGeom prst="rect">
              <a:avLst/>
            </a:prstGeom>
            <a:noFill/>
          </p:spPr>
          <p:txBody>
            <a:bodyPr wrap="none" rtlCol="0">
              <a:spAutoFit/>
            </a:bodyPr>
            <a:lstStyle/>
            <a:p>
              <a:pPr algn="ctr"/>
              <a:r>
                <a:rPr lang="en-US" sz="1400"/>
                <a:t>Modulating </a:t>
              </a:r>
            </a:p>
            <a:p>
              <a:pPr algn="ctr"/>
              <a:r>
                <a:rPr lang="en-US" sz="1400"/>
                <a:t>Heat Pump</a:t>
              </a:r>
            </a:p>
          </p:txBody>
        </p:sp>
      </p:grpSp>
      <p:sp>
        <p:nvSpPr>
          <p:cNvPr id="73" name="Oval 72">
            <a:extLst>
              <a:ext uri="{FF2B5EF4-FFF2-40B4-BE49-F238E27FC236}">
                <a16:creationId xmlns:a16="http://schemas.microsoft.com/office/drawing/2014/main" id="{61277608-7C71-4F1B-95E8-E5141A9EAF39}"/>
              </a:ext>
            </a:extLst>
          </p:cNvPr>
          <p:cNvSpPr/>
          <p:nvPr/>
        </p:nvSpPr>
        <p:spPr>
          <a:xfrm>
            <a:off x="6062315" y="23896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TextBox 73">
            <a:extLst>
              <a:ext uri="{FF2B5EF4-FFF2-40B4-BE49-F238E27FC236}">
                <a16:creationId xmlns:a16="http://schemas.microsoft.com/office/drawing/2014/main" id="{1AB06545-8790-4DA7-9293-067F8C8C4894}"/>
              </a:ext>
            </a:extLst>
          </p:cNvPr>
          <p:cNvSpPr txBox="1"/>
          <p:nvPr/>
        </p:nvSpPr>
        <p:spPr>
          <a:xfrm>
            <a:off x="5427288" y="2770112"/>
            <a:ext cx="2421613" cy="738664"/>
          </a:xfrm>
          <a:prstGeom prst="rect">
            <a:avLst/>
          </a:prstGeom>
          <a:noFill/>
        </p:spPr>
        <p:txBody>
          <a:bodyPr wrap="square" rtlCol="0">
            <a:spAutoFit/>
          </a:bodyPr>
          <a:lstStyle/>
          <a:p>
            <a:r>
              <a:rPr lang="en-US" sz="1400"/>
              <a:t>Nominal Capacity = 4 tons</a:t>
            </a:r>
          </a:p>
          <a:p>
            <a:r>
              <a:rPr lang="en-US" sz="1400"/>
              <a:t>Rated at 47°F = 49,840 Btu/</a:t>
            </a:r>
            <a:r>
              <a:rPr lang="en-US" sz="1400" err="1"/>
              <a:t>hr</a:t>
            </a:r>
            <a:endParaRPr lang="en-US" sz="1400"/>
          </a:p>
          <a:p>
            <a:endParaRPr lang="en-US" sz="1400"/>
          </a:p>
        </p:txBody>
      </p:sp>
    </p:spTree>
    <p:extLst>
      <p:ext uri="{BB962C8B-B14F-4D97-AF65-F5344CB8AC3E}">
        <p14:creationId xmlns:p14="http://schemas.microsoft.com/office/powerpoint/2010/main" val="182122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500" fill="hold"/>
                                        <p:tgtEl>
                                          <p:spTgt spid="74"/>
                                        </p:tgtEl>
                                        <p:attrNameLst>
                                          <p:attrName>ppt_x</p:attrName>
                                        </p:attrNameLst>
                                      </p:cBhvr>
                                      <p:tavLst>
                                        <p:tav tm="0">
                                          <p:val>
                                            <p:strVal val="#ppt_x"/>
                                          </p:val>
                                        </p:tav>
                                        <p:tav tm="100000">
                                          <p:val>
                                            <p:strVal val="#ppt_x"/>
                                          </p:val>
                                        </p:tav>
                                      </p:tavLst>
                                    </p:anim>
                                    <p:anim calcmode="lin" valueType="num">
                                      <p:cBhvr additive="base">
                                        <p:cTn id="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ppt_x"/>
                                          </p:val>
                                        </p:tav>
                                        <p:tav tm="100000">
                                          <p:val>
                                            <p:strVal val="#ppt_x"/>
                                          </p:val>
                                        </p:tav>
                                      </p:tavLst>
                                    </p:anim>
                                    <p:anim calcmode="lin" valueType="num">
                                      <p:cBhvr additive="base">
                                        <p:cTn id="48" dur="500" fill="hold"/>
                                        <p:tgtEl>
                                          <p:spTgt spid="6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8" grpId="0" animBg="1"/>
      <p:bldP spid="73" grpId="0" animBg="1"/>
      <p:bldP spid="7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14B0-5568-428F-8EA7-5AE5D7FBCBD8}"/>
              </a:ext>
            </a:extLst>
          </p:cNvPr>
          <p:cNvSpPr>
            <a:spLocks noGrp="1"/>
          </p:cNvSpPr>
          <p:nvPr>
            <p:ph type="title"/>
          </p:nvPr>
        </p:nvSpPr>
        <p:spPr/>
        <p:txBody>
          <a:bodyPr>
            <a:normAutofit/>
          </a:bodyPr>
          <a:lstStyle/>
          <a:p>
            <a:r>
              <a:rPr lang="en-US" sz="3600">
                <a:latin typeface="Abadi" panose="020B0604020104020204" pitchFamily="34" charset="0"/>
              </a:rPr>
              <a:t>Modulating Zone Variance</a:t>
            </a:r>
          </a:p>
        </p:txBody>
      </p:sp>
      <p:grpSp>
        <p:nvGrpSpPr>
          <p:cNvPr id="32" name="Group 31">
            <a:extLst>
              <a:ext uri="{FF2B5EF4-FFF2-40B4-BE49-F238E27FC236}">
                <a16:creationId xmlns:a16="http://schemas.microsoft.com/office/drawing/2014/main" id="{737A65CC-A66B-4640-B389-811BA4808CED}"/>
              </a:ext>
            </a:extLst>
          </p:cNvPr>
          <p:cNvGrpSpPr/>
          <p:nvPr/>
        </p:nvGrpSpPr>
        <p:grpSpPr>
          <a:xfrm>
            <a:off x="1657350" y="1351903"/>
            <a:ext cx="5829300" cy="4800600"/>
            <a:chOff x="1657350" y="1343025"/>
            <a:chExt cx="5829300" cy="4800600"/>
          </a:xfrm>
        </p:grpSpPr>
        <p:grpSp>
          <p:nvGrpSpPr>
            <p:cNvPr id="5" name="Group 4">
              <a:extLst>
                <a:ext uri="{FF2B5EF4-FFF2-40B4-BE49-F238E27FC236}">
                  <a16:creationId xmlns:a16="http://schemas.microsoft.com/office/drawing/2014/main" id="{93F1728E-5E5F-469B-A05C-4A4510BB6584}"/>
                </a:ext>
              </a:extLst>
            </p:cNvPr>
            <p:cNvGrpSpPr/>
            <p:nvPr/>
          </p:nvGrpSpPr>
          <p:grpSpPr>
            <a:xfrm>
              <a:off x="1657350" y="1343025"/>
              <a:ext cx="5829300" cy="4800600"/>
              <a:chOff x="1657350" y="1343025"/>
              <a:chExt cx="5829300" cy="4800600"/>
            </a:xfrm>
          </p:grpSpPr>
          <p:pic>
            <p:nvPicPr>
              <p:cNvPr id="3" name="Picture 2">
                <a:extLst>
                  <a:ext uri="{FF2B5EF4-FFF2-40B4-BE49-F238E27FC236}">
                    <a16:creationId xmlns:a16="http://schemas.microsoft.com/office/drawing/2014/main" id="{D7B90F1F-1D32-465D-A857-8D600954E8AC}"/>
                  </a:ext>
                </a:extLst>
              </p:cNvPr>
              <p:cNvPicPr>
                <a:picLocks noChangeAspect="1"/>
              </p:cNvPicPr>
              <p:nvPr/>
            </p:nvPicPr>
            <p:blipFill>
              <a:blip r:embed="rId3"/>
              <a:stretch>
                <a:fillRect/>
              </a:stretch>
            </p:blipFill>
            <p:spPr>
              <a:xfrm>
                <a:off x="1657350" y="1343025"/>
                <a:ext cx="5829300" cy="4667250"/>
              </a:xfrm>
              <a:prstGeom prst="rect">
                <a:avLst/>
              </a:prstGeom>
            </p:spPr>
          </p:pic>
          <p:pic>
            <p:nvPicPr>
              <p:cNvPr id="4" name="Picture 3">
                <a:extLst>
                  <a:ext uri="{FF2B5EF4-FFF2-40B4-BE49-F238E27FC236}">
                    <a16:creationId xmlns:a16="http://schemas.microsoft.com/office/drawing/2014/main" id="{1972CFB5-29EE-4AA3-A1CC-2165C7225291}"/>
                  </a:ext>
                </a:extLst>
              </p:cNvPr>
              <p:cNvPicPr>
                <a:picLocks noChangeAspect="1"/>
              </p:cNvPicPr>
              <p:nvPr/>
            </p:nvPicPr>
            <p:blipFill>
              <a:blip r:embed="rId4"/>
              <a:stretch>
                <a:fillRect/>
              </a:stretch>
            </p:blipFill>
            <p:spPr>
              <a:xfrm>
                <a:off x="1905000" y="5953125"/>
                <a:ext cx="5572125" cy="190500"/>
              </a:xfrm>
              <a:prstGeom prst="rect">
                <a:avLst/>
              </a:prstGeom>
            </p:spPr>
          </p:pic>
        </p:grpSp>
        <p:grpSp>
          <p:nvGrpSpPr>
            <p:cNvPr id="11" name="Group 10">
              <a:extLst>
                <a:ext uri="{FF2B5EF4-FFF2-40B4-BE49-F238E27FC236}">
                  <a16:creationId xmlns:a16="http://schemas.microsoft.com/office/drawing/2014/main" id="{FC87BA05-776E-4D26-9D44-E62AB4B4B6D0}"/>
                </a:ext>
              </a:extLst>
            </p:cNvPr>
            <p:cNvGrpSpPr/>
            <p:nvPr/>
          </p:nvGrpSpPr>
          <p:grpSpPr>
            <a:xfrm>
              <a:off x="2057400" y="1409699"/>
              <a:ext cx="876300" cy="3568067"/>
              <a:chOff x="2057400" y="1409699"/>
              <a:chExt cx="876300" cy="3568067"/>
            </a:xfrm>
          </p:grpSpPr>
          <p:sp>
            <p:nvSpPr>
              <p:cNvPr id="6" name="Rectangle 5">
                <a:extLst>
                  <a:ext uri="{FF2B5EF4-FFF2-40B4-BE49-F238E27FC236}">
                    <a16:creationId xmlns:a16="http://schemas.microsoft.com/office/drawing/2014/main" id="{287FCF00-ACB7-4A07-89B0-8B7596DE185D}"/>
                  </a:ext>
                </a:extLst>
              </p:cNvPr>
              <p:cNvSpPr/>
              <p:nvPr/>
            </p:nvSpPr>
            <p:spPr>
              <a:xfrm>
                <a:off x="2057400" y="1409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027E73-40DB-4314-A524-64473A760AC6}"/>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96B78C-5CAF-4B80-813C-8D5CABF3350A}"/>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F831D6-1DE9-4A13-9360-EDB8A721D852}"/>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3B4555B-B8E9-4CF5-AA4C-EC05002F2336}"/>
                </a:ext>
              </a:extLst>
            </p:cNvPr>
            <p:cNvGrpSpPr/>
            <p:nvPr/>
          </p:nvGrpSpPr>
          <p:grpSpPr>
            <a:xfrm>
              <a:off x="3200400" y="1409699"/>
              <a:ext cx="876300" cy="3568067"/>
              <a:chOff x="2057400" y="1409699"/>
              <a:chExt cx="876300" cy="3568067"/>
            </a:xfrm>
          </p:grpSpPr>
          <p:sp>
            <p:nvSpPr>
              <p:cNvPr id="13" name="Rectangle 12">
                <a:extLst>
                  <a:ext uri="{FF2B5EF4-FFF2-40B4-BE49-F238E27FC236}">
                    <a16:creationId xmlns:a16="http://schemas.microsoft.com/office/drawing/2014/main" id="{4EA7DF2F-1497-4E8A-81C3-99935F07C532}"/>
                  </a:ext>
                </a:extLst>
              </p:cNvPr>
              <p:cNvSpPr/>
              <p:nvPr/>
            </p:nvSpPr>
            <p:spPr>
              <a:xfrm>
                <a:off x="2057400" y="1409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9629B-3CDD-4BCD-AD16-CEE79FC75D87}"/>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78851E-BFD3-4890-B797-E801EBCB7515}"/>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B6AC7D-3222-46E7-9DC0-E8491636A8D5}"/>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19152C5-0585-4CE4-874D-91335DEED9A3}"/>
                </a:ext>
              </a:extLst>
            </p:cNvPr>
            <p:cNvGrpSpPr/>
            <p:nvPr/>
          </p:nvGrpSpPr>
          <p:grpSpPr>
            <a:xfrm>
              <a:off x="4248150" y="1409699"/>
              <a:ext cx="876300" cy="3568067"/>
              <a:chOff x="2057400" y="1409699"/>
              <a:chExt cx="876300" cy="3568067"/>
            </a:xfrm>
          </p:grpSpPr>
          <p:sp>
            <p:nvSpPr>
              <p:cNvPr id="18" name="Rectangle 17">
                <a:extLst>
                  <a:ext uri="{FF2B5EF4-FFF2-40B4-BE49-F238E27FC236}">
                    <a16:creationId xmlns:a16="http://schemas.microsoft.com/office/drawing/2014/main" id="{28405497-9140-4547-AAE4-565B11105714}"/>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C726DB-58B3-4008-A875-0D879295CCBB}"/>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D3011E-54C9-4CE8-A531-6A0ECF8EF37B}"/>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DAFFAF-369E-4115-8D0B-536DB0552FEA}"/>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9CC3F92-B6DF-4D62-8735-4276A4BD5F19}"/>
                </a:ext>
              </a:extLst>
            </p:cNvPr>
            <p:cNvGrpSpPr/>
            <p:nvPr/>
          </p:nvGrpSpPr>
          <p:grpSpPr>
            <a:xfrm>
              <a:off x="5391150" y="1409699"/>
              <a:ext cx="876300" cy="3568067"/>
              <a:chOff x="2057400" y="1409699"/>
              <a:chExt cx="876300" cy="3568067"/>
            </a:xfrm>
          </p:grpSpPr>
          <p:sp>
            <p:nvSpPr>
              <p:cNvPr id="23" name="Rectangle 22">
                <a:extLst>
                  <a:ext uri="{FF2B5EF4-FFF2-40B4-BE49-F238E27FC236}">
                    <a16:creationId xmlns:a16="http://schemas.microsoft.com/office/drawing/2014/main" id="{D3ED98D3-4F46-4881-A246-09BA728A3E96}"/>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8E9B21-2AC3-4EEF-80F8-E4AAE0543C76}"/>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818EF27-EF95-4B9F-8298-109AB32490F4}"/>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D6CFBD-EE99-405B-A175-757CA486E54E}"/>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4EF4886-4E38-4B72-8311-6D96CE5729C9}"/>
                </a:ext>
              </a:extLst>
            </p:cNvPr>
            <p:cNvGrpSpPr/>
            <p:nvPr/>
          </p:nvGrpSpPr>
          <p:grpSpPr>
            <a:xfrm>
              <a:off x="6477000" y="1409699"/>
              <a:ext cx="876300" cy="3568067"/>
              <a:chOff x="2057400" y="1409699"/>
              <a:chExt cx="876300" cy="3568067"/>
            </a:xfrm>
          </p:grpSpPr>
          <p:sp>
            <p:nvSpPr>
              <p:cNvPr id="28" name="Rectangle 27">
                <a:extLst>
                  <a:ext uri="{FF2B5EF4-FFF2-40B4-BE49-F238E27FC236}">
                    <a16:creationId xmlns:a16="http://schemas.microsoft.com/office/drawing/2014/main" id="{FB752C83-15C8-484C-B309-A48CE6D84FBD}"/>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18EFFA5-DD2B-432C-BEB0-F16C4F3180F1}"/>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13AD326-24D7-4C64-B734-DF2A93614C7F}"/>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EDD7A0E-391B-4EAB-A97F-3959B8DE153D}"/>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20951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Home Load Line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354251071"/>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11"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A679841-11BE-47F5-B776-33158C497FDE}"/>
              </a:ext>
            </a:extLst>
          </p:cNvPr>
          <p:cNvCxnSpPr>
            <a:cxnSpLocks/>
          </p:cNvCxnSpPr>
          <p:nvPr/>
        </p:nvCxnSpPr>
        <p:spPr>
          <a:xfrm>
            <a:off x="1704975" y="2269808"/>
            <a:ext cx="5191125" cy="2711767"/>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sp>
        <p:nvSpPr>
          <p:cNvPr id="28" name="Oval 27">
            <a:extLst>
              <a:ext uri="{FF2B5EF4-FFF2-40B4-BE49-F238E27FC236}">
                <a16:creationId xmlns:a16="http://schemas.microsoft.com/office/drawing/2014/main" id="{93051D5B-43BA-40FA-A452-3AB7C67578F6}"/>
              </a:ext>
            </a:extLst>
          </p:cNvPr>
          <p:cNvSpPr/>
          <p:nvPr/>
        </p:nvSpPr>
        <p:spPr>
          <a:xfrm>
            <a:off x="2228850" y="248115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E58D37DE-BD8D-4031-8107-FA8D4A1B151D}"/>
              </a:ext>
            </a:extLst>
          </p:cNvPr>
          <p:cNvSpPr txBox="1"/>
          <p:nvPr/>
        </p:nvSpPr>
        <p:spPr>
          <a:xfrm>
            <a:off x="2485133" y="2253655"/>
            <a:ext cx="1175797" cy="307777"/>
          </a:xfrm>
          <a:prstGeom prst="rect">
            <a:avLst/>
          </a:prstGeom>
          <a:noFill/>
        </p:spPr>
        <p:txBody>
          <a:bodyPr wrap="square" rtlCol="0">
            <a:spAutoFit/>
          </a:bodyPr>
          <a:lstStyle/>
          <a:p>
            <a:r>
              <a:rPr lang="en-US" sz="1400"/>
              <a:t>Design Load</a:t>
            </a:r>
          </a:p>
        </p:txBody>
      </p:sp>
      <p:sp>
        <p:nvSpPr>
          <p:cNvPr id="31" name="TextBox 30">
            <a:extLst>
              <a:ext uri="{FF2B5EF4-FFF2-40B4-BE49-F238E27FC236}">
                <a16:creationId xmlns:a16="http://schemas.microsoft.com/office/drawing/2014/main" id="{DC8D1CBE-5FE9-4C4F-B9E4-31338418996F}"/>
              </a:ext>
            </a:extLst>
          </p:cNvPr>
          <p:cNvSpPr txBox="1"/>
          <p:nvPr/>
        </p:nvSpPr>
        <p:spPr>
          <a:xfrm>
            <a:off x="2357437" y="4635262"/>
            <a:ext cx="2144337" cy="307777"/>
          </a:xfrm>
          <a:prstGeom prst="rect">
            <a:avLst/>
          </a:prstGeom>
          <a:noFill/>
        </p:spPr>
        <p:txBody>
          <a:bodyPr wrap="square" rtlCol="0">
            <a:spAutoFit/>
          </a:bodyPr>
          <a:lstStyle/>
          <a:p>
            <a:r>
              <a:rPr lang="en-US" sz="1400"/>
              <a:t>Design Temperature = 7°F</a:t>
            </a:r>
          </a:p>
        </p:txBody>
      </p:sp>
    </p:spTree>
    <p:extLst>
      <p:ext uri="{BB962C8B-B14F-4D97-AF65-F5344CB8AC3E}">
        <p14:creationId xmlns:p14="http://schemas.microsoft.com/office/powerpoint/2010/main" val="169665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Goldilocks Sizing – Let it Modulate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648889977"/>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50922" y="3806823"/>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12"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sp>
        <p:nvSpPr>
          <p:cNvPr id="8" name="Oval 7">
            <a:extLst>
              <a:ext uri="{FF2B5EF4-FFF2-40B4-BE49-F238E27FC236}">
                <a16:creationId xmlns:a16="http://schemas.microsoft.com/office/drawing/2014/main" id="{2F106C0B-77EF-4298-8CAE-4ADB2749C5EA}"/>
              </a:ext>
            </a:extLst>
          </p:cNvPr>
          <p:cNvSpPr/>
          <p:nvPr/>
        </p:nvSpPr>
        <p:spPr>
          <a:xfrm>
            <a:off x="2767012" y="2758325"/>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30743B3-990D-4410-9911-6731197AF391}"/>
              </a:ext>
            </a:extLst>
          </p:cNvPr>
          <p:cNvCxnSpPr/>
          <p:nvPr/>
        </p:nvCxnSpPr>
        <p:spPr>
          <a:xfrm>
            <a:off x="2257425" y="2562225"/>
            <a:ext cx="0" cy="40564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id="{26C9E109-178B-46D5-8426-0E7676FA8C01}"/>
              </a:ext>
            </a:extLst>
          </p:cNvPr>
          <p:cNvSpPr/>
          <p:nvPr/>
        </p:nvSpPr>
        <p:spPr>
          <a:xfrm>
            <a:off x="2372474" y="2659149"/>
            <a:ext cx="420164" cy="292763"/>
          </a:xfrm>
          <a:custGeom>
            <a:avLst/>
            <a:gdLst>
              <a:gd name="connsiteX0" fmla="*/ 371475 w 371475"/>
              <a:gd name="connsiteY0" fmla="*/ 142875 h 466725"/>
              <a:gd name="connsiteX1" fmla="*/ 0 w 371475"/>
              <a:gd name="connsiteY1" fmla="*/ 0 h 466725"/>
              <a:gd name="connsiteX2" fmla="*/ 0 w 371475"/>
              <a:gd name="connsiteY2" fmla="*/ 466725 h 466725"/>
              <a:gd name="connsiteX3" fmla="*/ 371475 w 371475"/>
              <a:gd name="connsiteY3" fmla="*/ 142875 h 466725"/>
              <a:gd name="connsiteX0" fmla="*/ 409575 w 409575"/>
              <a:gd name="connsiteY0" fmla="*/ 152400 h 466725"/>
              <a:gd name="connsiteX1" fmla="*/ 0 w 409575"/>
              <a:gd name="connsiteY1" fmla="*/ 0 h 466725"/>
              <a:gd name="connsiteX2" fmla="*/ 0 w 409575"/>
              <a:gd name="connsiteY2" fmla="*/ 466725 h 466725"/>
              <a:gd name="connsiteX3" fmla="*/ 409575 w 409575"/>
              <a:gd name="connsiteY3" fmla="*/ 152400 h 466725"/>
              <a:gd name="connsiteX0" fmla="*/ 438150 w 438150"/>
              <a:gd name="connsiteY0" fmla="*/ 152400 h 361950"/>
              <a:gd name="connsiteX1" fmla="*/ 28575 w 438150"/>
              <a:gd name="connsiteY1" fmla="*/ 0 h 361950"/>
              <a:gd name="connsiteX2" fmla="*/ 0 w 438150"/>
              <a:gd name="connsiteY2" fmla="*/ 361950 h 361950"/>
              <a:gd name="connsiteX3" fmla="*/ 438150 w 438150"/>
              <a:gd name="connsiteY3" fmla="*/ 152400 h 361950"/>
              <a:gd name="connsiteX0" fmla="*/ 590550 w 590550"/>
              <a:gd name="connsiteY0" fmla="*/ 257175 h 361950"/>
              <a:gd name="connsiteX1" fmla="*/ 28575 w 590550"/>
              <a:gd name="connsiteY1" fmla="*/ 0 h 361950"/>
              <a:gd name="connsiteX2" fmla="*/ 0 w 590550"/>
              <a:gd name="connsiteY2" fmla="*/ 361950 h 361950"/>
              <a:gd name="connsiteX3" fmla="*/ 590550 w 590550"/>
              <a:gd name="connsiteY3" fmla="*/ 257175 h 361950"/>
              <a:gd name="connsiteX0" fmla="*/ 561975 w 561975"/>
              <a:gd name="connsiteY0" fmla="*/ 257175 h 361950"/>
              <a:gd name="connsiteX1" fmla="*/ 0 w 561975"/>
              <a:gd name="connsiteY1" fmla="*/ 0 h 361950"/>
              <a:gd name="connsiteX2" fmla="*/ 19050 w 561975"/>
              <a:gd name="connsiteY2" fmla="*/ 361950 h 361950"/>
              <a:gd name="connsiteX3" fmla="*/ 561975 w 561975"/>
              <a:gd name="connsiteY3" fmla="*/ 257175 h 361950"/>
              <a:gd name="connsiteX0" fmla="*/ 561975 w 561975"/>
              <a:gd name="connsiteY0" fmla="*/ 257175 h 342900"/>
              <a:gd name="connsiteX1" fmla="*/ 0 w 561975"/>
              <a:gd name="connsiteY1" fmla="*/ 0 h 342900"/>
              <a:gd name="connsiteX2" fmla="*/ 0 w 561975"/>
              <a:gd name="connsiteY2" fmla="*/ 342900 h 342900"/>
              <a:gd name="connsiteX3" fmla="*/ 561975 w 561975"/>
              <a:gd name="connsiteY3" fmla="*/ 257175 h 342900"/>
              <a:gd name="connsiteX0" fmla="*/ 475703 w 475703"/>
              <a:gd name="connsiteY0" fmla="*/ 268331 h 342900"/>
              <a:gd name="connsiteX1" fmla="*/ 0 w 475703"/>
              <a:gd name="connsiteY1" fmla="*/ 0 h 342900"/>
              <a:gd name="connsiteX2" fmla="*/ 0 w 475703"/>
              <a:gd name="connsiteY2" fmla="*/ 342900 h 342900"/>
              <a:gd name="connsiteX3" fmla="*/ 475703 w 475703"/>
              <a:gd name="connsiteY3" fmla="*/ 268331 h 342900"/>
            </a:gdLst>
            <a:ahLst/>
            <a:cxnLst>
              <a:cxn ang="0">
                <a:pos x="connsiteX0" y="connsiteY0"/>
              </a:cxn>
              <a:cxn ang="0">
                <a:pos x="connsiteX1" y="connsiteY1"/>
              </a:cxn>
              <a:cxn ang="0">
                <a:pos x="connsiteX2" y="connsiteY2"/>
              </a:cxn>
              <a:cxn ang="0">
                <a:pos x="connsiteX3" y="connsiteY3"/>
              </a:cxn>
            </a:cxnLst>
            <a:rect l="l" t="t" r="r" b="b"/>
            <a:pathLst>
              <a:path w="475703" h="342900">
                <a:moveTo>
                  <a:pt x="475703" y="268331"/>
                </a:moveTo>
                <a:lnTo>
                  <a:pt x="0" y="0"/>
                </a:lnTo>
                <a:lnTo>
                  <a:pt x="0" y="342900"/>
                </a:lnTo>
                <a:lnTo>
                  <a:pt x="475703" y="268331"/>
                </a:lnTo>
                <a:close/>
              </a:path>
            </a:pathLst>
          </a:cu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D78E716-ABB1-4A89-82DB-B80E18C9ED16}"/>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2EE5AE8-595C-47EC-BF09-9D895FF2F416}"/>
              </a:ext>
            </a:extLst>
          </p:cNvPr>
          <p:cNvSpPr txBox="1"/>
          <p:nvPr/>
        </p:nvSpPr>
        <p:spPr>
          <a:xfrm>
            <a:off x="2046219" y="6246526"/>
            <a:ext cx="1100814" cy="307777"/>
          </a:xfrm>
          <a:prstGeom prst="rect">
            <a:avLst/>
          </a:prstGeom>
          <a:noFill/>
        </p:spPr>
        <p:txBody>
          <a:bodyPr wrap="none" rtlCol="0">
            <a:spAutoFit/>
          </a:bodyPr>
          <a:lstStyle/>
          <a:p>
            <a:pPr algn="ctr"/>
            <a:r>
              <a:rPr lang="en-US" sz="1400"/>
              <a:t>Backup Heat</a:t>
            </a:r>
          </a:p>
        </p:txBody>
      </p:sp>
      <p:sp>
        <p:nvSpPr>
          <p:cNvPr id="72" name="Rectangle 71">
            <a:extLst>
              <a:ext uri="{FF2B5EF4-FFF2-40B4-BE49-F238E27FC236}">
                <a16:creationId xmlns:a16="http://schemas.microsoft.com/office/drawing/2014/main" id="{F3B35A3E-C61C-41B4-AC83-FBA05C46DA78}"/>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B282330-CF24-41A6-AB91-3529CD2C4565}"/>
              </a:ext>
            </a:extLst>
          </p:cNvPr>
          <p:cNvSpPr txBox="1"/>
          <p:nvPr/>
        </p:nvSpPr>
        <p:spPr>
          <a:xfrm>
            <a:off x="5476875" y="6246526"/>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sp>
        <p:nvSpPr>
          <p:cNvPr id="39" name="TextBox 38">
            <a:extLst>
              <a:ext uri="{FF2B5EF4-FFF2-40B4-BE49-F238E27FC236}">
                <a16:creationId xmlns:a16="http://schemas.microsoft.com/office/drawing/2014/main" id="{4823B3DE-1FE4-4C14-904F-FC31C027843A}"/>
              </a:ext>
            </a:extLst>
          </p:cNvPr>
          <p:cNvSpPr txBox="1"/>
          <p:nvPr/>
        </p:nvSpPr>
        <p:spPr>
          <a:xfrm>
            <a:off x="2975729" y="2826599"/>
            <a:ext cx="2211466" cy="307777"/>
          </a:xfrm>
          <a:prstGeom prst="rect">
            <a:avLst/>
          </a:prstGeom>
          <a:noFill/>
        </p:spPr>
        <p:txBody>
          <a:bodyPr wrap="square" rtlCol="0">
            <a:spAutoFit/>
          </a:bodyPr>
          <a:lstStyle/>
          <a:p>
            <a:r>
              <a:rPr lang="en-US" sz="1400"/>
              <a:t>Balance Point</a:t>
            </a:r>
          </a:p>
        </p:txBody>
      </p:sp>
      <p:cxnSp>
        <p:nvCxnSpPr>
          <p:cNvPr id="59" name="Straight Connector 58">
            <a:extLst>
              <a:ext uri="{FF2B5EF4-FFF2-40B4-BE49-F238E27FC236}">
                <a16:creationId xmlns:a16="http://schemas.microsoft.com/office/drawing/2014/main" id="{246598D8-727F-4B95-AED4-74E06B197C07}"/>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7" name="Straight Arrow Connector 66">
            <a:extLst>
              <a:ext uri="{FF2B5EF4-FFF2-40B4-BE49-F238E27FC236}">
                <a16:creationId xmlns:a16="http://schemas.microsoft.com/office/drawing/2014/main" id="{A2B1E124-E1A7-4AEF-B8A9-3F1B1B850149}"/>
              </a:ext>
            </a:extLst>
          </p:cNvPr>
          <p:cNvCxnSpPr>
            <a:cxnSpLocks/>
          </p:cNvCxnSpPr>
          <p:nvPr/>
        </p:nvCxnSpPr>
        <p:spPr>
          <a:xfrm>
            <a:off x="4846558" y="3879453"/>
            <a:ext cx="1903566" cy="9973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67FA76FE-3C6D-4EB2-9D38-2D5A4384E2FB}"/>
              </a:ext>
            </a:extLst>
          </p:cNvPr>
          <p:cNvSpPr/>
          <p:nvPr/>
        </p:nvSpPr>
        <p:spPr>
          <a:xfrm>
            <a:off x="4674453" y="3889062"/>
            <a:ext cx="2050193" cy="1091284"/>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3794D17-6A3B-4227-9F38-B576081D002A}"/>
              </a:ext>
            </a:extLst>
          </p:cNvPr>
          <p:cNvSpPr/>
          <p:nvPr/>
        </p:nvSpPr>
        <p:spPr>
          <a:xfrm>
            <a:off x="4520387" y="37291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632B4DEA-E590-4713-9799-01D6EA0AC625}"/>
              </a:ext>
            </a:extLst>
          </p:cNvPr>
          <p:cNvCxnSpPr>
            <a:cxnSpLocks/>
          </p:cNvCxnSpPr>
          <p:nvPr/>
        </p:nvCxnSpPr>
        <p:spPr>
          <a:xfrm>
            <a:off x="2993365" y="2908791"/>
            <a:ext cx="1650266" cy="89702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BCB28FB-E5FC-45EB-B746-ED9783868D78}"/>
              </a:ext>
            </a:extLst>
          </p:cNvPr>
          <p:cNvSpPr txBox="1"/>
          <p:nvPr/>
        </p:nvSpPr>
        <p:spPr>
          <a:xfrm>
            <a:off x="4112776" y="3214215"/>
            <a:ext cx="3064501" cy="307777"/>
          </a:xfrm>
          <a:prstGeom prst="rect">
            <a:avLst/>
          </a:prstGeom>
          <a:noFill/>
        </p:spPr>
        <p:txBody>
          <a:bodyPr wrap="square" rtlCol="0">
            <a:spAutoFit/>
          </a:bodyPr>
          <a:lstStyle/>
          <a:p>
            <a:r>
              <a:rPr lang="en-US" sz="1400"/>
              <a:t>Goldilocks range (modulating zone)</a:t>
            </a:r>
          </a:p>
        </p:txBody>
      </p:sp>
    </p:spTree>
    <p:extLst>
      <p:ext uri="{BB962C8B-B14F-4D97-AF65-F5344CB8AC3E}">
        <p14:creationId xmlns:p14="http://schemas.microsoft.com/office/powerpoint/2010/main" val="27719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ppt_x"/>
                                          </p:val>
                                        </p:tav>
                                        <p:tav tm="100000">
                                          <p:val>
                                            <p:strVal val="#ppt_x"/>
                                          </p:val>
                                        </p:tav>
                                      </p:tavLst>
                                    </p:anim>
                                    <p:anim calcmode="lin" valueType="num">
                                      <p:cBhvr additive="base">
                                        <p:cTn id="36" dur="500" fill="hold"/>
                                        <p:tgtEl>
                                          <p:spTgt spid="6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ppt_x"/>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500" fill="hold"/>
                                        <p:tgtEl>
                                          <p:spTgt spid="68"/>
                                        </p:tgtEl>
                                        <p:attrNameLst>
                                          <p:attrName>ppt_x</p:attrName>
                                        </p:attrNameLst>
                                      </p:cBhvr>
                                      <p:tavLst>
                                        <p:tav tm="0">
                                          <p:val>
                                            <p:strVal val="#ppt_x"/>
                                          </p:val>
                                        </p:tav>
                                        <p:tav tm="100000">
                                          <p:val>
                                            <p:strVal val="#ppt_x"/>
                                          </p:val>
                                        </p:tav>
                                      </p:tavLst>
                                    </p:anim>
                                    <p:anim calcmode="lin" valueType="num">
                                      <p:cBhvr additive="base">
                                        <p:cTn id="44" dur="500" fill="hold"/>
                                        <p:tgtEl>
                                          <p:spTgt spid="6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fill="hold"/>
                                        <p:tgtEl>
                                          <p:spTgt spid="51"/>
                                        </p:tgtEl>
                                        <p:attrNameLst>
                                          <p:attrName>ppt_x</p:attrName>
                                        </p:attrNameLst>
                                      </p:cBhvr>
                                      <p:tavLst>
                                        <p:tav tm="0">
                                          <p:val>
                                            <p:strVal val="#ppt_x"/>
                                          </p:val>
                                        </p:tav>
                                        <p:tav tm="100000">
                                          <p:val>
                                            <p:strVal val="#ppt_x"/>
                                          </p:val>
                                        </p:tav>
                                      </p:tavLst>
                                    </p:anim>
                                    <p:anim calcmode="lin" valueType="num">
                                      <p:cBhvr additive="base">
                                        <p:cTn id="6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P spid="54" grpId="0"/>
      <p:bldP spid="72" grpId="0" animBg="1"/>
      <p:bldP spid="73" grpId="0"/>
      <p:bldP spid="39" grpId="0"/>
      <p:bldP spid="68" grpId="0" animBg="1"/>
      <p:bldP spid="69" grpId="0" animBg="1"/>
      <p:bldP spid="5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lstStyle/>
          <a:p>
            <a:r>
              <a:rPr lang="en-US" sz="3600">
                <a:latin typeface="Abadi" panose="020B0604020104020204" pitchFamily="34" charset="0"/>
              </a:rPr>
              <a:t>Different</a:t>
            </a:r>
            <a:r>
              <a:rPr lang="en-US"/>
              <a:t> </a:t>
            </a:r>
            <a:r>
              <a:rPr lang="en-US" sz="3600">
                <a:latin typeface="Abadi" panose="020B0604020104020204" pitchFamily="34" charset="0"/>
              </a:rPr>
              <a:t>Design Temperature?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031498267"/>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5" name="Straight Connector 4">
            <a:extLst>
              <a:ext uri="{FF2B5EF4-FFF2-40B4-BE49-F238E27FC236}">
                <a16:creationId xmlns:a16="http://schemas.microsoft.com/office/drawing/2014/main" id="{C87653D8-A239-496E-ADD3-2E4B0A990C46}"/>
              </a:ext>
            </a:extLst>
          </p:cNvPr>
          <p:cNvCxnSpPr>
            <a:cxnSpLocks/>
          </p:cNvCxnSpPr>
          <p:nvPr/>
        </p:nvCxnSpPr>
        <p:spPr>
          <a:xfrm>
            <a:off x="3076575" y="1995488"/>
            <a:ext cx="0" cy="2981325"/>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3" name="Oval 32">
            <a:extLst>
              <a:ext uri="{FF2B5EF4-FFF2-40B4-BE49-F238E27FC236}">
                <a16:creationId xmlns:a16="http://schemas.microsoft.com/office/drawing/2014/main" id="{8F884195-66DF-4FE5-AC6C-C8AE0AA3C984}"/>
              </a:ext>
            </a:extLst>
          </p:cNvPr>
          <p:cNvSpPr/>
          <p:nvPr/>
        </p:nvSpPr>
        <p:spPr>
          <a:xfrm>
            <a:off x="2751594" y="2777565"/>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624EE2BD-F126-4C6A-9826-511875C87DB9}"/>
              </a:ext>
            </a:extLst>
          </p:cNvPr>
          <p:cNvSpPr txBox="1"/>
          <p:nvPr/>
        </p:nvSpPr>
        <p:spPr>
          <a:xfrm>
            <a:off x="2985254" y="2837016"/>
            <a:ext cx="2211466" cy="307777"/>
          </a:xfrm>
          <a:prstGeom prst="rect">
            <a:avLst/>
          </a:prstGeom>
          <a:noFill/>
        </p:spPr>
        <p:txBody>
          <a:bodyPr wrap="square" rtlCol="0">
            <a:spAutoFit/>
          </a:bodyPr>
          <a:lstStyle/>
          <a:p>
            <a:r>
              <a:rPr lang="en-US" sz="1400"/>
              <a:t>Balance Point</a:t>
            </a:r>
          </a:p>
        </p:txBody>
      </p:sp>
      <p:cxnSp>
        <p:nvCxnSpPr>
          <p:cNvPr id="37" name="Straight Arrow Connector 36">
            <a:extLst>
              <a:ext uri="{FF2B5EF4-FFF2-40B4-BE49-F238E27FC236}">
                <a16:creationId xmlns:a16="http://schemas.microsoft.com/office/drawing/2014/main" id="{2A0D41E1-AF16-4FDC-B469-374A978FF4BB}"/>
              </a:ext>
            </a:extLst>
          </p:cNvPr>
          <p:cNvCxnSpPr>
            <a:cxnSpLocks/>
          </p:cNvCxnSpPr>
          <p:nvPr/>
        </p:nvCxnSpPr>
        <p:spPr>
          <a:xfrm>
            <a:off x="4846558" y="3879453"/>
            <a:ext cx="1903566" cy="9973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F156B59-C77F-4C34-827B-A69FDB2A636F}"/>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361BE76-22B0-49FF-BBE6-1A2AD5B5006D}"/>
              </a:ext>
            </a:extLst>
          </p:cNvPr>
          <p:cNvSpPr txBox="1"/>
          <p:nvPr/>
        </p:nvSpPr>
        <p:spPr>
          <a:xfrm>
            <a:off x="5476875" y="6246526"/>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sp>
        <p:nvSpPr>
          <p:cNvPr id="53" name="Freeform: Shape 52">
            <a:extLst>
              <a:ext uri="{FF2B5EF4-FFF2-40B4-BE49-F238E27FC236}">
                <a16:creationId xmlns:a16="http://schemas.microsoft.com/office/drawing/2014/main" id="{C2BB5CB2-DB96-48B3-B6E0-6699F77CF2E4}"/>
              </a:ext>
            </a:extLst>
          </p:cNvPr>
          <p:cNvSpPr/>
          <p:nvPr/>
        </p:nvSpPr>
        <p:spPr>
          <a:xfrm>
            <a:off x="4674453" y="3889062"/>
            <a:ext cx="2050193" cy="1091284"/>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5CF1F1C-D662-4DF6-93A5-D1B8FA8A1C5D}"/>
              </a:ext>
            </a:extLst>
          </p:cNvPr>
          <p:cNvSpPr/>
          <p:nvPr/>
        </p:nvSpPr>
        <p:spPr>
          <a:xfrm>
            <a:off x="4520387" y="37291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77AF84A-FA0F-4D1F-A9DF-A9BA82D616E0}"/>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6656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51" grpId="0" animBg="1"/>
      <p:bldP spid="52" grpId="0"/>
      <p:bldP spid="53" grpId="0" animBg="1"/>
      <p:bldP spid="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Wrong/Improved Load Line?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612012838"/>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39" name="Straight Connector 38">
            <a:extLst>
              <a:ext uri="{FF2B5EF4-FFF2-40B4-BE49-F238E27FC236}">
                <a16:creationId xmlns:a16="http://schemas.microsoft.com/office/drawing/2014/main" id="{3029F778-F8EE-4C5A-96BD-F1699C6DA5DE}"/>
              </a:ext>
            </a:extLst>
          </p:cNvPr>
          <p:cNvCxnSpPr>
            <a:cxnSpLocks/>
          </p:cNvCxnSpPr>
          <p:nvPr/>
        </p:nvCxnSpPr>
        <p:spPr>
          <a:xfrm>
            <a:off x="1704975" y="1617664"/>
            <a:ext cx="5095875" cy="3344921"/>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B5C43AA4-201B-44F3-92A4-8297DE258D31}"/>
              </a:ext>
            </a:extLst>
          </p:cNvPr>
          <p:cNvCxnSpPr>
            <a:cxnSpLocks/>
          </p:cNvCxnSpPr>
          <p:nvPr/>
        </p:nvCxnSpPr>
        <p:spPr>
          <a:xfrm>
            <a:off x="1752600" y="2841815"/>
            <a:ext cx="5048250" cy="215881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5" name="TextBox 54">
            <a:extLst>
              <a:ext uri="{FF2B5EF4-FFF2-40B4-BE49-F238E27FC236}">
                <a16:creationId xmlns:a16="http://schemas.microsoft.com/office/drawing/2014/main" id="{3E41BD2D-6C39-4430-8F89-6C17D9F8971C}"/>
              </a:ext>
            </a:extLst>
          </p:cNvPr>
          <p:cNvSpPr txBox="1"/>
          <p:nvPr/>
        </p:nvSpPr>
        <p:spPr>
          <a:xfrm>
            <a:off x="2629002" y="1946275"/>
            <a:ext cx="2211466" cy="307777"/>
          </a:xfrm>
          <a:prstGeom prst="rect">
            <a:avLst/>
          </a:prstGeom>
          <a:noFill/>
        </p:spPr>
        <p:txBody>
          <a:bodyPr wrap="square" rtlCol="0">
            <a:spAutoFit/>
          </a:bodyPr>
          <a:lstStyle/>
          <a:p>
            <a:r>
              <a:rPr lang="en-US" sz="1400"/>
              <a:t>Higher Load?</a:t>
            </a:r>
          </a:p>
        </p:txBody>
      </p:sp>
      <p:sp>
        <p:nvSpPr>
          <p:cNvPr id="56" name="TextBox 55">
            <a:extLst>
              <a:ext uri="{FF2B5EF4-FFF2-40B4-BE49-F238E27FC236}">
                <a16:creationId xmlns:a16="http://schemas.microsoft.com/office/drawing/2014/main" id="{12BB7C2F-E3F1-4EAC-B8F1-14DD809FD9F3}"/>
              </a:ext>
            </a:extLst>
          </p:cNvPr>
          <p:cNvSpPr txBox="1"/>
          <p:nvPr/>
        </p:nvSpPr>
        <p:spPr>
          <a:xfrm>
            <a:off x="4059463" y="4226214"/>
            <a:ext cx="2211466" cy="307777"/>
          </a:xfrm>
          <a:prstGeom prst="rect">
            <a:avLst/>
          </a:prstGeom>
          <a:noFill/>
        </p:spPr>
        <p:txBody>
          <a:bodyPr wrap="square" rtlCol="0">
            <a:spAutoFit/>
          </a:bodyPr>
          <a:lstStyle/>
          <a:p>
            <a:r>
              <a:rPr lang="en-US" sz="1400"/>
              <a:t>Lower Load?</a:t>
            </a:r>
          </a:p>
        </p:txBody>
      </p:sp>
      <p:cxnSp>
        <p:nvCxnSpPr>
          <p:cNvPr id="60" name="Straight Connector 59">
            <a:extLst>
              <a:ext uri="{FF2B5EF4-FFF2-40B4-BE49-F238E27FC236}">
                <a16:creationId xmlns:a16="http://schemas.microsoft.com/office/drawing/2014/main" id="{1C6CACD5-0B6C-4F8E-A013-C3FE86E38DFE}"/>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184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Better Sizing – Different Heat Pump?</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1416261432"/>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grpSp>
        <p:nvGrpSpPr>
          <p:cNvPr id="53" name="Group 52">
            <a:extLst>
              <a:ext uri="{FF2B5EF4-FFF2-40B4-BE49-F238E27FC236}">
                <a16:creationId xmlns:a16="http://schemas.microsoft.com/office/drawing/2014/main" id="{A69850C1-3172-4742-BB14-4381BD925A88}"/>
              </a:ext>
            </a:extLst>
          </p:cNvPr>
          <p:cNvGrpSpPr/>
          <p:nvPr/>
        </p:nvGrpSpPr>
        <p:grpSpPr>
          <a:xfrm>
            <a:off x="1695450" y="2117350"/>
            <a:ext cx="6067425" cy="516833"/>
            <a:chOff x="1704975" y="2105026"/>
            <a:chExt cx="6067425" cy="516833"/>
          </a:xfrm>
        </p:grpSpPr>
        <p:grpSp>
          <p:nvGrpSpPr>
            <p:cNvPr id="54" name="Group 53">
              <a:extLst>
                <a:ext uri="{FF2B5EF4-FFF2-40B4-BE49-F238E27FC236}">
                  <a16:creationId xmlns:a16="http://schemas.microsoft.com/office/drawing/2014/main" id="{0F476A5A-983E-4F9B-AFD7-2D6B53E091AD}"/>
                </a:ext>
              </a:extLst>
            </p:cNvPr>
            <p:cNvGrpSpPr/>
            <p:nvPr/>
          </p:nvGrpSpPr>
          <p:grpSpPr>
            <a:xfrm>
              <a:off x="1704975" y="2286000"/>
              <a:ext cx="4400550" cy="335859"/>
              <a:chOff x="1704975" y="2286000"/>
              <a:chExt cx="4400550" cy="335859"/>
            </a:xfrm>
          </p:grpSpPr>
          <p:cxnSp>
            <p:nvCxnSpPr>
              <p:cNvPr id="56" name="Straight Connector 55">
                <a:extLst>
                  <a:ext uri="{FF2B5EF4-FFF2-40B4-BE49-F238E27FC236}">
                    <a16:creationId xmlns:a16="http://schemas.microsoft.com/office/drawing/2014/main" id="{D63D968D-2AC0-4A37-83AF-3B72A309A3A6}"/>
                  </a:ext>
                </a:extLst>
              </p:cNvPr>
              <p:cNvCxnSpPr>
                <a:cxnSpLocks/>
              </p:cNvCxnSpPr>
              <p:nvPr/>
            </p:nvCxnSpPr>
            <p:spPr>
              <a:xfrm flipV="1">
                <a:off x="1704975" y="2488167"/>
                <a:ext cx="365281" cy="1336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F3F48B-9A91-433E-90A6-FCB1339A4159}"/>
                  </a:ext>
                </a:extLst>
              </p:cNvPr>
              <p:cNvCxnSpPr>
                <a:cxnSpLocks/>
              </p:cNvCxnSpPr>
              <p:nvPr/>
            </p:nvCxnSpPr>
            <p:spPr>
              <a:xfrm flipV="1">
                <a:off x="2070256" y="2404975"/>
                <a:ext cx="1273019" cy="831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EDC482-1D24-4D97-9446-08F8674B03B7}"/>
                  </a:ext>
                </a:extLst>
              </p:cNvPr>
              <p:cNvCxnSpPr>
                <a:cxnSpLocks/>
              </p:cNvCxnSpPr>
              <p:nvPr/>
            </p:nvCxnSpPr>
            <p:spPr>
              <a:xfrm flipV="1">
                <a:off x="3343275" y="2309275"/>
                <a:ext cx="962025" cy="95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80F9034-0CCA-4D85-980F-8ACE25F7CBC9}"/>
                  </a:ext>
                </a:extLst>
              </p:cNvPr>
              <p:cNvCxnSpPr>
                <a:cxnSpLocks/>
              </p:cNvCxnSpPr>
              <p:nvPr/>
            </p:nvCxnSpPr>
            <p:spPr>
              <a:xfrm flipV="1">
                <a:off x="4305300" y="2286000"/>
                <a:ext cx="1800225" cy="2434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FC5F6F6E-CF04-4874-924D-CE8DA1A36E36}"/>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6EE8FFE1-B4BA-4805-831C-4C7AB247B17F}"/>
              </a:ext>
            </a:extLst>
          </p:cNvPr>
          <p:cNvGrpSpPr/>
          <p:nvPr/>
        </p:nvGrpSpPr>
        <p:grpSpPr>
          <a:xfrm>
            <a:off x="1704975" y="4127214"/>
            <a:ext cx="6045574" cy="517524"/>
            <a:chOff x="1695450" y="2778127"/>
            <a:chExt cx="6045574" cy="517524"/>
          </a:xfrm>
        </p:grpSpPr>
        <p:grpSp>
          <p:nvGrpSpPr>
            <p:cNvPr id="80" name="Group 79">
              <a:extLst>
                <a:ext uri="{FF2B5EF4-FFF2-40B4-BE49-F238E27FC236}">
                  <a16:creationId xmlns:a16="http://schemas.microsoft.com/office/drawing/2014/main" id="{296858F3-AAB0-41B4-9C6C-9E54056DD979}"/>
                </a:ext>
              </a:extLst>
            </p:cNvPr>
            <p:cNvGrpSpPr/>
            <p:nvPr/>
          </p:nvGrpSpPr>
          <p:grpSpPr>
            <a:xfrm>
              <a:off x="1695450" y="2778127"/>
              <a:ext cx="4500562" cy="517524"/>
              <a:chOff x="1695450" y="2778127"/>
              <a:chExt cx="4500562" cy="517524"/>
            </a:xfrm>
          </p:grpSpPr>
          <p:cxnSp>
            <p:nvCxnSpPr>
              <p:cNvPr id="82" name="Straight Connector 81">
                <a:extLst>
                  <a:ext uri="{FF2B5EF4-FFF2-40B4-BE49-F238E27FC236}">
                    <a16:creationId xmlns:a16="http://schemas.microsoft.com/office/drawing/2014/main" id="{A9EEE049-53DA-45D0-9251-146E749103EE}"/>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F7238A-B59C-42DD-9411-2DC1F503E269}"/>
                  </a:ext>
                </a:extLst>
              </p:cNvPr>
              <p:cNvCxnSpPr>
                <a:cxnSpLocks/>
              </p:cNvCxnSpPr>
              <p:nvPr/>
            </p:nvCxnSpPr>
            <p:spPr>
              <a:xfrm flipV="1">
                <a:off x="2025728" y="2778127"/>
                <a:ext cx="1273019" cy="4622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1064AD1-B308-4ADD-8471-F14768CBE3F3}"/>
                  </a:ext>
                </a:extLst>
              </p:cNvPr>
              <p:cNvCxnSpPr>
                <a:cxnSpLocks/>
              </p:cNvCxnSpPr>
              <p:nvPr/>
            </p:nvCxnSpPr>
            <p:spPr>
              <a:xfrm>
                <a:off x="3298747" y="2778127"/>
                <a:ext cx="1101803" cy="5293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2322D2-AE44-4403-9060-6037AE744F33}"/>
                  </a:ext>
                </a:extLst>
              </p:cNvPr>
              <p:cNvCxnSpPr>
                <a:cxnSpLocks/>
              </p:cNvCxnSpPr>
              <p:nvPr/>
            </p:nvCxnSpPr>
            <p:spPr>
              <a:xfrm>
                <a:off x="4395787" y="2823802"/>
                <a:ext cx="1800225" cy="470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1" name="Straight Connector 80">
              <a:extLst>
                <a:ext uri="{FF2B5EF4-FFF2-40B4-BE49-F238E27FC236}">
                  <a16:creationId xmlns:a16="http://schemas.microsoft.com/office/drawing/2014/main" id="{99478AED-C834-4E4A-BB6F-49208EFC7914}"/>
                </a:ext>
              </a:extLst>
            </p:cNvPr>
            <p:cNvCxnSpPr>
              <a:cxnSpLocks/>
            </p:cNvCxnSpPr>
            <p:nvPr/>
          </p:nvCxnSpPr>
          <p:spPr>
            <a:xfrm flipV="1">
              <a:off x="6196012" y="3133987"/>
              <a:ext cx="1545012" cy="1603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id="{C9ED239F-8F3B-4F64-BB53-04ED96BD53C6}"/>
              </a:ext>
            </a:extLst>
          </p:cNvPr>
          <p:cNvSpPr/>
          <p:nvPr/>
        </p:nvSpPr>
        <p:spPr>
          <a:xfrm>
            <a:off x="1689022" y="2152650"/>
            <a:ext cx="6061527"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533400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0032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543425 w 6057900"/>
              <a:gd name="connsiteY6" fmla="*/ 214312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43425 w 6061527"/>
              <a:gd name="connsiteY6" fmla="*/ 21431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1955412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2307837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2307837 h 2457450"/>
              <a:gd name="connsiteX6" fmla="*/ 4524375 w 6061527"/>
              <a:gd name="connsiteY6" fmla="*/ 2457450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1527" h="2457450">
                <a:moveTo>
                  <a:pt x="0" y="533400"/>
                </a:moveTo>
                <a:lnTo>
                  <a:pt x="352425" y="400050"/>
                </a:lnTo>
                <a:lnTo>
                  <a:pt x="1609725" y="304800"/>
                </a:lnTo>
                <a:lnTo>
                  <a:pt x="2657475" y="200025"/>
                </a:lnTo>
                <a:lnTo>
                  <a:pt x="6057900" y="0"/>
                </a:lnTo>
                <a:cubicBezTo>
                  <a:pt x="6055809" y="540679"/>
                  <a:pt x="6063244" y="1767158"/>
                  <a:pt x="6061153" y="2307837"/>
                </a:cubicBezTo>
                <a:lnTo>
                  <a:pt x="4524375" y="2457450"/>
                </a:lnTo>
                <a:lnTo>
                  <a:pt x="2743200" y="1990725"/>
                </a:lnTo>
                <a:lnTo>
                  <a:pt x="1581150" y="1943100"/>
                </a:lnTo>
                <a:lnTo>
                  <a:pt x="304800" y="2400300"/>
                </a:lnTo>
                <a:lnTo>
                  <a:pt x="0" y="2457450"/>
                </a:lnTo>
                <a:lnTo>
                  <a:pt x="0" y="533400"/>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8D85B025-4834-45EB-A2CC-A153BD3A1961}"/>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1973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diagram&#10;&#10;Description automatically generated">
            <a:extLst>
              <a:ext uri="{FF2B5EF4-FFF2-40B4-BE49-F238E27FC236}">
                <a16:creationId xmlns:a16="http://schemas.microsoft.com/office/drawing/2014/main" id="{94F40A37-2A6F-44EE-ABA8-80B8A5325CE8}"/>
              </a:ext>
            </a:extLst>
          </p:cNvPr>
          <p:cNvPicPr>
            <a:picLocks noChangeAspect="1"/>
          </p:cNvPicPr>
          <p:nvPr/>
        </p:nvPicPr>
        <p:blipFill>
          <a:blip r:embed="rId3"/>
          <a:stretch>
            <a:fillRect/>
          </a:stretch>
        </p:blipFill>
        <p:spPr>
          <a:xfrm>
            <a:off x="6226435" y="2093222"/>
            <a:ext cx="2743200" cy="4060391"/>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What is a heat pump?</a:t>
            </a:r>
          </a:p>
        </p:txBody>
      </p:sp>
      <p:sp>
        <p:nvSpPr>
          <p:cNvPr id="11" name="Slide Number Placeholder 4">
            <a:extLst>
              <a:ext uri="{FF2B5EF4-FFF2-40B4-BE49-F238E27FC236}">
                <a16:creationId xmlns:a16="http://schemas.microsoft.com/office/drawing/2014/main" id="{1E536582-44F1-40F6-AA24-915B4E32DB9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7" descr="A picture containing object, clock&#10;&#10;Description automatically generated">
            <a:extLst>
              <a:ext uri="{FF2B5EF4-FFF2-40B4-BE49-F238E27FC236}">
                <a16:creationId xmlns:a16="http://schemas.microsoft.com/office/drawing/2014/main" id="{B6B60B08-03E6-4760-91A5-3285A84B9B4D}"/>
              </a:ext>
            </a:extLst>
          </p:cNvPr>
          <p:cNvPicPr>
            <a:picLocks noGrp="1" noChangeAspect="1"/>
          </p:cNvPicPr>
          <p:nvPr>
            <p:ph idx="4294967295"/>
          </p:nvPr>
        </p:nvPicPr>
        <p:blipFill>
          <a:blip r:embed="rId4"/>
          <a:stretch>
            <a:fillRect/>
          </a:stretch>
        </p:blipFill>
        <p:spPr>
          <a:xfrm>
            <a:off x="0" y="1454150"/>
            <a:ext cx="6299200" cy="4722813"/>
          </a:xfrm>
        </p:spPr>
      </p:pic>
      <p:sp>
        <p:nvSpPr>
          <p:cNvPr id="1024" name="TextBox 1023">
            <a:extLst>
              <a:ext uri="{FF2B5EF4-FFF2-40B4-BE49-F238E27FC236}">
                <a16:creationId xmlns:a16="http://schemas.microsoft.com/office/drawing/2014/main" id="{166CB793-817D-495B-993F-E5EC85EA9295}"/>
              </a:ext>
            </a:extLst>
          </p:cNvPr>
          <p:cNvSpPr txBox="1"/>
          <p:nvPr/>
        </p:nvSpPr>
        <p:spPr>
          <a:xfrm>
            <a:off x="3266616" y="5454934"/>
            <a:ext cx="2849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Winter: Pumps heat from the outside to the inside</a:t>
            </a:r>
          </a:p>
        </p:txBody>
      </p:sp>
      <p:sp>
        <p:nvSpPr>
          <p:cNvPr id="36" name="TextBox 35">
            <a:extLst>
              <a:ext uri="{FF2B5EF4-FFF2-40B4-BE49-F238E27FC236}">
                <a16:creationId xmlns:a16="http://schemas.microsoft.com/office/drawing/2014/main" id="{7C867A7A-EBAD-47DE-8B86-25C441E40E91}"/>
              </a:ext>
            </a:extLst>
          </p:cNvPr>
          <p:cNvSpPr txBox="1"/>
          <p:nvPr/>
        </p:nvSpPr>
        <p:spPr>
          <a:xfrm>
            <a:off x="3266616" y="1721713"/>
            <a:ext cx="31386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Summer: Pumps heat from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inside to the outside</a:t>
            </a:r>
          </a:p>
        </p:txBody>
      </p:sp>
      <p:cxnSp>
        <p:nvCxnSpPr>
          <p:cNvPr id="1033" name="Straight Connector 1032">
            <a:extLst>
              <a:ext uri="{FF2B5EF4-FFF2-40B4-BE49-F238E27FC236}">
                <a16:creationId xmlns:a16="http://schemas.microsoft.com/office/drawing/2014/main" id="{33E4AF27-2B8A-4CDE-B34D-87E5FC7485FC}"/>
              </a:ext>
            </a:extLst>
          </p:cNvPr>
          <p:cNvCxnSpPr>
            <a:cxnSpLocks/>
          </p:cNvCxnSpPr>
          <p:nvPr/>
        </p:nvCxnSpPr>
        <p:spPr>
          <a:xfrm>
            <a:off x="6121400" y="184150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44" name="TextBox 43">
            <a:extLst>
              <a:ext uri="{FF2B5EF4-FFF2-40B4-BE49-F238E27FC236}">
                <a16:creationId xmlns:a16="http://schemas.microsoft.com/office/drawing/2014/main" id="{49668BB3-6687-430E-B04E-F645709C1CCD}"/>
              </a:ext>
            </a:extLst>
          </p:cNvPr>
          <p:cNvSpPr txBox="1"/>
          <p:nvPr/>
        </p:nvSpPr>
        <p:spPr>
          <a:xfrm>
            <a:off x="6481238" y="1759892"/>
            <a:ext cx="22378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Same technology as:</a:t>
            </a:r>
          </a:p>
        </p:txBody>
      </p:sp>
      <p:sp>
        <p:nvSpPr>
          <p:cNvPr id="25" name="TextBox 24">
            <a:extLst>
              <a:ext uri="{FF2B5EF4-FFF2-40B4-BE49-F238E27FC236}">
                <a16:creationId xmlns:a16="http://schemas.microsoft.com/office/drawing/2014/main" id="{FA0B8EDC-881D-466B-92C7-C50D342D4DB3}"/>
              </a:ext>
            </a:extLst>
          </p:cNvPr>
          <p:cNvSpPr txBox="1"/>
          <p:nvPr/>
        </p:nvSpPr>
        <p:spPr>
          <a:xfrm>
            <a:off x="6729462" y="3537846"/>
            <a:ext cx="1744785" cy="36933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Air-conditioner</a:t>
            </a:r>
          </a:p>
        </p:txBody>
      </p:sp>
      <p:sp>
        <p:nvSpPr>
          <p:cNvPr id="32" name="TextBox 31">
            <a:extLst>
              <a:ext uri="{FF2B5EF4-FFF2-40B4-BE49-F238E27FC236}">
                <a16:creationId xmlns:a16="http://schemas.microsoft.com/office/drawing/2014/main" id="{40C964FA-3BAA-47A8-A190-DE465F0128DE}"/>
              </a:ext>
            </a:extLst>
          </p:cNvPr>
          <p:cNvSpPr txBox="1"/>
          <p:nvPr/>
        </p:nvSpPr>
        <p:spPr>
          <a:xfrm>
            <a:off x="6783653" y="5914365"/>
            <a:ext cx="1630522" cy="36933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Refrigerator</a:t>
            </a:r>
          </a:p>
        </p:txBody>
      </p:sp>
    </p:spTree>
    <p:extLst>
      <p:ext uri="{BB962C8B-B14F-4D97-AF65-F5344CB8AC3E}">
        <p14:creationId xmlns:p14="http://schemas.microsoft.com/office/powerpoint/2010/main" val="2873820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Shape 101">
            <a:extLst>
              <a:ext uri="{FF2B5EF4-FFF2-40B4-BE49-F238E27FC236}">
                <a16:creationId xmlns:a16="http://schemas.microsoft.com/office/drawing/2014/main" id="{EA795B63-16BF-46C4-BD80-A6B0DD486216}"/>
              </a:ext>
            </a:extLst>
          </p:cNvPr>
          <p:cNvSpPr/>
          <p:nvPr/>
        </p:nvSpPr>
        <p:spPr>
          <a:xfrm>
            <a:off x="1689022" y="2152650"/>
            <a:ext cx="6061527"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533400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0032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543425 w 6057900"/>
              <a:gd name="connsiteY6" fmla="*/ 214312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43425 w 6061527"/>
              <a:gd name="connsiteY6" fmla="*/ 21431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1955412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2307837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2307837 h 2457450"/>
              <a:gd name="connsiteX6" fmla="*/ 4524375 w 6061527"/>
              <a:gd name="connsiteY6" fmla="*/ 2457450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1527" h="2457450">
                <a:moveTo>
                  <a:pt x="0" y="533400"/>
                </a:moveTo>
                <a:lnTo>
                  <a:pt x="352425" y="400050"/>
                </a:lnTo>
                <a:lnTo>
                  <a:pt x="1609725" y="304800"/>
                </a:lnTo>
                <a:lnTo>
                  <a:pt x="2657475" y="200025"/>
                </a:lnTo>
                <a:lnTo>
                  <a:pt x="6057900" y="0"/>
                </a:lnTo>
                <a:cubicBezTo>
                  <a:pt x="6055809" y="540679"/>
                  <a:pt x="6063244" y="1767158"/>
                  <a:pt x="6061153" y="2307837"/>
                </a:cubicBezTo>
                <a:lnTo>
                  <a:pt x="4524375" y="2457450"/>
                </a:lnTo>
                <a:lnTo>
                  <a:pt x="2743200" y="1990725"/>
                </a:lnTo>
                <a:lnTo>
                  <a:pt x="1581150" y="1943100"/>
                </a:lnTo>
                <a:lnTo>
                  <a:pt x="304800" y="2400300"/>
                </a:lnTo>
                <a:lnTo>
                  <a:pt x="0" y="2457450"/>
                </a:lnTo>
                <a:lnTo>
                  <a:pt x="0" y="533400"/>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07EE9573-4514-4C8E-A7FA-C06E443312A7}"/>
              </a:ext>
            </a:extLst>
          </p:cNvPr>
          <p:cNvSpPr/>
          <p:nvPr/>
        </p:nvSpPr>
        <p:spPr>
          <a:xfrm>
            <a:off x="6205538" y="4673311"/>
            <a:ext cx="528638" cy="298739"/>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Better Sizing – Different Heat Pump?</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353297534"/>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8F74FA26-CF1A-4697-8E86-4627A49945BE}"/>
              </a:ext>
            </a:extLst>
          </p:cNvPr>
          <p:cNvGrpSpPr/>
          <p:nvPr/>
        </p:nvGrpSpPr>
        <p:grpSpPr>
          <a:xfrm>
            <a:off x="1695450" y="2117350"/>
            <a:ext cx="6067425" cy="516833"/>
            <a:chOff x="1704975" y="2105026"/>
            <a:chExt cx="6067425" cy="516833"/>
          </a:xfrm>
        </p:grpSpPr>
        <p:grpSp>
          <p:nvGrpSpPr>
            <p:cNvPr id="61" name="Group 60">
              <a:extLst>
                <a:ext uri="{FF2B5EF4-FFF2-40B4-BE49-F238E27FC236}">
                  <a16:creationId xmlns:a16="http://schemas.microsoft.com/office/drawing/2014/main" id="{AF6EB431-9B1C-40CA-88F4-0B6321E7F7F1}"/>
                </a:ext>
              </a:extLst>
            </p:cNvPr>
            <p:cNvGrpSpPr/>
            <p:nvPr/>
          </p:nvGrpSpPr>
          <p:grpSpPr>
            <a:xfrm>
              <a:off x="1704975" y="2286000"/>
              <a:ext cx="4400550" cy="335859"/>
              <a:chOff x="1704975" y="2286000"/>
              <a:chExt cx="4400550" cy="335859"/>
            </a:xfrm>
          </p:grpSpPr>
          <p:cxnSp>
            <p:nvCxnSpPr>
              <p:cNvPr id="64" name="Straight Connector 63">
                <a:extLst>
                  <a:ext uri="{FF2B5EF4-FFF2-40B4-BE49-F238E27FC236}">
                    <a16:creationId xmlns:a16="http://schemas.microsoft.com/office/drawing/2014/main" id="{A4AD0416-D696-4711-BAD4-B4AA044D9568}"/>
                  </a:ext>
                </a:extLst>
              </p:cNvPr>
              <p:cNvCxnSpPr>
                <a:cxnSpLocks/>
              </p:cNvCxnSpPr>
              <p:nvPr/>
            </p:nvCxnSpPr>
            <p:spPr>
              <a:xfrm flipV="1">
                <a:off x="1704975" y="2488167"/>
                <a:ext cx="365281" cy="1336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45B4859-907B-4FA7-9F92-E8DFE020383B}"/>
                  </a:ext>
                </a:extLst>
              </p:cNvPr>
              <p:cNvCxnSpPr>
                <a:cxnSpLocks/>
              </p:cNvCxnSpPr>
              <p:nvPr/>
            </p:nvCxnSpPr>
            <p:spPr>
              <a:xfrm flipV="1">
                <a:off x="2070256" y="2404975"/>
                <a:ext cx="1273019" cy="831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BA5AC5-4258-4B4D-B8AC-6A8D9F1E3576}"/>
                  </a:ext>
                </a:extLst>
              </p:cNvPr>
              <p:cNvCxnSpPr>
                <a:cxnSpLocks/>
              </p:cNvCxnSpPr>
              <p:nvPr/>
            </p:nvCxnSpPr>
            <p:spPr>
              <a:xfrm flipV="1">
                <a:off x="3343275" y="2309275"/>
                <a:ext cx="962025" cy="95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7B6E959-EA9F-40A5-906F-A9878FE016B5}"/>
                  </a:ext>
                </a:extLst>
              </p:cNvPr>
              <p:cNvCxnSpPr>
                <a:cxnSpLocks/>
              </p:cNvCxnSpPr>
              <p:nvPr/>
            </p:nvCxnSpPr>
            <p:spPr>
              <a:xfrm flipV="1">
                <a:off x="4305300" y="2286000"/>
                <a:ext cx="1800225" cy="2434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E4553972-183E-443B-8518-5DB767633E76}"/>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8" name="Oval 77">
            <a:extLst>
              <a:ext uri="{FF2B5EF4-FFF2-40B4-BE49-F238E27FC236}">
                <a16:creationId xmlns:a16="http://schemas.microsoft.com/office/drawing/2014/main" id="{11991820-A8D6-4D7C-B645-6AC427073894}"/>
              </a:ext>
            </a:extLst>
          </p:cNvPr>
          <p:cNvSpPr/>
          <p:nvPr/>
        </p:nvSpPr>
        <p:spPr>
          <a:xfrm>
            <a:off x="1979778" y="2383319"/>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208F323-BD8C-4D23-8E43-093964215776}"/>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81" name="Oval 80">
            <a:extLst>
              <a:ext uri="{FF2B5EF4-FFF2-40B4-BE49-F238E27FC236}">
                <a16:creationId xmlns:a16="http://schemas.microsoft.com/office/drawing/2014/main" id="{658C3200-C0E4-4CA7-B373-F7983F0F2A94}"/>
              </a:ext>
            </a:extLst>
          </p:cNvPr>
          <p:cNvSpPr/>
          <p:nvPr/>
        </p:nvSpPr>
        <p:spPr>
          <a:xfrm>
            <a:off x="6055605" y="4512947"/>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3" name="Rectangle 82">
            <a:extLst>
              <a:ext uri="{FF2B5EF4-FFF2-40B4-BE49-F238E27FC236}">
                <a16:creationId xmlns:a16="http://schemas.microsoft.com/office/drawing/2014/main" id="{597F0897-7B52-4AAB-BCF4-CB268F07F5EC}"/>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9B64E8C-0072-4B82-B06E-6E372F854F70}"/>
              </a:ext>
            </a:extLst>
          </p:cNvPr>
          <p:cNvSpPr txBox="1"/>
          <p:nvPr/>
        </p:nvSpPr>
        <p:spPr>
          <a:xfrm>
            <a:off x="5571261" y="6246526"/>
            <a:ext cx="1511632" cy="523220"/>
          </a:xfrm>
          <a:prstGeom prst="rect">
            <a:avLst/>
          </a:prstGeom>
          <a:noFill/>
        </p:spPr>
        <p:txBody>
          <a:bodyPr wrap="none" rtlCol="0">
            <a:spAutoFit/>
          </a:bodyPr>
          <a:lstStyle/>
          <a:p>
            <a:pPr algn="ctr"/>
            <a:r>
              <a:rPr lang="en-US" sz="1400"/>
              <a:t>Short Cycling,</a:t>
            </a:r>
          </a:p>
          <a:p>
            <a:pPr algn="ctr"/>
            <a:r>
              <a:rPr lang="en-US" sz="1400"/>
              <a:t>Minor, above 47°F</a:t>
            </a:r>
          </a:p>
        </p:txBody>
      </p:sp>
      <p:sp>
        <p:nvSpPr>
          <p:cNvPr id="85" name="Rectangle 84">
            <a:extLst>
              <a:ext uri="{FF2B5EF4-FFF2-40B4-BE49-F238E27FC236}">
                <a16:creationId xmlns:a16="http://schemas.microsoft.com/office/drawing/2014/main" id="{3C50D889-33FC-48E0-A279-48B660CAD53F}"/>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8823CE2-3ABD-48F2-9C6D-B79556F4CD36}"/>
              </a:ext>
            </a:extLst>
          </p:cNvPr>
          <p:cNvSpPr txBox="1"/>
          <p:nvPr/>
        </p:nvSpPr>
        <p:spPr>
          <a:xfrm>
            <a:off x="2046219" y="6246526"/>
            <a:ext cx="1100814" cy="307777"/>
          </a:xfrm>
          <a:prstGeom prst="rect">
            <a:avLst/>
          </a:prstGeom>
          <a:noFill/>
        </p:spPr>
        <p:txBody>
          <a:bodyPr wrap="none" rtlCol="0">
            <a:spAutoFit/>
          </a:bodyPr>
          <a:lstStyle/>
          <a:p>
            <a:pPr algn="ctr"/>
            <a:r>
              <a:rPr lang="en-US" sz="1400" strike="sngStrike"/>
              <a:t>Backup Heat</a:t>
            </a:r>
          </a:p>
        </p:txBody>
      </p:sp>
      <p:pic>
        <p:nvPicPr>
          <p:cNvPr id="87" name="Picture 86">
            <a:extLst>
              <a:ext uri="{FF2B5EF4-FFF2-40B4-BE49-F238E27FC236}">
                <a16:creationId xmlns:a16="http://schemas.microsoft.com/office/drawing/2014/main" id="{E4641679-B883-4FD1-801C-7B3DC680D094}"/>
              </a:ext>
            </a:extLst>
          </p:cNvPr>
          <p:cNvPicPr>
            <a:picLocks noChangeAspect="1"/>
          </p:cNvPicPr>
          <p:nvPr/>
        </p:nvPicPr>
        <p:blipFill>
          <a:blip r:embed="rId4"/>
          <a:stretch>
            <a:fillRect/>
          </a:stretch>
        </p:blipFill>
        <p:spPr>
          <a:xfrm>
            <a:off x="6375558" y="5472949"/>
            <a:ext cx="733425" cy="257175"/>
          </a:xfrm>
          <a:prstGeom prst="rect">
            <a:avLst/>
          </a:prstGeom>
        </p:spPr>
      </p:pic>
      <p:pic>
        <p:nvPicPr>
          <p:cNvPr id="88" name="Picture 87">
            <a:extLst>
              <a:ext uri="{FF2B5EF4-FFF2-40B4-BE49-F238E27FC236}">
                <a16:creationId xmlns:a16="http://schemas.microsoft.com/office/drawing/2014/main" id="{83D01CBB-95CE-4E64-B583-13390331FFF7}"/>
              </a:ext>
            </a:extLst>
          </p:cNvPr>
          <p:cNvPicPr>
            <a:picLocks noChangeAspect="1"/>
          </p:cNvPicPr>
          <p:nvPr/>
        </p:nvPicPr>
        <p:blipFill>
          <a:blip r:embed="rId5"/>
          <a:stretch>
            <a:fillRect/>
          </a:stretch>
        </p:blipFill>
        <p:spPr>
          <a:xfrm>
            <a:off x="5252322" y="5487987"/>
            <a:ext cx="1038225" cy="257175"/>
          </a:xfrm>
          <a:prstGeom prst="rect">
            <a:avLst/>
          </a:prstGeom>
        </p:spPr>
      </p:pic>
      <p:pic>
        <p:nvPicPr>
          <p:cNvPr id="89" name="Picture 88">
            <a:extLst>
              <a:ext uri="{FF2B5EF4-FFF2-40B4-BE49-F238E27FC236}">
                <a16:creationId xmlns:a16="http://schemas.microsoft.com/office/drawing/2014/main" id="{E24C71CB-B95F-4E4B-880C-132E250BBD52}"/>
              </a:ext>
            </a:extLst>
          </p:cNvPr>
          <p:cNvPicPr>
            <a:picLocks noChangeAspect="1"/>
          </p:cNvPicPr>
          <p:nvPr/>
        </p:nvPicPr>
        <p:blipFill>
          <a:blip r:embed="rId6"/>
          <a:stretch>
            <a:fillRect/>
          </a:stretch>
        </p:blipFill>
        <p:spPr>
          <a:xfrm>
            <a:off x="4112777" y="5487987"/>
            <a:ext cx="1057275" cy="276225"/>
          </a:xfrm>
          <a:prstGeom prst="rect">
            <a:avLst/>
          </a:prstGeom>
        </p:spPr>
      </p:pic>
      <p:pic>
        <p:nvPicPr>
          <p:cNvPr id="90" name="Picture 89">
            <a:extLst>
              <a:ext uri="{FF2B5EF4-FFF2-40B4-BE49-F238E27FC236}">
                <a16:creationId xmlns:a16="http://schemas.microsoft.com/office/drawing/2014/main" id="{63FF8B32-C238-4B90-80DA-49F9246F9802}"/>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91" name="Straight Arrow Connector 90">
            <a:extLst>
              <a:ext uri="{FF2B5EF4-FFF2-40B4-BE49-F238E27FC236}">
                <a16:creationId xmlns:a16="http://schemas.microsoft.com/office/drawing/2014/main" id="{51866310-09F4-4701-BC8F-07756C4517B4}"/>
              </a:ext>
            </a:extLst>
          </p:cNvPr>
          <p:cNvCxnSpPr>
            <a:cxnSpLocks/>
          </p:cNvCxnSpPr>
          <p:nvPr/>
        </p:nvCxnSpPr>
        <p:spPr>
          <a:xfrm>
            <a:off x="2361260" y="2551861"/>
            <a:ext cx="3844277" cy="205823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3926FCD-42C6-4BEC-85B2-57401826DC10}"/>
              </a:ext>
            </a:extLst>
          </p:cNvPr>
          <p:cNvGrpSpPr/>
          <p:nvPr/>
        </p:nvGrpSpPr>
        <p:grpSpPr>
          <a:xfrm>
            <a:off x="1704975" y="4127214"/>
            <a:ext cx="6045574" cy="517524"/>
            <a:chOff x="1695450" y="2778127"/>
            <a:chExt cx="6045574" cy="517524"/>
          </a:xfrm>
        </p:grpSpPr>
        <p:grpSp>
          <p:nvGrpSpPr>
            <p:cNvPr id="96" name="Group 95">
              <a:extLst>
                <a:ext uri="{FF2B5EF4-FFF2-40B4-BE49-F238E27FC236}">
                  <a16:creationId xmlns:a16="http://schemas.microsoft.com/office/drawing/2014/main" id="{6545C628-8759-4FAF-B155-D2B9C4A5653F}"/>
                </a:ext>
              </a:extLst>
            </p:cNvPr>
            <p:cNvGrpSpPr/>
            <p:nvPr/>
          </p:nvGrpSpPr>
          <p:grpSpPr>
            <a:xfrm>
              <a:off x="1695450" y="2778127"/>
              <a:ext cx="4500562" cy="517524"/>
              <a:chOff x="1695450" y="2778127"/>
              <a:chExt cx="4500562" cy="517524"/>
            </a:xfrm>
          </p:grpSpPr>
          <p:cxnSp>
            <p:nvCxnSpPr>
              <p:cNvPr id="98" name="Straight Connector 97">
                <a:extLst>
                  <a:ext uri="{FF2B5EF4-FFF2-40B4-BE49-F238E27FC236}">
                    <a16:creationId xmlns:a16="http://schemas.microsoft.com/office/drawing/2014/main" id="{53F9A610-C0CC-4534-A409-53FEEF70136A}"/>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CF10362-76F4-4F6B-A6EB-BE9CBD3A3AAB}"/>
                  </a:ext>
                </a:extLst>
              </p:cNvPr>
              <p:cNvCxnSpPr>
                <a:cxnSpLocks/>
              </p:cNvCxnSpPr>
              <p:nvPr/>
            </p:nvCxnSpPr>
            <p:spPr>
              <a:xfrm flipV="1">
                <a:off x="2025728" y="2778127"/>
                <a:ext cx="1273019" cy="4622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70023FF-0BDB-4E23-BE94-9E2E6FA431E6}"/>
                  </a:ext>
                </a:extLst>
              </p:cNvPr>
              <p:cNvCxnSpPr>
                <a:cxnSpLocks/>
              </p:cNvCxnSpPr>
              <p:nvPr/>
            </p:nvCxnSpPr>
            <p:spPr>
              <a:xfrm>
                <a:off x="3298747" y="2778127"/>
                <a:ext cx="1101803" cy="5293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C3825ED-5274-4345-AB81-15D4A32D8F66}"/>
                  </a:ext>
                </a:extLst>
              </p:cNvPr>
              <p:cNvCxnSpPr>
                <a:cxnSpLocks/>
              </p:cNvCxnSpPr>
              <p:nvPr/>
            </p:nvCxnSpPr>
            <p:spPr>
              <a:xfrm>
                <a:off x="4395787" y="2823802"/>
                <a:ext cx="1800225" cy="470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61D75C58-CA49-4021-A97D-3E7A16D49DD5}"/>
                </a:ext>
              </a:extLst>
            </p:cNvPr>
            <p:cNvCxnSpPr>
              <a:cxnSpLocks/>
            </p:cNvCxnSpPr>
            <p:nvPr/>
          </p:nvCxnSpPr>
          <p:spPr>
            <a:xfrm flipV="1">
              <a:off x="6196012" y="3133987"/>
              <a:ext cx="1545012" cy="1603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2BA0948-780B-40FE-9588-B0A739E158AB}"/>
              </a:ext>
            </a:extLst>
          </p:cNvPr>
          <p:cNvSpPr txBox="1"/>
          <p:nvPr/>
        </p:nvSpPr>
        <p:spPr>
          <a:xfrm>
            <a:off x="4112776" y="3214215"/>
            <a:ext cx="3064501" cy="307777"/>
          </a:xfrm>
          <a:prstGeom prst="rect">
            <a:avLst/>
          </a:prstGeom>
          <a:noFill/>
        </p:spPr>
        <p:txBody>
          <a:bodyPr wrap="square" rtlCol="0">
            <a:spAutoFit/>
          </a:bodyPr>
          <a:lstStyle/>
          <a:p>
            <a:r>
              <a:rPr lang="en-US" sz="1400"/>
              <a:t>Goldilocks range (modulating zone)</a:t>
            </a:r>
          </a:p>
        </p:txBody>
      </p:sp>
    </p:spTree>
    <p:extLst>
      <p:ext uri="{BB962C8B-B14F-4D97-AF65-F5344CB8AC3E}">
        <p14:creationId xmlns:p14="http://schemas.microsoft.com/office/powerpoint/2010/main" val="41676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additive="base">
                                        <p:cTn id="29" dur="500" fill="hold"/>
                                        <p:tgtEl>
                                          <p:spTgt spid="83"/>
                                        </p:tgtEl>
                                        <p:attrNameLst>
                                          <p:attrName>ppt_x</p:attrName>
                                        </p:attrNameLst>
                                      </p:cBhvr>
                                      <p:tavLst>
                                        <p:tav tm="0">
                                          <p:val>
                                            <p:strVal val="#ppt_x"/>
                                          </p:val>
                                        </p:tav>
                                        <p:tav tm="100000">
                                          <p:val>
                                            <p:strVal val="#ppt_x"/>
                                          </p:val>
                                        </p:tav>
                                      </p:tavLst>
                                    </p:anim>
                                    <p:anim calcmode="lin" valueType="num">
                                      <p:cBhvr additive="base">
                                        <p:cTn id="30" dur="500" fill="hold"/>
                                        <p:tgtEl>
                                          <p:spTgt spid="8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additive="base">
                                        <p:cTn id="33" dur="500" fill="hold"/>
                                        <p:tgtEl>
                                          <p:spTgt spid="84"/>
                                        </p:tgtEl>
                                        <p:attrNameLst>
                                          <p:attrName>ppt_x</p:attrName>
                                        </p:attrNameLst>
                                      </p:cBhvr>
                                      <p:tavLst>
                                        <p:tav tm="0">
                                          <p:val>
                                            <p:strVal val="#ppt_x"/>
                                          </p:val>
                                        </p:tav>
                                        <p:tav tm="100000">
                                          <p:val>
                                            <p:strVal val="#ppt_x"/>
                                          </p:val>
                                        </p:tav>
                                      </p:tavLst>
                                    </p:anim>
                                    <p:anim calcmode="lin" valueType="num">
                                      <p:cBhvr additive="base">
                                        <p:cTn id="3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8" grpId="0" animBg="1"/>
      <p:bldP spid="81" grpId="0" animBg="1"/>
      <p:bldP spid="83" grpId="0" animBg="1"/>
      <p:bldP spid="84" grpId="0"/>
      <p:bldP spid="85" grpId="0" animBg="1"/>
      <p:bldP spid="86" grpId="0"/>
      <p:bldP spid="3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3600">
                <a:latin typeface="Abadi" panose="020B0604020104020204" pitchFamily="34" charset="0"/>
              </a:rPr>
              <a:t>Heat Pump Selection and Sizing</a:t>
            </a:r>
          </a:p>
        </p:txBody>
      </p:sp>
      <p:sp>
        <p:nvSpPr>
          <p:cNvPr id="18" name="Slide Number Placeholder 4">
            <a:extLst>
              <a:ext uri="{FF2B5EF4-FFF2-40B4-BE49-F238E27FC236}">
                <a16:creationId xmlns:a16="http://schemas.microsoft.com/office/drawing/2014/main" id="{C04FF4C3-FD40-4D37-BE28-56693158DD09}"/>
              </a:ext>
            </a:extLst>
          </p:cNvPr>
          <p:cNvSpPr>
            <a:spLocks noGrp="1"/>
          </p:cNvSpPr>
          <p:nvPr>
            <p:ph type="sldNum" sz="quarter" idx="4"/>
          </p:nvPr>
        </p:nvSpPr>
        <p:spPr/>
        <p:txBody>
          <a:bodyPr/>
          <a:lstStyle/>
          <a:p>
            <a:fld id="{E6166F9C-AA76-49A4-852C-289CB63A6674}" type="slidenum">
              <a:rPr lang="en-US" smtClean="0"/>
              <a:t>61</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6438901" y="2946196"/>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21,400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6414063" y="3837119"/>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6409043" y="5087816"/>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40,850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729205" y="5372183"/>
            <a:ext cx="31205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p:txBody>
      </p:sp>
      <p:sp>
        <p:nvSpPr>
          <p:cNvPr id="24" name="TextBox 23">
            <a:extLst>
              <a:ext uri="{FF2B5EF4-FFF2-40B4-BE49-F238E27FC236}">
                <a16:creationId xmlns:a16="http://schemas.microsoft.com/office/drawing/2014/main" id="{A6B98B34-7275-4ECD-97C9-5CC1F9314547}"/>
              </a:ext>
            </a:extLst>
          </p:cNvPr>
          <p:cNvSpPr txBox="1"/>
          <p:nvPr/>
        </p:nvSpPr>
        <p:spPr>
          <a:xfrm>
            <a:off x="4357339" y="1962650"/>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Equipment Candidate</a:t>
            </a:r>
          </a:p>
        </p:txBody>
      </p:sp>
      <p:sp>
        <p:nvSpPr>
          <p:cNvPr id="25" name="TextBox 24">
            <a:extLst>
              <a:ext uri="{FF2B5EF4-FFF2-40B4-BE49-F238E27FC236}">
                <a16:creationId xmlns:a16="http://schemas.microsoft.com/office/drawing/2014/main" id="{BC893D57-DBC3-44BD-876F-88BAA8119B90}"/>
              </a:ext>
            </a:extLst>
          </p:cNvPr>
          <p:cNvSpPr txBox="1"/>
          <p:nvPr/>
        </p:nvSpPr>
        <p:spPr>
          <a:xfrm>
            <a:off x="6438902" y="1962649"/>
            <a:ext cx="145244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26" name="Picture 25">
            <a:extLst>
              <a:ext uri="{FF2B5EF4-FFF2-40B4-BE49-F238E27FC236}">
                <a16:creationId xmlns:a16="http://schemas.microsoft.com/office/drawing/2014/main" id="{10F54927-2154-460B-8FAD-48F0FF63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302" y="3614392"/>
            <a:ext cx="608127" cy="608127"/>
          </a:xfrm>
          <a:prstGeom prst="rect">
            <a:avLst/>
          </a:prstGeom>
        </p:spPr>
      </p:pic>
      <p:pic>
        <p:nvPicPr>
          <p:cNvPr id="28" name="Picture 27" descr="Shape&#10;&#10;Description automatically generated">
            <a:extLst>
              <a:ext uri="{FF2B5EF4-FFF2-40B4-BE49-F238E27FC236}">
                <a16:creationId xmlns:a16="http://schemas.microsoft.com/office/drawing/2014/main" id="{BC35396B-3C39-484C-ABA6-74207907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070" y="2883961"/>
            <a:ext cx="533449" cy="533449"/>
          </a:xfrm>
          <a:prstGeom prst="rect">
            <a:avLst/>
          </a:prstGeom>
        </p:spPr>
      </p:pic>
      <p:pic>
        <p:nvPicPr>
          <p:cNvPr id="29" name="Picture 28" descr="Shape&#10;&#10;Description automatically generated">
            <a:extLst>
              <a:ext uri="{FF2B5EF4-FFF2-40B4-BE49-F238E27FC236}">
                <a16:creationId xmlns:a16="http://schemas.microsoft.com/office/drawing/2014/main" id="{8A6EED11-E611-4D58-97FD-C43A25DF7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587" y="5005757"/>
            <a:ext cx="533449" cy="533449"/>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1E818F5A-1393-43D7-8EF3-9BD84D20D8A9}"/>
              </a:ext>
            </a:extLst>
          </p:cNvPr>
          <p:cNvPicPr>
            <a:picLocks noChangeAspect="1"/>
          </p:cNvPicPr>
          <p:nvPr/>
        </p:nvPicPr>
        <p:blipFill>
          <a:blip r:embed="rId5"/>
          <a:stretch>
            <a:fillRect/>
          </a:stretch>
        </p:blipFill>
        <p:spPr>
          <a:xfrm>
            <a:off x="4068699" y="4247211"/>
            <a:ext cx="1942340" cy="1966407"/>
          </a:xfrm>
          <a:prstGeom prst="rect">
            <a:avLst/>
          </a:prstGeom>
        </p:spPr>
      </p:pic>
      <p:pic>
        <p:nvPicPr>
          <p:cNvPr id="27" name="Picture 5" descr="A picture containing icon&#10;&#10;Description automatically generated">
            <a:extLst>
              <a:ext uri="{FF2B5EF4-FFF2-40B4-BE49-F238E27FC236}">
                <a16:creationId xmlns:a16="http://schemas.microsoft.com/office/drawing/2014/main" id="{8A199098-7ED6-4F0B-8A31-B39C737BB26F}"/>
              </a:ext>
            </a:extLst>
          </p:cNvPr>
          <p:cNvPicPr>
            <a:picLocks noChangeAspect="1"/>
          </p:cNvPicPr>
          <p:nvPr/>
        </p:nvPicPr>
        <p:blipFill>
          <a:blip r:embed="rId5"/>
          <a:stretch>
            <a:fillRect/>
          </a:stretch>
        </p:blipFill>
        <p:spPr>
          <a:xfrm>
            <a:off x="4593618" y="3326412"/>
            <a:ext cx="1374642" cy="1388572"/>
          </a:xfrm>
          <a:prstGeom prst="rect">
            <a:avLst/>
          </a:prstGeom>
        </p:spPr>
      </p:pic>
      <p:pic>
        <p:nvPicPr>
          <p:cNvPr id="30" name="Picture 5" descr="A picture containing icon&#10;&#10;Description automatically generated">
            <a:extLst>
              <a:ext uri="{FF2B5EF4-FFF2-40B4-BE49-F238E27FC236}">
                <a16:creationId xmlns:a16="http://schemas.microsoft.com/office/drawing/2014/main" id="{837F4E88-2EBF-4A5F-9ACB-E39BD64B5F29}"/>
              </a:ext>
            </a:extLst>
          </p:cNvPr>
          <p:cNvPicPr>
            <a:picLocks noChangeAspect="1"/>
          </p:cNvPicPr>
          <p:nvPr/>
        </p:nvPicPr>
        <p:blipFill>
          <a:blip r:embed="rId5"/>
          <a:stretch>
            <a:fillRect/>
          </a:stretch>
        </p:blipFill>
        <p:spPr>
          <a:xfrm>
            <a:off x="5040991" y="2714906"/>
            <a:ext cx="857631" cy="871561"/>
          </a:xfrm>
          <a:prstGeom prst="rect">
            <a:avLst/>
          </a:prstGeom>
        </p:spPr>
      </p:pic>
      <p:sp>
        <p:nvSpPr>
          <p:cNvPr id="31" name="Content Placeholder 2">
            <a:extLst>
              <a:ext uri="{FF2B5EF4-FFF2-40B4-BE49-F238E27FC236}">
                <a16:creationId xmlns:a16="http://schemas.microsoft.com/office/drawing/2014/main" id="{B7D46120-8919-45D8-95D0-37AB79E682F6}"/>
              </a:ext>
            </a:extLst>
          </p:cNvPr>
          <p:cNvSpPr txBox="1">
            <a:spLocks/>
          </p:cNvSpPr>
          <p:nvPr/>
        </p:nvSpPr>
        <p:spPr>
          <a:xfrm>
            <a:off x="729205" y="1962650"/>
            <a:ext cx="3120520"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a:cs typeface="Calibri"/>
              </a:rPr>
              <a:t>Goal #1: Meeting home heating load on the coldest day</a:t>
            </a:r>
          </a:p>
          <a:p>
            <a:pPr marL="0" indent="0">
              <a:buFont typeface="Arial" panose="020B0604020202020204" pitchFamily="34" charset="0"/>
              <a:buNone/>
            </a:pPr>
            <a:endParaRPr lang="en-US" sz="1800">
              <a:cs typeface="Calibri"/>
            </a:endParaRPr>
          </a:p>
          <a:p>
            <a:pPr marL="0" indent="0">
              <a:buFont typeface="Arial" panose="020B0604020202020204" pitchFamily="34" charset="0"/>
              <a:buNone/>
            </a:pPr>
            <a:endParaRPr lang="en-US" sz="2000">
              <a:cs typeface="Calibri"/>
            </a:endParaRPr>
          </a:p>
        </p:txBody>
      </p:sp>
      <p:pic>
        <p:nvPicPr>
          <p:cNvPr id="32" name="Picture 6" descr="A picture containing icon&#10;&#10;Description automatically generated">
            <a:extLst>
              <a:ext uri="{FF2B5EF4-FFF2-40B4-BE49-F238E27FC236}">
                <a16:creationId xmlns:a16="http://schemas.microsoft.com/office/drawing/2014/main" id="{58AE7433-BA99-4EE4-A0CD-9119D9B20333}"/>
              </a:ext>
            </a:extLst>
          </p:cNvPr>
          <p:cNvPicPr>
            <a:picLocks noChangeAspect="1"/>
          </p:cNvPicPr>
          <p:nvPr/>
        </p:nvPicPr>
        <p:blipFill>
          <a:blip r:embed="rId6"/>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36618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12CF86D-A9ED-43E8-BF45-E683BE2BF5AE}"/>
              </a:ext>
            </a:extLst>
          </p:cNvPr>
          <p:cNvSpPr txBox="1"/>
          <p:nvPr/>
        </p:nvSpPr>
        <p:spPr>
          <a:xfrm>
            <a:off x="5305719" y="2112026"/>
            <a:ext cx="144240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3" name="Picture 6" descr="A picture containing icon&#10;&#10;Description automatically generated">
            <a:extLst>
              <a:ext uri="{FF2B5EF4-FFF2-40B4-BE49-F238E27FC236}">
                <a16:creationId xmlns:a16="http://schemas.microsoft.com/office/drawing/2014/main" id="{48FB2582-990F-4E79-A33F-FBF7B667F306}"/>
              </a:ext>
            </a:extLst>
          </p:cNvPr>
          <p:cNvPicPr>
            <a:picLocks noChangeAspect="1"/>
          </p:cNvPicPr>
          <p:nvPr/>
        </p:nvPicPr>
        <p:blipFill>
          <a:blip r:embed="rId3"/>
          <a:stretch>
            <a:fillRect/>
          </a:stretch>
        </p:blipFill>
        <p:spPr>
          <a:xfrm>
            <a:off x="503461" y="2634188"/>
            <a:ext cx="2581001" cy="305309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8446C64-D544-4C93-B579-114A77F17F1C}"/>
              </a:ext>
            </a:extLst>
          </p:cNvPr>
          <p:cNvPicPr>
            <a:picLocks noChangeAspect="1"/>
          </p:cNvPicPr>
          <p:nvPr/>
        </p:nvPicPr>
        <p:blipFill>
          <a:blip r:embed="rId4"/>
          <a:stretch>
            <a:fillRect/>
          </a:stretch>
        </p:blipFill>
        <p:spPr>
          <a:xfrm>
            <a:off x="3929927" y="3765504"/>
            <a:ext cx="1060381" cy="107431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48485"/>
            <a:ext cx="7886700" cy="750118"/>
          </a:xfrm>
        </p:spPr>
        <p:txBody>
          <a:bodyPr>
            <a:normAutofit/>
          </a:bodyPr>
          <a:lstStyle/>
          <a:p>
            <a:r>
              <a:rPr lang="en-US" sz="3600">
                <a:latin typeface="Abadi" panose="020B0604020104020204" pitchFamily="34" charset="0"/>
              </a:rPr>
              <a:t>Heat Pump Selection and Sizing</a:t>
            </a:r>
          </a:p>
        </p:txBody>
      </p:sp>
      <p:sp>
        <p:nvSpPr>
          <p:cNvPr id="38" name="Slide Number Placeholder 4">
            <a:extLst>
              <a:ext uri="{FF2B5EF4-FFF2-40B4-BE49-F238E27FC236}">
                <a16:creationId xmlns:a16="http://schemas.microsoft.com/office/drawing/2014/main" id="{585740CF-843A-462F-8F2F-A65A83C7F73E}"/>
              </a:ext>
            </a:extLst>
          </p:cNvPr>
          <p:cNvSpPr>
            <a:spLocks noGrp="1"/>
          </p:cNvSpPr>
          <p:nvPr>
            <p:ph type="sldNum" sz="quarter" idx="4"/>
          </p:nvPr>
        </p:nvSpPr>
        <p:spPr/>
        <p:txBody>
          <a:bodyPr/>
          <a:lstStyle/>
          <a:p>
            <a:fld id="{E6166F9C-AA76-49A4-852C-289CB63A6674}" type="slidenum">
              <a:rPr lang="en-US" smtClean="0"/>
              <a:t>62</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5295682" y="3385012"/>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28,600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5305719" y="4124200"/>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5305718" y="4863388"/>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32,900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554148" y="5435139"/>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a:p>
            <a:r>
              <a:rPr lang="en-US"/>
              <a:t>Load at 47°F = 4,740 Btu/</a:t>
            </a:r>
            <a:r>
              <a:rPr lang="en-US" err="1"/>
              <a:t>hr</a:t>
            </a:r>
            <a:endParaRPr lang="en-US"/>
          </a:p>
        </p:txBody>
      </p:sp>
      <p:sp>
        <p:nvSpPr>
          <p:cNvPr id="26" name="TextBox 25">
            <a:extLst>
              <a:ext uri="{FF2B5EF4-FFF2-40B4-BE49-F238E27FC236}">
                <a16:creationId xmlns:a16="http://schemas.microsoft.com/office/drawing/2014/main" id="{342FE221-34F4-44ED-8259-D07181DFA2F7}"/>
              </a:ext>
            </a:extLst>
          </p:cNvPr>
          <p:cNvSpPr txBox="1"/>
          <p:nvPr/>
        </p:nvSpPr>
        <p:spPr>
          <a:xfrm>
            <a:off x="7141802" y="3393132"/>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16,600 at 47°F</a:t>
            </a:r>
          </a:p>
        </p:txBody>
      </p:sp>
      <p:sp>
        <p:nvSpPr>
          <p:cNvPr id="27" name="TextBox 26">
            <a:extLst>
              <a:ext uri="{FF2B5EF4-FFF2-40B4-BE49-F238E27FC236}">
                <a16:creationId xmlns:a16="http://schemas.microsoft.com/office/drawing/2014/main" id="{DA9BF0C6-0EAE-4C33-A442-930C5C50F7DB}"/>
              </a:ext>
            </a:extLst>
          </p:cNvPr>
          <p:cNvSpPr txBox="1"/>
          <p:nvPr/>
        </p:nvSpPr>
        <p:spPr>
          <a:xfrm>
            <a:off x="7151839" y="4125726"/>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12,780 at 47°F</a:t>
            </a:r>
          </a:p>
        </p:txBody>
      </p:sp>
      <p:sp>
        <p:nvSpPr>
          <p:cNvPr id="28" name="TextBox 27">
            <a:extLst>
              <a:ext uri="{FF2B5EF4-FFF2-40B4-BE49-F238E27FC236}">
                <a16:creationId xmlns:a16="http://schemas.microsoft.com/office/drawing/2014/main" id="{8A20EEE4-5023-4864-AE9C-3EE458471C9A}"/>
              </a:ext>
            </a:extLst>
          </p:cNvPr>
          <p:cNvSpPr txBox="1"/>
          <p:nvPr/>
        </p:nvSpPr>
        <p:spPr>
          <a:xfrm>
            <a:off x="7151836" y="4863388"/>
            <a:ext cx="154903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7,460 at 47°F</a:t>
            </a:r>
          </a:p>
        </p:txBody>
      </p:sp>
      <p:sp>
        <p:nvSpPr>
          <p:cNvPr id="29" name="TextBox 28">
            <a:extLst>
              <a:ext uri="{FF2B5EF4-FFF2-40B4-BE49-F238E27FC236}">
                <a16:creationId xmlns:a16="http://schemas.microsoft.com/office/drawing/2014/main" id="{676D989C-ED7B-48ED-93E9-B44349BCBDC0}"/>
              </a:ext>
            </a:extLst>
          </p:cNvPr>
          <p:cNvSpPr txBox="1"/>
          <p:nvPr/>
        </p:nvSpPr>
        <p:spPr>
          <a:xfrm>
            <a:off x="3826946" y="2110735"/>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Equipment Candidate</a:t>
            </a:r>
          </a:p>
        </p:txBody>
      </p:sp>
      <p:sp>
        <p:nvSpPr>
          <p:cNvPr id="31" name="TextBox 30">
            <a:extLst>
              <a:ext uri="{FF2B5EF4-FFF2-40B4-BE49-F238E27FC236}">
                <a16:creationId xmlns:a16="http://schemas.microsoft.com/office/drawing/2014/main" id="{AE1D20F2-A0AD-464F-9B4C-1A4763B47351}"/>
              </a:ext>
            </a:extLst>
          </p:cNvPr>
          <p:cNvSpPr txBox="1"/>
          <p:nvPr/>
        </p:nvSpPr>
        <p:spPr>
          <a:xfrm>
            <a:off x="7151836" y="2117095"/>
            <a:ext cx="138943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Min Output</a:t>
            </a:r>
          </a:p>
          <a:p>
            <a:r>
              <a:rPr lang="en-US"/>
              <a:t>(Btu/</a:t>
            </a:r>
            <a:r>
              <a:rPr lang="en-US" err="1"/>
              <a:t>hr</a:t>
            </a:r>
            <a:r>
              <a:rPr lang="en-US"/>
              <a:t>)</a:t>
            </a:r>
          </a:p>
        </p:txBody>
      </p:sp>
      <p:pic>
        <p:nvPicPr>
          <p:cNvPr id="5" name="Picture 4">
            <a:extLst>
              <a:ext uri="{FF2B5EF4-FFF2-40B4-BE49-F238E27FC236}">
                <a16:creationId xmlns:a16="http://schemas.microsoft.com/office/drawing/2014/main" id="{4AB3ECE6-F84A-4B11-8F1F-9D78C0272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116" y="4624595"/>
            <a:ext cx="608127" cy="608127"/>
          </a:xfrm>
          <a:prstGeom prst="rect">
            <a:avLst/>
          </a:prstGeom>
        </p:spPr>
      </p:pic>
      <p:pic>
        <p:nvPicPr>
          <p:cNvPr id="32" name="Picture 31" descr="Shape&#10;&#10;Description automatically generated">
            <a:extLst>
              <a:ext uri="{FF2B5EF4-FFF2-40B4-BE49-F238E27FC236}">
                <a16:creationId xmlns:a16="http://schemas.microsoft.com/office/drawing/2014/main" id="{0C6F3385-670A-46AA-9FA3-079446A07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939" y="4018817"/>
            <a:ext cx="533449" cy="533449"/>
          </a:xfrm>
          <a:prstGeom prst="rect">
            <a:avLst/>
          </a:prstGeom>
        </p:spPr>
      </p:pic>
      <p:pic>
        <p:nvPicPr>
          <p:cNvPr id="33" name="Picture 32" descr="Shape&#10;&#10;Description automatically generated">
            <a:extLst>
              <a:ext uri="{FF2B5EF4-FFF2-40B4-BE49-F238E27FC236}">
                <a16:creationId xmlns:a16="http://schemas.microsoft.com/office/drawing/2014/main" id="{CC070A3D-BE98-44EC-A57F-563054C0A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274" y="3311024"/>
            <a:ext cx="533449" cy="533449"/>
          </a:xfrm>
          <a:prstGeom prst="rect">
            <a:avLst/>
          </a:prstGeom>
        </p:spPr>
      </p:pic>
      <p:pic>
        <p:nvPicPr>
          <p:cNvPr id="34" name="Picture 33">
            <a:extLst>
              <a:ext uri="{FF2B5EF4-FFF2-40B4-BE49-F238E27FC236}">
                <a16:creationId xmlns:a16="http://schemas.microsoft.com/office/drawing/2014/main" id="{81CD85D4-3189-4F0C-AFDB-F81BFFD90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884" y="4624595"/>
            <a:ext cx="608127" cy="608127"/>
          </a:xfrm>
          <a:prstGeom prst="rect">
            <a:avLst/>
          </a:prstGeom>
        </p:spPr>
      </p:pic>
      <p:pic>
        <p:nvPicPr>
          <p:cNvPr id="35" name="Picture 34">
            <a:extLst>
              <a:ext uri="{FF2B5EF4-FFF2-40B4-BE49-F238E27FC236}">
                <a16:creationId xmlns:a16="http://schemas.microsoft.com/office/drawing/2014/main" id="{29A059E5-C31D-45D6-ABCB-50C87B8D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356" y="3905052"/>
            <a:ext cx="608127" cy="608127"/>
          </a:xfrm>
          <a:prstGeom prst="rect">
            <a:avLst/>
          </a:prstGeom>
        </p:spPr>
      </p:pic>
      <p:pic>
        <p:nvPicPr>
          <p:cNvPr id="36" name="Picture 35">
            <a:extLst>
              <a:ext uri="{FF2B5EF4-FFF2-40B4-BE49-F238E27FC236}">
                <a16:creationId xmlns:a16="http://schemas.microsoft.com/office/drawing/2014/main" id="{8F339511-F59C-4E4C-AB98-1C8947E98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57" y="3145428"/>
            <a:ext cx="608127" cy="608127"/>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435D294A-617C-4C12-AFAA-757C57658A4F}"/>
              </a:ext>
            </a:extLst>
          </p:cNvPr>
          <p:cNvPicPr>
            <a:picLocks noChangeAspect="1"/>
          </p:cNvPicPr>
          <p:nvPr/>
        </p:nvPicPr>
        <p:blipFill>
          <a:blip r:embed="rId4"/>
          <a:stretch>
            <a:fillRect/>
          </a:stretch>
        </p:blipFill>
        <p:spPr>
          <a:xfrm>
            <a:off x="3929926" y="4520746"/>
            <a:ext cx="1060381" cy="1074310"/>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A84B420A-D4A8-4445-8A8A-A63D6BBAB220}"/>
              </a:ext>
            </a:extLst>
          </p:cNvPr>
          <p:cNvPicPr>
            <a:picLocks noChangeAspect="1"/>
          </p:cNvPicPr>
          <p:nvPr/>
        </p:nvPicPr>
        <p:blipFill>
          <a:blip r:embed="rId4"/>
          <a:stretch>
            <a:fillRect/>
          </a:stretch>
        </p:blipFill>
        <p:spPr>
          <a:xfrm>
            <a:off x="3914721" y="3040674"/>
            <a:ext cx="1060381" cy="1074310"/>
          </a:xfrm>
          <a:prstGeom prst="rect">
            <a:avLst/>
          </a:prstGeom>
        </p:spPr>
      </p:pic>
      <p:sp>
        <p:nvSpPr>
          <p:cNvPr id="37" name="Content Placeholder 2">
            <a:extLst>
              <a:ext uri="{FF2B5EF4-FFF2-40B4-BE49-F238E27FC236}">
                <a16:creationId xmlns:a16="http://schemas.microsoft.com/office/drawing/2014/main" id="{334E8873-2A1D-4763-9620-271DA96D5314}"/>
              </a:ext>
            </a:extLst>
          </p:cNvPr>
          <p:cNvSpPr txBox="1">
            <a:spLocks/>
          </p:cNvSpPr>
          <p:nvPr/>
        </p:nvSpPr>
        <p:spPr>
          <a:xfrm>
            <a:off x="554148" y="2103515"/>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a:cs typeface="Calibri"/>
              </a:rPr>
              <a:t>Goal #2: </a:t>
            </a:r>
            <a:r>
              <a:rPr lang="en-US" sz="1800">
                <a:solidFill>
                  <a:prstClr val="black"/>
                </a:solidFill>
              </a:rPr>
              <a:t>Not providing too much heat on mild days</a:t>
            </a:r>
          </a:p>
          <a:p>
            <a:pPr marL="0" indent="0">
              <a:buNone/>
            </a:pPr>
            <a:endParaRPr lang="en-US" sz="1800">
              <a:cs typeface="Calibri"/>
            </a:endParaRPr>
          </a:p>
        </p:txBody>
      </p:sp>
    </p:spTree>
    <p:extLst>
      <p:ext uri="{BB962C8B-B14F-4D97-AF65-F5344CB8AC3E}">
        <p14:creationId xmlns:p14="http://schemas.microsoft.com/office/powerpoint/2010/main" val="36425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1" grpId="0" animBg="1"/>
      <p:bldP spid="22" grpId="0" animBg="1"/>
      <p:bldP spid="26" grpId="0" animBg="1"/>
      <p:bldP spid="27" grpId="0" animBg="1"/>
      <p:bldP spid="28" grpId="0" animBg="1"/>
      <p:bldP spid="29" grpId="0" animBg="1"/>
      <p:bldP spid="3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30"/>
            <a:ext cx="7886700" cy="869976"/>
          </a:xfrm>
        </p:spPr>
        <p:txBody>
          <a:bodyPr>
            <a:normAutofit/>
          </a:bodyPr>
          <a:lstStyle/>
          <a:p>
            <a:r>
              <a:rPr lang="en-US" sz="3600">
                <a:latin typeface="Abadi" panose="020B0604020104020204" pitchFamily="34" charset="0"/>
              </a:rPr>
              <a:t>Heat Pump Selection and Sizing</a:t>
            </a:r>
          </a:p>
        </p:txBody>
      </p:sp>
      <p:sp>
        <p:nvSpPr>
          <p:cNvPr id="8" name="Slide Number Placeholder 4">
            <a:extLst>
              <a:ext uri="{FF2B5EF4-FFF2-40B4-BE49-F238E27FC236}">
                <a16:creationId xmlns:a16="http://schemas.microsoft.com/office/drawing/2014/main" id="{A8F3E42A-2878-4E49-ACA9-150A619299D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EF0F600-4091-4EC9-846D-7D612EEB7D97}"/>
              </a:ext>
            </a:extLst>
          </p:cNvPr>
          <p:cNvSpPr txBox="1"/>
          <p:nvPr/>
        </p:nvSpPr>
        <p:spPr>
          <a:xfrm>
            <a:off x="2835798" y="2329465"/>
            <a:ext cx="5984112" cy="37548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Energy efficiency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Heating – Heating Seasonal Performance Factor (HSPF):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&gt;10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Cooling – Seasonal Energy Efficiency Rating (SEER):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&gt;15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Manufacturer’s extended performance data has higher granularity of efficiency ratings that can help optimize the decision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Other features/functions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Automation and controls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Integrated back-up heat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Noise rating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Price – higher efficiency tends to be more expensive</a:t>
            </a:r>
          </a:p>
        </p:txBody>
      </p:sp>
      <p:sp>
        <p:nvSpPr>
          <p:cNvPr id="7" name="Content Placeholder 2">
            <a:extLst>
              <a:ext uri="{FF2B5EF4-FFF2-40B4-BE49-F238E27FC236}">
                <a16:creationId xmlns:a16="http://schemas.microsoft.com/office/drawing/2014/main" id="{EB427328-1762-4FA5-83CE-6B7BB7938A36}"/>
              </a:ext>
            </a:extLst>
          </p:cNvPr>
          <p:cNvSpPr txBox="1">
            <a:spLocks/>
          </p:cNvSpPr>
          <p:nvPr/>
        </p:nvSpPr>
        <p:spPr>
          <a:xfrm>
            <a:off x="735622" y="1518452"/>
            <a:ext cx="2690813" cy="59350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Goal #3: Choose the right product for your need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9" name="Picture 6" descr="A picture containing icon&#10;&#10;Description automatically generated">
            <a:extLst>
              <a:ext uri="{FF2B5EF4-FFF2-40B4-BE49-F238E27FC236}">
                <a16:creationId xmlns:a16="http://schemas.microsoft.com/office/drawing/2014/main" id="{7EB4CD48-5C46-4509-B87D-27E9DF5BB7FC}"/>
              </a:ext>
            </a:extLst>
          </p:cNvPr>
          <p:cNvPicPr>
            <a:picLocks noChangeAspect="1"/>
          </p:cNvPicPr>
          <p:nvPr/>
        </p:nvPicPr>
        <p:blipFill>
          <a:blip r:embed="rId3"/>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1060622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0E7D-1156-4641-8E54-3FD92C65C0DB}"/>
              </a:ext>
            </a:extLst>
          </p:cNvPr>
          <p:cNvSpPr>
            <a:spLocks noGrp="1"/>
          </p:cNvSpPr>
          <p:nvPr>
            <p:ph type="title"/>
          </p:nvPr>
        </p:nvSpPr>
        <p:spPr/>
        <p:txBody>
          <a:bodyPr>
            <a:normAutofit/>
          </a:bodyPr>
          <a:lstStyle/>
          <a:p>
            <a:r>
              <a:rPr lang="en-US" sz="3600">
                <a:latin typeface="Abadi" panose="020B0604020104020204" pitchFamily="34" charset="0"/>
              </a:rPr>
              <a:t>Avoid Multi-Split Oversizing</a:t>
            </a:r>
          </a:p>
        </p:txBody>
      </p:sp>
      <p:pic>
        <p:nvPicPr>
          <p:cNvPr id="3" name="Picture 12" descr="Diagram&#10;&#10;Description automatically generated">
            <a:extLst>
              <a:ext uri="{FF2B5EF4-FFF2-40B4-BE49-F238E27FC236}">
                <a16:creationId xmlns:a16="http://schemas.microsoft.com/office/drawing/2014/main" id="{E5DE6B32-DEE9-4B79-BFFA-99EA8AC11A70}"/>
              </a:ext>
            </a:extLst>
          </p:cNvPr>
          <p:cNvPicPr>
            <a:picLocks noChangeAspect="1"/>
          </p:cNvPicPr>
          <p:nvPr/>
        </p:nvPicPr>
        <p:blipFill>
          <a:blip r:embed="rId3"/>
          <a:stretch>
            <a:fillRect/>
          </a:stretch>
        </p:blipFill>
        <p:spPr>
          <a:xfrm>
            <a:off x="2883855" y="2337234"/>
            <a:ext cx="2395317" cy="2829672"/>
          </a:xfrm>
          <a:prstGeom prst="rect">
            <a:avLst/>
          </a:prstGeom>
        </p:spPr>
      </p:pic>
      <p:sp>
        <p:nvSpPr>
          <p:cNvPr id="5" name="Freeform: Shape 4">
            <a:extLst>
              <a:ext uri="{FF2B5EF4-FFF2-40B4-BE49-F238E27FC236}">
                <a16:creationId xmlns:a16="http://schemas.microsoft.com/office/drawing/2014/main" id="{275D1C0A-AC90-4951-8D52-D5771CC62747}"/>
              </a:ext>
            </a:extLst>
          </p:cNvPr>
          <p:cNvSpPr/>
          <p:nvPr/>
        </p:nvSpPr>
        <p:spPr>
          <a:xfrm>
            <a:off x="1266825" y="1885950"/>
            <a:ext cx="3829050" cy="1524000"/>
          </a:xfrm>
          <a:custGeom>
            <a:avLst/>
            <a:gdLst>
              <a:gd name="connsiteX0" fmla="*/ 2609850 w 3829050"/>
              <a:gd name="connsiteY0" fmla="*/ 1524000 h 1524000"/>
              <a:gd name="connsiteX1" fmla="*/ 3810000 w 3829050"/>
              <a:gd name="connsiteY1" fmla="*/ 1152525 h 1524000"/>
              <a:gd name="connsiteX2" fmla="*/ 3829050 w 3829050"/>
              <a:gd name="connsiteY2" fmla="*/ 0 h 1524000"/>
              <a:gd name="connsiteX3" fmla="*/ 0 w 3829050"/>
              <a:gd name="connsiteY3" fmla="*/ 28575 h 1524000"/>
              <a:gd name="connsiteX4" fmla="*/ 9525 w 3829050"/>
              <a:gd name="connsiteY4" fmla="*/ 1104900 h 1524000"/>
              <a:gd name="connsiteX5" fmla="*/ 2609850 w 382905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050" h="1524000">
                <a:moveTo>
                  <a:pt x="2609850" y="1524000"/>
                </a:moveTo>
                <a:lnTo>
                  <a:pt x="3810000" y="1152525"/>
                </a:lnTo>
                <a:lnTo>
                  <a:pt x="3829050" y="0"/>
                </a:lnTo>
                <a:lnTo>
                  <a:pt x="0" y="28575"/>
                </a:lnTo>
                <a:lnTo>
                  <a:pt x="9525" y="1104900"/>
                </a:lnTo>
                <a:lnTo>
                  <a:pt x="2609850" y="1524000"/>
                </a:lnTo>
                <a:close/>
              </a:path>
            </a:pathLst>
          </a:cu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EB7D0AA-728B-4A8C-8A70-DE3E068741A7}"/>
              </a:ext>
            </a:extLst>
          </p:cNvPr>
          <p:cNvSpPr/>
          <p:nvPr/>
        </p:nvSpPr>
        <p:spPr>
          <a:xfrm>
            <a:off x="4048125" y="3114674"/>
            <a:ext cx="1019175" cy="1990725"/>
          </a:xfrm>
          <a:custGeom>
            <a:avLst/>
            <a:gdLst>
              <a:gd name="connsiteX0" fmla="*/ 0 w 1019175"/>
              <a:gd name="connsiteY0" fmla="*/ 285750 h 1943100"/>
              <a:gd name="connsiteX1" fmla="*/ 1019175 w 1019175"/>
              <a:gd name="connsiteY1" fmla="*/ 0 h 1943100"/>
              <a:gd name="connsiteX2" fmla="*/ 1019175 w 1019175"/>
              <a:gd name="connsiteY2" fmla="*/ 1943100 h 1943100"/>
              <a:gd name="connsiteX3" fmla="*/ 76200 w 1019175"/>
              <a:gd name="connsiteY3" fmla="*/ 1943100 h 1943100"/>
              <a:gd name="connsiteX4" fmla="*/ 0 w 1019175"/>
              <a:gd name="connsiteY4" fmla="*/ 285750 h 1943100"/>
              <a:gd name="connsiteX0" fmla="*/ 0 w 1019175"/>
              <a:gd name="connsiteY0" fmla="*/ 285750 h 1990725"/>
              <a:gd name="connsiteX1" fmla="*/ 1019175 w 1019175"/>
              <a:gd name="connsiteY1" fmla="*/ 0 h 1990725"/>
              <a:gd name="connsiteX2" fmla="*/ 1019175 w 1019175"/>
              <a:gd name="connsiteY2" fmla="*/ 1943100 h 1990725"/>
              <a:gd name="connsiteX3" fmla="*/ 9525 w 1019175"/>
              <a:gd name="connsiteY3" fmla="*/ 1990725 h 1990725"/>
              <a:gd name="connsiteX4" fmla="*/ 0 w 1019175"/>
              <a:gd name="connsiteY4" fmla="*/ 285750 h 1990725"/>
              <a:gd name="connsiteX0" fmla="*/ 0 w 1019175"/>
              <a:gd name="connsiteY0" fmla="*/ 285750 h 1943100"/>
              <a:gd name="connsiteX1" fmla="*/ 1019175 w 1019175"/>
              <a:gd name="connsiteY1" fmla="*/ 0 h 1943100"/>
              <a:gd name="connsiteX2" fmla="*/ 1019175 w 1019175"/>
              <a:gd name="connsiteY2" fmla="*/ 1943100 h 1943100"/>
              <a:gd name="connsiteX3" fmla="*/ 19050 w 1019175"/>
              <a:gd name="connsiteY3" fmla="*/ 1943100 h 1943100"/>
              <a:gd name="connsiteX4" fmla="*/ 0 w 1019175"/>
              <a:gd name="connsiteY4" fmla="*/ 285750 h 1943100"/>
              <a:gd name="connsiteX0" fmla="*/ 0 w 1019175"/>
              <a:gd name="connsiteY0" fmla="*/ 333375 h 1990725"/>
              <a:gd name="connsiteX1" fmla="*/ 1019175 w 1019175"/>
              <a:gd name="connsiteY1" fmla="*/ 0 h 1990725"/>
              <a:gd name="connsiteX2" fmla="*/ 1019175 w 1019175"/>
              <a:gd name="connsiteY2" fmla="*/ 1990725 h 1990725"/>
              <a:gd name="connsiteX3" fmla="*/ 19050 w 1019175"/>
              <a:gd name="connsiteY3" fmla="*/ 1990725 h 1990725"/>
              <a:gd name="connsiteX4" fmla="*/ 0 w 1019175"/>
              <a:gd name="connsiteY4" fmla="*/ 333375 h 199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 h="1990725">
                <a:moveTo>
                  <a:pt x="0" y="333375"/>
                </a:moveTo>
                <a:lnTo>
                  <a:pt x="1019175" y="0"/>
                </a:lnTo>
                <a:lnTo>
                  <a:pt x="1019175" y="1990725"/>
                </a:lnTo>
                <a:lnTo>
                  <a:pt x="19050" y="1990725"/>
                </a:lnTo>
                <a:lnTo>
                  <a:pt x="0" y="333375"/>
                </a:lnTo>
                <a:close/>
              </a:path>
            </a:pathLst>
          </a:custGeom>
          <a:solidFill>
            <a:schemeClr val="accent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605A482-628E-4673-9129-6C9E42A8C0EB}"/>
              </a:ext>
            </a:extLst>
          </p:cNvPr>
          <p:cNvSpPr/>
          <p:nvPr/>
        </p:nvSpPr>
        <p:spPr>
          <a:xfrm>
            <a:off x="1276350" y="3067050"/>
            <a:ext cx="2695575" cy="990600"/>
          </a:xfrm>
          <a:custGeom>
            <a:avLst/>
            <a:gdLst>
              <a:gd name="connsiteX0" fmla="*/ 0 w 2695575"/>
              <a:gd name="connsiteY0" fmla="*/ 0 h 990600"/>
              <a:gd name="connsiteX1" fmla="*/ 2686050 w 2695575"/>
              <a:gd name="connsiteY1" fmla="*/ 419100 h 990600"/>
              <a:gd name="connsiteX2" fmla="*/ 2695575 w 2695575"/>
              <a:gd name="connsiteY2" fmla="*/ 990600 h 990600"/>
              <a:gd name="connsiteX3" fmla="*/ 19050 w 2695575"/>
              <a:gd name="connsiteY3" fmla="*/ 990600 h 990600"/>
              <a:gd name="connsiteX4" fmla="*/ 0 w 269557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575" h="990600">
                <a:moveTo>
                  <a:pt x="0" y="0"/>
                </a:moveTo>
                <a:lnTo>
                  <a:pt x="2686050" y="419100"/>
                </a:lnTo>
                <a:lnTo>
                  <a:pt x="2695575" y="990600"/>
                </a:lnTo>
                <a:lnTo>
                  <a:pt x="19050" y="990600"/>
                </a:lnTo>
                <a:lnTo>
                  <a:pt x="0" y="0"/>
                </a:lnTo>
                <a:close/>
              </a:path>
            </a:pathLst>
          </a:custGeom>
          <a:solidFill>
            <a:srgbClr val="983E2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A099A7-1533-4C55-B746-A65AB72D8498}"/>
              </a:ext>
            </a:extLst>
          </p:cNvPr>
          <p:cNvSpPr txBox="1"/>
          <p:nvPr/>
        </p:nvSpPr>
        <p:spPr>
          <a:xfrm>
            <a:off x="1281988" y="1969573"/>
            <a:ext cx="1601867" cy="523220"/>
          </a:xfrm>
          <a:prstGeom prst="rect">
            <a:avLst/>
          </a:prstGeom>
          <a:noFill/>
        </p:spPr>
        <p:txBody>
          <a:bodyPr wrap="square" rtlCol="0">
            <a:spAutoFit/>
          </a:bodyPr>
          <a:lstStyle/>
          <a:p>
            <a:r>
              <a:rPr lang="en-US" sz="1400"/>
              <a:t>Zone 1 – Upstairs 24 </a:t>
            </a:r>
            <a:r>
              <a:rPr lang="en-US" sz="1400" err="1"/>
              <a:t>KBtu</a:t>
            </a:r>
            <a:r>
              <a:rPr lang="en-US" sz="1400"/>
              <a:t>/</a:t>
            </a:r>
            <a:r>
              <a:rPr lang="en-US" sz="1400" err="1"/>
              <a:t>hr</a:t>
            </a:r>
            <a:endParaRPr lang="en-US" sz="1400"/>
          </a:p>
        </p:txBody>
      </p:sp>
      <p:sp>
        <p:nvSpPr>
          <p:cNvPr id="9" name="TextBox 8">
            <a:extLst>
              <a:ext uri="{FF2B5EF4-FFF2-40B4-BE49-F238E27FC236}">
                <a16:creationId xmlns:a16="http://schemas.microsoft.com/office/drawing/2014/main" id="{3EB654DE-5F21-4F2E-8CEC-24B48C7E771E}"/>
              </a:ext>
            </a:extLst>
          </p:cNvPr>
          <p:cNvSpPr txBox="1"/>
          <p:nvPr/>
        </p:nvSpPr>
        <p:spPr>
          <a:xfrm>
            <a:off x="1281988" y="3500081"/>
            <a:ext cx="1601867" cy="523220"/>
          </a:xfrm>
          <a:prstGeom prst="rect">
            <a:avLst/>
          </a:prstGeom>
          <a:noFill/>
        </p:spPr>
        <p:txBody>
          <a:bodyPr wrap="square" rtlCol="0">
            <a:spAutoFit/>
          </a:bodyPr>
          <a:lstStyle/>
          <a:p>
            <a:r>
              <a:rPr lang="en-US" sz="1400">
                <a:solidFill>
                  <a:schemeClr val="bg1"/>
                </a:solidFill>
              </a:rPr>
              <a:t>Zone 2 – Master </a:t>
            </a:r>
            <a:br>
              <a:rPr lang="en-US" sz="1400">
                <a:solidFill>
                  <a:schemeClr val="bg1"/>
                </a:solidFill>
              </a:rPr>
            </a:br>
            <a:r>
              <a:rPr lang="en-US" sz="1400">
                <a:solidFill>
                  <a:schemeClr val="bg1"/>
                </a:solidFill>
              </a:rPr>
              <a:t>12 </a:t>
            </a:r>
            <a:r>
              <a:rPr lang="en-US" sz="1400" err="1">
                <a:solidFill>
                  <a:schemeClr val="bg1"/>
                </a:solidFill>
              </a:rPr>
              <a:t>KBtu</a:t>
            </a:r>
            <a:r>
              <a:rPr lang="en-US" sz="1400">
                <a:solidFill>
                  <a:schemeClr val="bg1"/>
                </a:solidFill>
              </a:rPr>
              <a:t>/</a:t>
            </a:r>
            <a:r>
              <a:rPr lang="en-US" sz="1400" err="1">
                <a:solidFill>
                  <a:schemeClr val="bg1"/>
                </a:solidFill>
              </a:rPr>
              <a:t>hr</a:t>
            </a:r>
            <a:endParaRPr lang="en-US" sz="1400">
              <a:solidFill>
                <a:schemeClr val="bg1"/>
              </a:solidFill>
            </a:endParaRPr>
          </a:p>
        </p:txBody>
      </p:sp>
      <p:sp>
        <p:nvSpPr>
          <p:cNvPr id="10" name="TextBox 9">
            <a:extLst>
              <a:ext uri="{FF2B5EF4-FFF2-40B4-BE49-F238E27FC236}">
                <a16:creationId xmlns:a16="http://schemas.microsoft.com/office/drawing/2014/main" id="{B90CA4A5-FEF4-4652-A5DD-FA3E9FBB7652}"/>
              </a:ext>
            </a:extLst>
          </p:cNvPr>
          <p:cNvSpPr txBox="1"/>
          <p:nvPr/>
        </p:nvSpPr>
        <p:spPr>
          <a:xfrm>
            <a:off x="4090483" y="4854297"/>
            <a:ext cx="1601867" cy="738664"/>
          </a:xfrm>
          <a:prstGeom prst="rect">
            <a:avLst/>
          </a:prstGeom>
          <a:noFill/>
        </p:spPr>
        <p:txBody>
          <a:bodyPr wrap="square" rtlCol="0">
            <a:spAutoFit/>
          </a:bodyPr>
          <a:lstStyle/>
          <a:p>
            <a:r>
              <a:rPr lang="en-US" sz="1400"/>
              <a:t>Zone 3</a:t>
            </a:r>
            <a:br>
              <a:rPr lang="en-US" sz="1400"/>
            </a:br>
            <a:r>
              <a:rPr lang="en-US" sz="1400"/>
              <a:t>Living Area</a:t>
            </a:r>
            <a:br>
              <a:rPr lang="en-US" sz="1400"/>
            </a:br>
            <a:r>
              <a:rPr lang="en-US" sz="1400"/>
              <a:t>18 </a:t>
            </a:r>
            <a:r>
              <a:rPr lang="en-US" sz="1400" err="1"/>
              <a:t>KBtu</a:t>
            </a:r>
            <a:r>
              <a:rPr lang="en-US" sz="1400"/>
              <a:t>/</a:t>
            </a:r>
            <a:r>
              <a:rPr lang="en-US" sz="1400" err="1"/>
              <a:t>hr</a:t>
            </a:r>
            <a:endParaRPr lang="en-US" sz="1400"/>
          </a:p>
        </p:txBody>
      </p:sp>
      <p:sp>
        <p:nvSpPr>
          <p:cNvPr id="11" name="TextBox 10">
            <a:extLst>
              <a:ext uri="{FF2B5EF4-FFF2-40B4-BE49-F238E27FC236}">
                <a16:creationId xmlns:a16="http://schemas.microsoft.com/office/drawing/2014/main" id="{8D73BC31-B610-4BA0-8C88-F5B80E845B24}"/>
              </a:ext>
            </a:extLst>
          </p:cNvPr>
          <p:cNvSpPr txBox="1"/>
          <p:nvPr/>
        </p:nvSpPr>
        <p:spPr>
          <a:xfrm>
            <a:off x="2370058" y="4558464"/>
            <a:ext cx="1601867" cy="523220"/>
          </a:xfrm>
          <a:prstGeom prst="rect">
            <a:avLst/>
          </a:prstGeom>
          <a:noFill/>
        </p:spPr>
        <p:txBody>
          <a:bodyPr wrap="square" rtlCol="0">
            <a:spAutoFit/>
          </a:bodyPr>
          <a:lstStyle/>
          <a:p>
            <a:r>
              <a:rPr lang="en-US" sz="1400"/>
              <a:t>Outdoor Unit</a:t>
            </a:r>
            <a:br>
              <a:rPr lang="en-US" sz="1400"/>
            </a:br>
            <a:r>
              <a:rPr lang="en-US" sz="1400"/>
              <a:t>44 </a:t>
            </a:r>
            <a:r>
              <a:rPr lang="en-US" sz="1400" err="1"/>
              <a:t>KBtu</a:t>
            </a:r>
            <a:r>
              <a:rPr lang="en-US" sz="1400"/>
              <a:t>/</a:t>
            </a:r>
            <a:r>
              <a:rPr lang="en-US" sz="1400" err="1"/>
              <a:t>hr</a:t>
            </a:r>
            <a:endParaRPr lang="en-US" sz="1400"/>
          </a:p>
        </p:txBody>
      </p:sp>
      <p:sp>
        <p:nvSpPr>
          <p:cNvPr id="12" name="TextBox 11">
            <a:extLst>
              <a:ext uri="{FF2B5EF4-FFF2-40B4-BE49-F238E27FC236}">
                <a16:creationId xmlns:a16="http://schemas.microsoft.com/office/drawing/2014/main" id="{1752CA9B-B327-44A0-B4E0-98E24FC62AE5}"/>
              </a:ext>
            </a:extLst>
          </p:cNvPr>
          <p:cNvSpPr txBox="1"/>
          <p:nvPr/>
        </p:nvSpPr>
        <p:spPr>
          <a:xfrm>
            <a:off x="5334659" y="2453640"/>
            <a:ext cx="3569426" cy="3139321"/>
          </a:xfrm>
          <a:prstGeom prst="rect">
            <a:avLst/>
          </a:prstGeom>
          <a:noFill/>
        </p:spPr>
        <p:txBody>
          <a:bodyPr wrap="square" rtlCol="0">
            <a:spAutoFit/>
          </a:bodyPr>
          <a:lstStyle/>
          <a:p>
            <a:pPr marL="342900" indent="-342900">
              <a:buFont typeface="Arial" panose="020B0604020202020204" pitchFamily="34" charset="0"/>
              <a:buChar char="•"/>
            </a:pPr>
            <a:r>
              <a:rPr lang="en-US"/>
              <a:t>What happens when only one zone is calling for heat?</a:t>
            </a:r>
          </a:p>
          <a:p>
            <a:pPr marL="342900" indent="-342900">
              <a:buFont typeface="Arial" panose="020B0604020202020204" pitchFamily="34" charset="0"/>
              <a:buChar char="•"/>
            </a:pPr>
            <a:r>
              <a:rPr lang="en-US"/>
              <a:t>Design implication: Maximum of 3 indoor zones per outdoor unit</a:t>
            </a:r>
          </a:p>
          <a:p>
            <a:pPr marL="342900" indent="-342900">
              <a:buFont typeface="Arial" panose="020B0604020202020204" pitchFamily="34" charset="0"/>
              <a:buChar char="•"/>
            </a:pPr>
            <a:r>
              <a:rPr lang="en-US"/>
              <a:t>Confirm zonal turn down and minimum capacity</a:t>
            </a:r>
          </a:p>
          <a:p>
            <a:pPr marL="342900" indent="-342900">
              <a:buFont typeface="Arial" panose="020B0604020202020204" pitchFamily="34" charset="0"/>
              <a:buChar char="•"/>
            </a:pPr>
            <a:r>
              <a:rPr lang="en-US"/>
              <a:t>Can impact humidity control as well if short cycling during the cooling season</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spTree>
    <p:extLst>
      <p:ext uri="{BB962C8B-B14F-4D97-AF65-F5344CB8AC3E}">
        <p14:creationId xmlns:p14="http://schemas.microsoft.com/office/powerpoint/2010/main" val="383673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black background&#10;&#10;Description automatically generated">
            <a:extLst>
              <a:ext uri="{FF2B5EF4-FFF2-40B4-BE49-F238E27FC236}">
                <a16:creationId xmlns:a16="http://schemas.microsoft.com/office/drawing/2014/main" id="{5160E57E-91CA-48C2-B053-2BE7827BB5C1}"/>
              </a:ext>
            </a:extLst>
          </p:cNvPr>
          <p:cNvPicPr>
            <a:picLocks noChangeAspect="1"/>
          </p:cNvPicPr>
          <p:nvPr/>
        </p:nvPicPr>
        <p:blipFill rotWithShape="1">
          <a:blip r:embed="rId3"/>
          <a:srcRect t="9548"/>
          <a:stretch/>
        </p:blipFill>
        <p:spPr>
          <a:xfrm>
            <a:off x="966498" y="1353077"/>
            <a:ext cx="7211003" cy="488336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pPr>
              <a:spcBef>
                <a:spcPts val="600"/>
              </a:spcBef>
            </a:pPr>
            <a:r>
              <a:rPr lang="en-US" sz="3600">
                <a:latin typeface="Abadi" panose="020B0604020104020204" pitchFamily="34" charset="0"/>
              </a:rPr>
              <a:t>Heat Pump Selection and Sizing</a:t>
            </a:r>
            <a:br>
              <a:rPr lang="en-US" sz="3200">
                <a:latin typeface="Abadi" panose="020B0604020104020204" pitchFamily="34" charset="0"/>
              </a:rPr>
            </a:br>
            <a:r>
              <a:rPr lang="en-US" sz="2800">
                <a:latin typeface="Abadi" panose="020B0604020104020204" pitchFamily="34" charset="0"/>
              </a:rPr>
              <a:t>Multi-Zone or Multi-Split Design</a:t>
            </a:r>
            <a:endParaRPr lang="en-US" sz="3200">
              <a:latin typeface="Abadi" panose="020B0604020104020204" pitchFamily="34" charset="0"/>
            </a:endParaRPr>
          </a:p>
        </p:txBody>
      </p:sp>
      <p:sp>
        <p:nvSpPr>
          <p:cNvPr id="6" name="Slide Number Placeholder 4">
            <a:extLst>
              <a:ext uri="{FF2B5EF4-FFF2-40B4-BE49-F238E27FC236}">
                <a16:creationId xmlns:a16="http://schemas.microsoft.com/office/drawing/2014/main" id="{2FF608AF-5F3C-4A67-A918-8C983569FAED}"/>
              </a:ext>
            </a:extLst>
          </p:cNvPr>
          <p:cNvSpPr>
            <a:spLocks noGrp="1"/>
          </p:cNvSpPr>
          <p:nvPr>
            <p:ph type="sldNum" sz="quarter" idx="4"/>
          </p:nvPr>
        </p:nvSpPr>
        <p:spPr/>
        <p:txBody>
          <a:bodyPr/>
          <a:lstStyle/>
          <a:p>
            <a:fld id="{E6166F9C-AA76-49A4-852C-289CB63A6674}" type="slidenum">
              <a:rPr lang="en-US" smtClean="0"/>
              <a:t>65</a:t>
            </a:fld>
            <a:endParaRPr lang="en-US"/>
          </a:p>
        </p:txBody>
      </p:sp>
    </p:spTree>
    <p:extLst>
      <p:ext uri="{BB962C8B-B14F-4D97-AF65-F5344CB8AC3E}">
        <p14:creationId xmlns:p14="http://schemas.microsoft.com/office/powerpoint/2010/main" val="1968420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5CF8587-B8BA-44C3-8A0F-F8093B862ACE}"/>
              </a:ext>
            </a:extLst>
          </p:cNvPr>
          <p:cNvSpPr/>
          <p:nvPr/>
        </p:nvSpPr>
        <p:spPr>
          <a:xfrm>
            <a:off x="1724024" y="3077754"/>
            <a:ext cx="6057900" cy="1685925"/>
          </a:xfrm>
          <a:custGeom>
            <a:avLst/>
            <a:gdLst>
              <a:gd name="connsiteX0" fmla="*/ 0 w 5953125"/>
              <a:gd name="connsiteY0" fmla="*/ 1247775 h 1752600"/>
              <a:gd name="connsiteX1" fmla="*/ 333375 w 5953125"/>
              <a:gd name="connsiteY1" fmla="*/ 1000125 h 1752600"/>
              <a:gd name="connsiteX2" fmla="*/ 1666875 w 5953125"/>
              <a:gd name="connsiteY2" fmla="*/ 752475 h 1752600"/>
              <a:gd name="connsiteX3" fmla="*/ 2752725 w 5953125"/>
              <a:gd name="connsiteY3" fmla="*/ 419100 h 1752600"/>
              <a:gd name="connsiteX4" fmla="*/ 5953125 w 5953125"/>
              <a:gd name="connsiteY4" fmla="*/ 0 h 1752600"/>
              <a:gd name="connsiteX5" fmla="*/ 5943600 w 5953125"/>
              <a:gd name="connsiteY5" fmla="*/ 1581150 h 1752600"/>
              <a:gd name="connsiteX6" fmla="*/ 4429125 w 5953125"/>
              <a:gd name="connsiteY6" fmla="*/ 1752600 h 1752600"/>
              <a:gd name="connsiteX7" fmla="*/ 2714625 w 5953125"/>
              <a:gd name="connsiteY7" fmla="*/ 1581150 h 1752600"/>
              <a:gd name="connsiteX8" fmla="*/ 381000 w 5953125"/>
              <a:gd name="connsiteY8" fmla="*/ 1581150 h 1752600"/>
              <a:gd name="connsiteX9" fmla="*/ 19050 w 5953125"/>
              <a:gd name="connsiteY9" fmla="*/ 1657350 h 1752600"/>
              <a:gd name="connsiteX10" fmla="*/ 0 w 5953125"/>
              <a:gd name="connsiteY10" fmla="*/ 1247775 h 1752600"/>
              <a:gd name="connsiteX0" fmla="*/ 0 w 6057900"/>
              <a:gd name="connsiteY0" fmla="*/ 1200150 h 1704975"/>
              <a:gd name="connsiteX1" fmla="*/ 333375 w 6057900"/>
              <a:gd name="connsiteY1" fmla="*/ 952500 h 1704975"/>
              <a:gd name="connsiteX2" fmla="*/ 1666875 w 6057900"/>
              <a:gd name="connsiteY2" fmla="*/ 704850 h 1704975"/>
              <a:gd name="connsiteX3" fmla="*/ 2752725 w 6057900"/>
              <a:gd name="connsiteY3" fmla="*/ 371475 h 1704975"/>
              <a:gd name="connsiteX4" fmla="*/ 6057900 w 6057900"/>
              <a:gd name="connsiteY4" fmla="*/ 0 h 1704975"/>
              <a:gd name="connsiteX5" fmla="*/ 5943600 w 6057900"/>
              <a:gd name="connsiteY5" fmla="*/ 1533525 h 1704975"/>
              <a:gd name="connsiteX6" fmla="*/ 4429125 w 6057900"/>
              <a:gd name="connsiteY6" fmla="*/ 1704975 h 1704975"/>
              <a:gd name="connsiteX7" fmla="*/ 2714625 w 6057900"/>
              <a:gd name="connsiteY7" fmla="*/ 1533525 h 1704975"/>
              <a:gd name="connsiteX8" fmla="*/ 381000 w 6057900"/>
              <a:gd name="connsiteY8" fmla="*/ 1533525 h 1704975"/>
              <a:gd name="connsiteX9" fmla="*/ 19050 w 6057900"/>
              <a:gd name="connsiteY9" fmla="*/ 1609725 h 1704975"/>
              <a:gd name="connsiteX10" fmla="*/ 0 w 6057900"/>
              <a:gd name="connsiteY10" fmla="*/ 1200150 h 1704975"/>
              <a:gd name="connsiteX0" fmla="*/ 0 w 6057900"/>
              <a:gd name="connsiteY0" fmla="*/ 1200150 h 1704975"/>
              <a:gd name="connsiteX1" fmla="*/ 333375 w 6057900"/>
              <a:gd name="connsiteY1" fmla="*/ 952500 h 1704975"/>
              <a:gd name="connsiteX2" fmla="*/ 1666875 w 6057900"/>
              <a:gd name="connsiteY2" fmla="*/ 704850 h 1704975"/>
              <a:gd name="connsiteX3" fmla="*/ 2752725 w 6057900"/>
              <a:gd name="connsiteY3" fmla="*/ 371475 h 1704975"/>
              <a:gd name="connsiteX4" fmla="*/ 6057900 w 6057900"/>
              <a:gd name="connsiteY4" fmla="*/ 0 h 1704975"/>
              <a:gd name="connsiteX5" fmla="*/ 6038850 w 6057900"/>
              <a:gd name="connsiteY5" fmla="*/ 1524000 h 1704975"/>
              <a:gd name="connsiteX6" fmla="*/ 4429125 w 6057900"/>
              <a:gd name="connsiteY6" fmla="*/ 1704975 h 1704975"/>
              <a:gd name="connsiteX7" fmla="*/ 2714625 w 6057900"/>
              <a:gd name="connsiteY7" fmla="*/ 1533525 h 1704975"/>
              <a:gd name="connsiteX8" fmla="*/ 381000 w 6057900"/>
              <a:gd name="connsiteY8" fmla="*/ 1533525 h 1704975"/>
              <a:gd name="connsiteX9" fmla="*/ 19050 w 6057900"/>
              <a:gd name="connsiteY9" fmla="*/ 1609725 h 1704975"/>
              <a:gd name="connsiteX10" fmla="*/ 0 w 6057900"/>
              <a:gd name="connsiteY10" fmla="*/ 1200150 h 1704975"/>
              <a:gd name="connsiteX0" fmla="*/ 0 w 6057900"/>
              <a:gd name="connsiteY0" fmla="*/ 1200150 h 1685925"/>
              <a:gd name="connsiteX1" fmla="*/ 333375 w 6057900"/>
              <a:gd name="connsiteY1" fmla="*/ 952500 h 1685925"/>
              <a:gd name="connsiteX2" fmla="*/ 1666875 w 6057900"/>
              <a:gd name="connsiteY2" fmla="*/ 704850 h 1685925"/>
              <a:gd name="connsiteX3" fmla="*/ 2752725 w 6057900"/>
              <a:gd name="connsiteY3" fmla="*/ 371475 h 1685925"/>
              <a:gd name="connsiteX4" fmla="*/ 6057900 w 6057900"/>
              <a:gd name="connsiteY4" fmla="*/ 0 h 1685925"/>
              <a:gd name="connsiteX5" fmla="*/ 6038850 w 6057900"/>
              <a:gd name="connsiteY5" fmla="*/ 1524000 h 1685925"/>
              <a:gd name="connsiteX6" fmla="*/ 4410075 w 6057900"/>
              <a:gd name="connsiteY6" fmla="*/ 1685925 h 1685925"/>
              <a:gd name="connsiteX7" fmla="*/ 2714625 w 6057900"/>
              <a:gd name="connsiteY7" fmla="*/ 1533525 h 1685925"/>
              <a:gd name="connsiteX8" fmla="*/ 381000 w 6057900"/>
              <a:gd name="connsiteY8" fmla="*/ 1533525 h 1685925"/>
              <a:gd name="connsiteX9" fmla="*/ 19050 w 6057900"/>
              <a:gd name="connsiteY9" fmla="*/ 1609725 h 1685925"/>
              <a:gd name="connsiteX10" fmla="*/ 0 w 6057900"/>
              <a:gd name="connsiteY10" fmla="*/ 120015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7900" h="1685925">
                <a:moveTo>
                  <a:pt x="0" y="1200150"/>
                </a:moveTo>
                <a:lnTo>
                  <a:pt x="333375" y="952500"/>
                </a:lnTo>
                <a:lnTo>
                  <a:pt x="1666875" y="704850"/>
                </a:lnTo>
                <a:lnTo>
                  <a:pt x="2752725" y="371475"/>
                </a:lnTo>
                <a:lnTo>
                  <a:pt x="6057900" y="0"/>
                </a:lnTo>
                <a:lnTo>
                  <a:pt x="6038850" y="1524000"/>
                </a:lnTo>
                <a:lnTo>
                  <a:pt x="4410075" y="1685925"/>
                </a:lnTo>
                <a:lnTo>
                  <a:pt x="2714625" y="1533525"/>
                </a:lnTo>
                <a:lnTo>
                  <a:pt x="381000" y="1533525"/>
                </a:lnTo>
                <a:lnTo>
                  <a:pt x="19050" y="1609725"/>
                </a:lnTo>
                <a:lnTo>
                  <a:pt x="0" y="1200150"/>
                </a:lnTo>
                <a:close/>
              </a:path>
            </a:pathLst>
          </a:cu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Zonal Load Sizing</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102757851"/>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704975" y="3037662"/>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704975" y="4622797"/>
            <a:ext cx="6076950" cy="169864"/>
            <a:chOff x="1711403" y="2459037"/>
            <a:chExt cx="6076950" cy="16986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711403" y="2476500"/>
              <a:ext cx="4410075" cy="152401"/>
              <a:chOff x="1711403" y="2476500"/>
              <a:chExt cx="4410075" cy="15240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711403" y="2486185"/>
                <a:ext cx="314325" cy="643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a:off x="2025728" y="2476500"/>
                <a:ext cx="1308022"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40" name="Straight Connector 39">
            <a:extLst>
              <a:ext uri="{FF2B5EF4-FFF2-40B4-BE49-F238E27FC236}">
                <a16:creationId xmlns:a16="http://schemas.microsoft.com/office/drawing/2014/main" id="{B5C43AA4-201B-44F3-92A4-8297DE258D31}"/>
              </a:ext>
            </a:extLst>
          </p:cNvPr>
          <p:cNvCxnSpPr>
            <a:cxnSpLocks/>
          </p:cNvCxnSpPr>
          <p:nvPr/>
        </p:nvCxnSpPr>
        <p:spPr>
          <a:xfrm>
            <a:off x="1695450" y="3306763"/>
            <a:ext cx="5105400" cy="1693862"/>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6" name="TextBox 55">
            <a:extLst>
              <a:ext uri="{FF2B5EF4-FFF2-40B4-BE49-F238E27FC236}">
                <a16:creationId xmlns:a16="http://schemas.microsoft.com/office/drawing/2014/main" id="{12BB7C2F-E3F1-4EAC-B8F1-14DD809FD9F3}"/>
              </a:ext>
            </a:extLst>
          </p:cNvPr>
          <p:cNvSpPr txBox="1"/>
          <p:nvPr/>
        </p:nvSpPr>
        <p:spPr>
          <a:xfrm>
            <a:off x="2541508" y="4134531"/>
            <a:ext cx="2211466" cy="307777"/>
          </a:xfrm>
          <a:prstGeom prst="rect">
            <a:avLst/>
          </a:prstGeom>
          <a:noFill/>
        </p:spPr>
        <p:txBody>
          <a:bodyPr wrap="square" rtlCol="0">
            <a:spAutoFit/>
          </a:bodyPr>
          <a:lstStyle/>
          <a:p>
            <a:r>
              <a:rPr lang="en-US" sz="1400"/>
              <a:t>Zonal Load Line</a:t>
            </a:r>
          </a:p>
        </p:txBody>
      </p:sp>
      <p:cxnSp>
        <p:nvCxnSpPr>
          <p:cNvPr id="60" name="Straight Connector 59">
            <a:extLst>
              <a:ext uri="{FF2B5EF4-FFF2-40B4-BE49-F238E27FC236}">
                <a16:creationId xmlns:a16="http://schemas.microsoft.com/office/drawing/2014/main" id="{1C6CACD5-0B6C-4F8E-A013-C3FE86E38DFE}"/>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35" name="Picture 6" descr="A picture containing icon&#10;&#10;Description automatically generated">
            <a:extLst>
              <a:ext uri="{FF2B5EF4-FFF2-40B4-BE49-F238E27FC236}">
                <a16:creationId xmlns:a16="http://schemas.microsoft.com/office/drawing/2014/main" id="{88B671F6-16DA-4222-82A5-91837951B9C2}"/>
              </a:ext>
            </a:extLst>
          </p:cNvPr>
          <p:cNvPicPr>
            <a:picLocks noChangeAspect="1"/>
          </p:cNvPicPr>
          <p:nvPr/>
        </p:nvPicPr>
        <p:blipFill>
          <a:blip r:embed="rId8"/>
          <a:stretch>
            <a:fillRect/>
          </a:stretch>
        </p:blipFill>
        <p:spPr>
          <a:xfrm>
            <a:off x="6067561" y="718337"/>
            <a:ext cx="2581001" cy="3053096"/>
          </a:xfrm>
          <a:prstGeom prst="rect">
            <a:avLst/>
          </a:prstGeom>
        </p:spPr>
      </p:pic>
      <p:sp>
        <p:nvSpPr>
          <p:cNvPr id="31" name="TextBox 30">
            <a:extLst>
              <a:ext uri="{FF2B5EF4-FFF2-40B4-BE49-F238E27FC236}">
                <a16:creationId xmlns:a16="http://schemas.microsoft.com/office/drawing/2014/main" id="{A9F9397E-D142-47EF-AD65-560D4A766B3D}"/>
              </a:ext>
            </a:extLst>
          </p:cNvPr>
          <p:cNvSpPr txBox="1"/>
          <p:nvPr/>
        </p:nvSpPr>
        <p:spPr>
          <a:xfrm>
            <a:off x="4608433" y="3476455"/>
            <a:ext cx="2211466" cy="307777"/>
          </a:xfrm>
          <a:prstGeom prst="rect">
            <a:avLst/>
          </a:prstGeom>
          <a:noFill/>
        </p:spPr>
        <p:txBody>
          <a:bodyPr wrap="square" rtlCol="0">
            <a:spAutoFit/>
          </a:bodyPr>
          <a:lstStyle/>
          <a:p>
            <a:r>
              <a:rPr lang="en-US" sz="1400"/>
              <a:t>Whole-House Load Line</a:t>
            </a:r>
          </a:p>
        </p:txBody>
      </p:sp>
      <p:cxnSp>
        <p:nvCxnSpPr>
          <p:cNvPr id="32" name="Straight Arrow Connector 31">
            <a:extLst>
              <a:ext uri="{FF2B5EF4-FFF2-40B4-BE49-F238E27FC236}">
                <a16:creationId xmlns:a16="http://schemas.microsoft.com/office/drawing/2014/main" id="{EBE1E1B8-D8DC-4E56-A5EB-ADF01E27C06C}"/>
              </a:ext>
            </a:extLst>
          </p:cNvPr>
          <p:cNvCxnSpPr>
            <a:cxnSpLocks/>
          </p:cNvCxnSpPr>
          <p:nvPr/>
        </p:nvCxnSpPr>
        <p:spPr>
          <a:xfrm>
            <a:off x="3280423" y="3785143"/>
            <a:ext cx="2850580" cy="97853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55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ppt_x"/>
                                          </p:val>
                                        </p:tav>
                                        <p:tav tm="100000">
                                          <p:val>
                                            <p:strVal val="#ppt_x"/>
                                          </p:val>
                                        </p:tav>
                                      </p:tavLst>
                                    </p:anim>
                                    <p:anim calcmode="lin" valueType="num">
                                      <p:cBhvr additive="base">
                                        <p:cTn id="3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1" grpId="0"/>
      <p:bldP spid="70" grpId="0" animBg="1"/>
      <p:bldP spid="5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825624"/>
            <a:ext cx="7772400" cy="2103496"/>
          </a:xfrm>
        </p:spPr>
        <p:txBody>
          <a:bodyPr>
            <a:normAutofit/>
          </a:bodyPr>
          <a:lstStyle/>
          <a:p>
            <a:r>
              <a:rPr lang="en-US" sz="4800">
                <a:latin typeface="Abadi"/>
              </a:rPr>
              <a:t>Part 4</a:t>
            </a:r>
            <a:br>
              <a:rPr lang="en-US" sz="4800">
                <a:latin typeface="Abadi"/>
              </a:rPr>
            </a:br>
            <a:r>
              <a:rPr lang="en-US" sz="4800">
                <a:latin typeface="Abadi"/>
              </a:rPr>
              <a:t>System Design Options and Considerations</a:t>
            </a:r>
          </a:p>
        </p:txBody>
      </p:sp>
      <p:pic>
        <p:nvPicPr>
          <p:cNvPr id="4" name="Picture 8" descr="Text, icon&#10;&#10;Description automatically generated">
            <a:extLst>
              <a:ext uri="{FF2B5EF4-FFF2-40B4-BE49-F238E27FC236}">
                <a16:creationId xmlns:a16="http://schemas.microsoft.com/office/drawing/2014/main" id="{75EA15AA-7188-4229-BFD1-17DB7158D2B8}"/>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C4C60B58-A588-4152-B56B-4DE3A894C4A5}"/>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343770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Autofit/>
          </a:bodyPr>
          <a:lstStyle/>
          <a:p>
            <a:r>
              <a:rPr lang="en-US" sz="3600">
                <a:latin typeface="Abadi" panose="020B0604020104020204" pitchFamily="34" charset="0"/>
              </a:rPr>
              <a:t>System Design Options</a:t>
            </a:r>
            <a:br>
              <a:rPr lang="en-US" sz="3200">
                <a:latin typeface="Abadi" panose="020B0604020104020204" pitchFamily="34" charset="0"/>
              </a:rPr>
            </a:br>
            <a:r>
              <a:rPr lang="en-US" sz="2800">
                <a:latin typeface="Abadi" panose="020B0604020104020204" pitchFamily="34" charset="0"/>
              </a:rPr>
              <a:t>Learning Outcomes</a:t>
            </a:r>
            <a:endParaRPr lang="en-US" sz="32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68</a:t>
            </a:fld>
            <a:endParaRPr lang="en-US"/>
          </a:p>
        </p:txBody>
      </p:sp>
    </p:spTree>
    <p:extLst>
      <p:ext uri="{BB962C8B-B14F-4D97-AF65-F5344CB8AC3E}">
        <p14:creationId xmlns:p14="http://schemas.microsoft.com/office/powerpoint/2010/main" val="936594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Icon&#10;&#10;Description automatically generated">
            <a:extLst>
              <a:ext uri="{FF2B5EF4-FFF2-40B4-BE49-F238E27FC236}">
                <a16:creationId xmlns:a16="http://schemas.microsoft.com/office/drawing/2014/main" id="{CACB8C79-C495-47A3-8260-679BAD5AD28C}"/>
              </a:ext>
            </a:extLst>
          </p:cNvPr>
          <p:cNvPicPr>
            <a:picLocks noChangeAspect="1"/>
          </p:cNvPicPr>
          <p:nvPr/>
        </p:nvPicPr>
        <p:blipFill>
          <a:blip r:embed="rId3"/>
          <a:stretch>
            <a:fillRect/>
          </a:stretch>
        </p:blipFill>
        <p:spPr>
          <a:xfrm>
            <a:off x="1203204" y="2886263"/>
            <a:ext cx="2368114" cy="2894346"/>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Intention #1 </a:t>
            </a:r>
            <a:br>
              <a:rPr lang="en-US" sz="4000">
                <a:latin typeface="Abadi" panose="020B0604020104020204" pitchFamily="34" charset="0"/>
              </a:rPr>
            </a:br>
            <a:r>
              <a:rPr lang="en-US" sz="3200">
                <a:latin typeface="Abadi" panose="020B0604020104020204" pitchFamily="34" charset="0"/>
              </a:rPr>
              <a:t>Displacement vs. Replacement</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Only heat a portion of the home</a:t>
            </a:r>
          </a:p>
          <a:p>
            <a:r>
              <a:rPr lang="en-US" sz="1800"/>
              <a:t>Only serve a portion of the load</a:t>
            </a:r>
          </a:p>
          <a:p>
            <a:r>
              <a:rPr lang="en-US" sz="1800"/>
              <a:t>Leave or create supplemental heat</a:t>
            </a:r>
          </a:p>
          <a:p>
            <a:pPr marL="0" indent="0">
              <a:buNone/>
            </a:pPr>
            <a:endParaRPr lang="en-US"/>
          </a:p>
        </p:txBody>
      </p:sp>
      <p:sp>
        <p:nvSpPr>
          <p:cNvPr id="8" name="Content Placeholder 7">
            <a:extLst>
              <a:ext uri="{FF2B5EF4-FFF2-40B4-BE49-F238E27FC236}">
                <a16:creationId xmlns:a16="http://schemas.microsoft.com/office/drawing/2014/main" id="{74B9ABC4-C42C-4B06-9F43-5377310657BF}"/>
              </a:ext>
            </a:extLst>
          </p:cNvPr>
          <p:cNvSpPr>
            <a:spLocks noGrp="1"/>
          </p:cNvSpPr>
          <p:nvPr>
            <p:ph sz="half" idx="2"/>
          </p:nvPr>
        </p:nvSpPr>
        <p:spPr>
          <a:xfrm>
            <a:off x="4868301" y="1453896"/>
            <a:ext cx="3886200" cy="4718304"/>
          </a:xfrm>
        </p:spPr>
        <p:txBody>
          <a:bodyPr>
            <a:normAutofit/>
          </a:bodyPr>
          <a:lstStyle/>
          <a:p>
            <a:r>
              <a:rPr lang="en-US" sz="1800"/>
              <a:t>Heat the entire home at full load</a:t>
            </a:r>
          </a:p>
          <a:p>
            <a:r>
              <a:rPr lang="en-US" sz="1800"/>
              <a:t>Backup is optional</a:t>
            </a:r>
          </a:p>
        </p:txBody>
      </p:sp>
      <p:sp>
        <p:nvSpPr>
          <p:cNvPr id="12" name="Slide Number Placeholder 4">
            <a:extLst>
              <a:ext uri="{FF2B5EF4-FFF2-40B4-BE49-F238E27FC236}">
                <a16:creationId xmlns:a16="http://schemas.microsoft.com/office/drawing/2014/main" id="{75F0DF45-6677-4B7B-BE4E-03D76929C513}"/>
              </a:ext>
            </a:extLst>
          </p:cNvPr>
          <p:cNvSpPr>
            <a:spLocks noGrp="1"/>
          </p:cNvSpPr>
          <p:nvPr>
            <p:ph type="sldNum" sz="quarter" idx="4"/>
          </p:nvPr>
        </p:nvSpPr>
        <p:spPr/>
        <p:txBody>
          <a:bodyPr/>
          <a:lstStyle/>
          <a:p>
            <a:fld id="{E6166F9C-AA76-49A4-852C-289CB63A6674}" type="slidenum">
              <a:rPr lang="en-US" smtClean="0"/>
              <a:t>69</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86068" y="1453896"/>
            <a:ext cx="0" cy="5040569"/>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1" descr="Diagram, engineering drawing&#10;&#10;Description automatically generated">
            <a:extLst>
              <a:ext uri="{FF2B5EF4-FFF2-40B4-BE49-F238E27FC236}">
                <a16:creationId xmlns:a16="http://schemas.microsoft.com/office/drawing/2014/main" id="{D3FE0CE7-3339-439B-AE8A-94F31B20D2B5}"/>
              </a:ext>
            </a:extLst>
          </p:cNvPr>
          <p:cNvPicPr>
            <a:picLocks noChangeAspect="1"/>
          </p:cNvPicPr>
          <p:nvPr/>
        </p:nvPicPr>
        <p:blipFill>
          <a:blip r:embed="rId4"/>
          <a:stretch>
            <a:fillRect/>
          </a:stretch>
        </p:blipFill>
        <p:spPr>
          <a:xfrm>
            <a:off x="5390727" y="2886263"/>
            <a:ext cx="2363045" cy="2891830"/>
          </a:xfrm>
          <a:prstGeom prst="rect">
            <a:avLst/>
          </a:prstGeom>
        </p:spPr>
      </p:pic>
      <p:sp>
        <p:nvSpPr>
          <p:cNvPr id="9" name="TextBox 8">
            <a:extLst>
              <a:ext uri="{FF2B5EF4-FFF2-40B4-BE49-F238E27FC236}">
                <a16:creationId xmlns:a16="http://schemas.microsoft.com/office/drawing/2014/main" id="{BA647F85-D2AB-4F67-B2F0-69EC3EB26FC7}"/>
              </a:ext>
            </a:extLst>
          </p:cNvPr>
          <p:cNvSpPr txBox="1"/>
          <p:nvPr/>
        </p:nvSpPr>
        <p:spPr>
          <a:xfrm>
            <a:off x="5953125" y="5796184"/>
            <a:ext cx="1809750" cy="830997"/>
          </a:xfrm>
          <a:prstGeom prst="rect">
            <a:avLst/>
          </a:prstGeom>
          <a:noFill/>
        </p:spPr>
        <p:txBody>
          <a:bodyPr wrap="square" rtlCol="0">
            <a:spAutoFit/>
          </a:bodyPr>
          <a:lstStyle/>
          <a:p>
            <a:r>
              <a:rPr lang="en-US" sz="2400"/>
              <a:t>Replacement</a:t>
            </a:r>
          </a:p>
          <a:p>
            <a:pPr algn="ctr"/>
            <a:r>
              <a:rPr lang="en-US" sz="2400"/>
              <a:t>(Full Load)</a:t>
            </a:r>
          </a:p>
        </p:txBody>
      </p:sp>
      <p:sp>
        <p:nvSpPr>
          <p:cNvPr id="13" name="TextBox 12">
            <a:extLst>
              <a:ext uri="{FF2B5EF4-FFF2-40B4-BE49-F238E27FC236}">
                <a16:creationId xmlns:a16="http://schemas.microsoft.com/office/drawing/2014/main" id="{D48D3A84-4672-4355-8A33-F99866C247DE}"/>
              </a:ext>
            </a:extLst>
          </p:cNvPr>
          <p:cNvSpPr txBox="1"/>
          <p:nvPr/>
        </p:nvSpPr>
        <p:spPr>
          <a:xfrm>
            <a:off x="1425236" y="5796184"/>
            <a:ext cx="1924050" cy="830997"/>
          </a:xfrm>
          <a:prstGeom prst="rect">
            <a:avLst/>
          </a:prstGeom>
          <a:noFill/>
        </p:spPr>
        <p:txBody>
          <a:bodyPr wrap="square" rtlCol="0">
            <a:spAutoFit/>
          </a:bodyPr>
          <a:lstStyle/>
          <a:p>
            <a:r>
              <a:rPr lang="en-US" sz="2400"/>
              <a:t>Displacement</a:t>
            </a:r>
          </a:p>
          <a:p>
            <a:pPr algn="ctr"/>
            <a:r>
              <a:rPr lang="en-US" sz="2400"/>
              <a:t>(Partial Load)</a:t>
            </a:r>
          </a:p>
        </p:txBody>
      </p:sp>
    </p:spTree>
    <p:extLst>
      <p:ext uri="{BB962C8B-B14F-4D97-AF65-F5344CB8AC3E}">
        <p14:creationId xmlns:p14="http://schemas.microsoft.com/office/powerpoint/2010/main" val="4114250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latin typeface="Abadi" panose="020B0604020104020204" pitchFamily="34" charset="0"/>
              </a:rPr>
              <a:t>Heat Pumps Do Not Generate Heat, They </a:t>
            </a:r>
            <a:r>
              <a:rPr lang="en-US" sz="4000" b="1">
                <a:latin typeface="Abadi" panose="020B0604020104020204" pitchFamily="34" charset="0"/>
              </a:rPr>
              <a:t>Move</a:t>
            </a:r>
            <a:r>
              <a:rPr lang="en-US" sz="4000">
                <a:latin typeface="Abadi" panose="020B0604020104020204" pitchFamily="34" charset="0"/>
              </a:rPr>
              <a:t> It</a:t>
            </a:r>
          </a:p>
        </p:txBody>
      </p:sp>
      <p:sp>
        <p:nvSpPr>
          <p:cNvPr id="6" name="Slide Number Placeholder 4">
            <a:extLst>
              <a:ext uri="{FF2B5EF4-FFF2-40B4-BE49-F238E27FC236}">
                <a16:creationId xmlns:a16="http://schemas.microsoft.com/office/drawing/2014/main" id="{2AE9DB44-5BC3-4D07-BBB4-030CF449CBA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70" y="1690692"/>
            <a:ext cx="8155459" cy="4572000"/>
          </a:xfrm>
          <a:prstGeom prst="rect">
            <a:avLst/>
          </a:prstGeom>
        </p:spPr>
      </p:pic>
    </p:spTree>
    <p:extLst>
      <p:ext uri="{BB962C8B-B14F-4D97-AF65-F5344CB8AC3E}">
        <p14:creationId xmlns:p14="http://schemas.microsoft.com/office/powerpoint/2010/main" val="4048565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A65678-6AC3-44B7-A90D-A1304B718308}"/>
              </a:ext>
            </a:extLst>
          </p:cNvPr>
          <p:cNvSpPr>
            <a:spLocks noGrp="1"/>
          </p:cNvSpPr>
          <p:nvPr>
            <p:ph type="title"/>
          </p:nvPr>
        </p:nvSpPr>
        <p:spPr/>
        <p:txBody>
          <a:bodyPr>
            <a:normAutofit/>
          </a:bodyPr>
          <a:lstStyle/>
          <a:p>
            <a:r>
              <a:rPr lang="en-US" sz="3600">
                <a:latin typeface="Abadi" panose="020B0604020104020204" pitchFamily="34" charset="0"/>
              </a:rPr>
              <a:t>Partial Load Impact</a:t>
            </a:r>
          </a:p>
        </p:txBody>
      </p:sp>
      <p:graphicFrame>
        <p:nvGraphicFramePr>
          <p:cNvPr id="6" name="Chart 5">
            <a:extLst>
              <a:ext uri="{FF2B5EF4-FFF2-40B4-BE49-F238E27FC236}">
                <a16:creationId xmlns:a16="http://schemas.microsoft.com/office/drawing/2014/main" id="{FBED9476-F8D1-446A-B011-944A6A97B894}"/>
              </a:ext>
            </a:extLst>
          </p:cNvPr>
          <p:cNvGraphicFramePr>
            <a:graphicFrameLocks/>
          </p:cNvGraphicFramePr>
          <p:nvPr>
            <p:extLst>
              <p:ext uri="{D42A27DB-BD31-4B8C-83A1-F6EECF244321}">
                <p14:modId xmlns:p14="http://schemas.microsoft.com/office/powerpoint/2010/main" val="2235967786"/>
              </p:ext>
            </p:extLst>
          </p:nvPr>
        </p:nvGraphicFramePr>
        <p:xfrm>
          <a:off x="792773" y="1125417"/>
          <a:ext cx="7237536" cy="464233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F481A34-9181-4CBA-B1DD-4E0CC0EB7DEB}"/>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F4EB35-8DE4-4E3F-9B69-5D4917BADCDA}"/>
              </a:ext>
            </a:extLst>
          </p:cNvPr>
          <p:cNvSpPr txBox="1"/>
          <p:nvPr/>
        </p:nvSpPr>
        <p:spPr>
          <a:xfrm>
            <a:off x="2046219" y="6246526"/>
            <a:ext cx="1100814" cy="307777"/>
          </a:xfrm>
          <a:prstGeom prst="rect">
            <a:avLst/>
          </a:prstGeom>
          <a:noFill/>
        </p:spPr>
        <p:txBody>
          <a:bodyPr wrap="none" rtlCol="0">
            <a:spAutoFit/>
          </a:bodyPr>
          <a:lstStyle/>
          <a:p>
            <a:pPr algn="ctr"/>
            <a:r>
              <a:rPr lang="en-US" sz="1400"/>
              <a:t>Backup Heat</a:t>
            </a:r>
          </a:p>
        </p:txBody>
      </p:sp>
      <p:cxnSp>
        <p:nvCxnSpPr>
          <p:cNvPr id="13" name="Straight Connector 12">
            <a:extLst>
              <a:ext uri="{FF2B5EF4-FFF2-40B4-BE49-F238E27FC236}">
                <a16:creationId xmlns:a16="http://schemas.microsoft.com/office/drawing/2014/main" id="{DE447EC2-414C-41A8-8BA4-FFFBDC2280D5}"/>
              </a:ext>
            </a:extLst>
          </p:cNvPr>
          <p:cNvCxnSpPr/>
          <p:nvPr/>
        </p:nvCxnSpPr>
        <p:spPr>
          <a:xfrm>
            <a:off x="1938602" y="1617520"/>
            <a:ext cx="0" cy="3294185"/>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14" name="Freeform: Shape 13">
            <a:extLst>
              <a:ext uri="{FF2B5EF4-FFF2-40B4-BE49-F238E27FC236}">
                <a16:creationId xmlns:a16="http://schemas.microsoft.com/office/drawing/2014/main" id="{073C6611-0748-4B61-B97A-28D36C3A4E26}"/>
              </a:ext>
            </a:extLst>
          </p:cNvPr>
          <p:cNvSpPr/>
          <p:nvPr/>
        </p:nvSpPr>
        <p:spPr>
          <a:xfrm>
            <a:off x="1962364" y="2342508"/>
            <a:ext cx="1469205" cy="883577"/>
          </a:xfrm>
          <a:custGeom>
            <a:avLst/>
            <a:gdLst>
              <a:gd name="connsiteX0" fmla="*/ 0 w 1469205"/>
              <a:gd name="connsiteY0" fmla="*/ 0 h 883577"/>
              <a:gd name="connsiteX1" fmla="*/ 1469205 w 1469205"/>
              <a:gd name="connsiteY1" fmla="*/ 708917 h 883577"/>
              <a:gd name="connsiteX2" fmla="*/ 523982 w 1469205"/>
              <a:gd name="connsiteY2" fmla="*/ 883577 h 883577"/>
              <a:gd name="connsiteX3" fmla="*/ 10274 w 1469205"/>
              <a:gd name="connsiteY3" fmla="*/ 873303 h 883577"/>
              <a:gd name="connsiteX4" fmla="*/ 0 w 1469205"/>
              <a:gd name="connsiteY4" fmla="*/ 0 h 88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205" h="883577">
                <a:moveTo>
                  <a:pt x="0" y="0"/>
                </a:moveTo>
                <a:lnTo>
                  <a:pt x="1469205" y="708917"/>
                </a:lnTo>
                <a:lnTo>
                  <a:pt x="523982" y="883577"/>
                </a:lnTo>
                <a:lnTo>
                  <a:pt x="10274" y="873303"/>
                </a:lnTo>
                <a:lnTo>
                  <a:pt x="0" y="0"/>
                </a:lnTo>
                <a:close/>
              </a:path>
            </a:pathLst>
          </a:custGeom>
          <a:solidFill>
            <a:srgbClr val="C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1388C70-64E9-4007-9252-A8E99A53C155}"/>
              </a:ext>
            </a:extLst>
          </p:cNvPr>
          <p:cNvSpPr txBox="1"/>
          <p:nvPr/>
        </p:nvSpPr>
        <p:spPr>
          <a:xfrm>
            <a:off x="3732550" y="6246526"/>
            <a:ext cx="1385187" cy="307777"/>
          </a:xfrm>
          <a:prstGeom prst="rect">
            <a:avLst/>
          </a:prstGeom>
          <a:noFill/>
        </p:spPr>
        <p:txBody>
          <a:bodyPr wrap="none" rtlCol="0">
            <a:spAutoFit/>
          </a:bodyPr>
          <a:lstStyle/>
          <a:p>
            <a:pPr algn="ctr"/>
            <a:r>
              <a:rPr lang="en-US" sz="1400"/>
              <a:t>Heat Pump Heat</a:t>
            </a:r>
          </a:p>
        </p:txBody>
      </p:sp>
      <p:sp>
        <p:nvSpPr>
          <p:cNvPr id="16" name="Rectangle 15">
            <a:extLst>
              <a:ext uri="{FF2B5EF4-FFF2-40B4-BE49-F238E27FC236}">
                <a16:creationId xmlns:a16="http://schemas.microsoft.com/office/drawing/2014/main" id="{7B414670-50C1-4B8C-A5E7-52B7C0A757E8}"/>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CDA3E4-3C76-497A-8CE8-9B8B3402801B}"/>
              </a:ext>
            </a:extLst>
          </p:cNvPr>
          <p:cNvSpPr/>
          <p:nvPr/>
        </p:nvSpPr>
        <p:spPr>
          <a:xfrm>
            <a:off x="1789044" y="313472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E44E62EB-1E78-4AB2-9CF3-7CAF28128AB6}"/>
              </a:ext>
            </a:extLst>
          </p:cNvPr>
          <p:cNvSpPr txBox="1"/>
          <p:nvPr/>
        </p:nvSpPr>
        <p:spPr>
          <a:xfrm>
            <a:off x="1897198" y="2680640"/>
            <a:ext cx="1249835" cy="523220"/>
          </a:xfrm>
          <a:prstGeom prst="rect">
            <a:avLst/>
          </a:prstGeom>
          <a:noFill/>
        </p:spPr>
        <p:txBody>
          <a:bodyPr wrap="square" rtlCol="0">
            <a:spAutoFit/>
          </a:bodyPr>
          <a:lstStyle/>
          <a:p>
            <a:r>
              <a:rPr lang="en-US" sz="1400"/>
              <a:t>63% Capacity @Design Load</a:t>
            </a:r>
          </a:p>
        </p:txBody>
      </p:sp>
      <p:sp>
        <p:nvSpPr>
          <p:cNvPr id="19" name="TextBox 18">
            <a:extLst>
              <a:ext uri="{FF2B5EF4-FFF2-40B4-BE49-F238E27FC236}">
                <a16:creationId xmlns:a16="http://schemas.microsoft.com/office/drawing/2014/main" id="{0C7D6AA6-E30A-430D-A633-8156E2E3081E}"/>
              </a:ext>
            </a:extLst>
          </p:cNvPr>
          <p:cNvSpPr txBox="1"/>
          <p:nvPr/>
        </p:nvSpPr>
        <p:spPr>
          <a:xfrm>
            <a:off x="6403322" y="5805254"/>
            <a:ext cx="1249835" cy="523220"/>
          </a:xfrm>
          <a:prstGeom prst="rect">
            <a:avLst/>
          </a:prstGeom>
          <a:noFill/>
        </p:spPr>
        <p:txBody>
          <a:bodyPr wrap="square" rtlCol="0">
            <a:spAutoFit/>
          </a:bodyPr>
          <a:lstStyle/>
          <a:p>
            <a:r>
              <a:rPr lang="en-US" sz="1400"/>
              <a:t>91% of annual heating Btus</a:t>
            </a:r>
          </a:p>
        </p:txBody>
      </p:sp>
      <p:sp>
        <p:nvSpPr>
          <p:cNvPr id="20" name="Left Brace 19">
            <a:extLst>
              <a:ext uri="{FF2B5EF4-FFF2-40B4-BE49-F238E27FC236}">
                <a16:creationId xmlns:a16="http://schemas.microsoft.com/office/drawing/2014/main" id="{AACDA46C-869B-451C-A904-B326561949EA}"/>
              </a:ext>
            </a:extLst>
          </p:cNvPr>
          <p:cNvSpPr/>
          <p:nvPr/>
        </p:nvSpPr>
        <p:spPr>
          <a:xfrm rot="16200000">
            <a:off x="5163567" y="3374602"/>
            <a:ext cx="542925" cy="4006921"/>
          </a:xfrm>
          <a:prstGeom prst="leftBrace">
            <a:avLst>
              <a:gd name="adj1" fmla="val 8333"/>
              <a:gd name="adj2" fmla="val 8646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616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Intention #2 </a:t>
            </a:r>
            <a:br>
              <a:rPr lang="en-US" sz="4000">
                <a:latin typeface="Abadi" panose="020B0604020104020204" pitchFamily="34" charset="0"/>
              </a:rPr>
            </a:br>
            <a:r>
              <a:rPr lang="en-US" sz="3200">
                <a:latin typeface="Abadi" panose="020B0604020104020204" pitchFamily="34" charset="0"/>
              </a:rPr>
              <a:t>Zonal vs. Whole Home</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vert="horz" lIns="91440" tIns="45720" rIns="91440" bIns="45720" rtlCol="0" anchor="t">
            <a:normAutofit/>
          </a:bodyPr>
          <a:lstStyle/>
          <a:p>
            <a:r>
              <a:rPr lang="en-US" sz="1800"/>
              <a:t>The home is split into zones, each with its own heating</a:t>
            </a:r>
          </a:p>
          <a:p>
            <a:r>
              <a:rPr lang="en-US" sz="1800"/>
              <a:t>Each zone has its own thermostat and controls</a:t>
            </a:r>
            <a:endParaRPr lang="en-US" sz="1800">
              <a:cs typeface="Calibri"/>
            </a:endParaRPr>
          </a:p>
          <a:p>
            <a:r>
              <a:rPr lang="en-US" sz="1800"/>
              <a:t>Best for larger homes</a:t>
            </a:r>
            <a:endParaRPr lang="en-US" sz="1800">
              <a:cs typeface="Calibri"/>
            </a:endParaRPr>
          </a:p>
          <a:p>
            <a:r>
              <a:rPr lang="en-US" sz="1800"/>
              <a:t>Best for complicated layout</a:t>
            </a:r>
            <a:endParaRPr lang="en-US" sz="2400"/>
          </a:p>
        </p:txBody>
      </p:sp>
      <p:sp>
        <p:nvSpPr>
          <p:cNvPr id="8" name="Content Placeholder 7">
            <a:extLst>
              <a:ext uri="{FF2B5EF4-FFF2-40B4-BE49-F238E27FC236}">
                <a16:creationId xmlns:a16="http://schemas.microsoft.com/office/drawing/2014/main" id="{B11029F0-4B5B-44FD-A76E-3C81B81E8CB1}"/>
              </a:ext>
            </a:extLst>
          </p:cNvPr>
          <p:cNvSpPr>
            <a:spLocks noGrp="1"/>
          </p:cNvSpPr>
          <p:nvPr>
            <p:ph sz="half" idx="2"/>
          </p:nvPr>
        </p:nvSpPr>
        <p:spPr>
          <a:xfrm>
            <a:off x="4910505" y="1453896"/>
            <a:ext cx="3886200" cy="4718304"/>
          </a:xfrm>
        </p:spPr>
        <p:txBody>
          <a:bodyPr>
            <a:normAutofit/>
          </a:bodyPr>
          <a:lstStyle/>
          <a:p>
            <a:r>
              <a:rPr lang="en-US" sz="1800"/>
              <a:t>One thermostat controls the entire home</a:t>
            </a:r>
          </a:p>
          <a:p>
            <a:r>
              <a:rPr lang="en-US" sz="1800"/>
              <a:t>Best for smaller homes of simple geometry </a:t>
            </a:r>
            <a:endParaRPr lang="en-US" sz="1800">
              <a:cs typeface="Calibri"/>
            </a:endParaRPr>
          </a:p>
          <a:p>
            <a:r>
              <a:rPr lang="en-US" sz="1800"/>
              <a:t>Best with ducted systems</a:t>
            </a:r>
            <a:endParaRPr lang="en-US" sz="1800">
              <a:cs typeface="Calibri"/>
            </a:endParaRPr>
          </a:p>
          <a:p>
            <a:endParaRPr lang="en-US" sz="2000"/>
          </a:p>
        </p:txBody>
      </p:sp>
      <p:sp>
        <p:nvSpPr>
          <p:cNvPr id="13" name="Slide Number Placeholder 4">
            <a:extLst>
              <a:ext uri="{FF2B5EF4-FFF2-40B4-BE49-F238E27FC236}">
                <a16:creationId xmlns:a16="http://schemas.microsoft.com/office/drawing/2014/main" id="{4B6BD83E-5E40-431B-8F09-DBE1C3E324A4}"/>
              </a:ext>
            </a:extLst>
          </p:cNvPr>
          <p:cNvSpPr>
            <a:spLocks noGrp="1"/>
          </p:cNvSpPr>
          <p:nvPr>
            <p:ph type="sldNum" sz="quarter" idx="4"/>
          </p:nvPr>
        </p:nvSpPr>
        <p:spPr/>
        <p:txBody>
          <a:bodyPr/>
          <a:lstStyle/>
          <a:p>
            <a:fld id="{E6166F9C-AA76-49A4-852C-289CB63A6674}" type="slidenum">
              <a:rPr lang="en-US" smtClean="0"/>
              <a:t>71</a:t>
            </a:fld>
            <a:endParaRPr lang="en-US"/>
          </a:p>
        </p:txBody>
      </p:sp>
      <p:pic>
        <p:nvPicPr>
          <p:cNvPr id="12" name="Picture 12" descr="Icon&#10;&#10;Description automatically generated">
            <a:extLst>
              <a:ext uri="{FF2B5EF4-FFF2-40B4-BE49-F238E27FC236}">
                <a16:creationId xmlns:a16="http://schemas.microsoft.com/office/drawing/2014/main" id="{7D5E01C7-F1A6-4029-8A45-FF3F16963D61}"/>
              </a:ext>
            </a:extLst>
          </p:cNvPr>
          <p:cNvPicPr>
            <a:picLocks noChangeAspect="1"/>
          </p:cNvPicPr>
          <p:nvPr/>
        </p:nvPicPr>
        <p:blipFill>
          <a:blip r:embed="rId2"/>
          <a:stretch>
            <a:fillRect/>
          </a:stretch>
        </p:blipFill>
        <p:spPr>
          <a:xfrm>
            <a:off x="5616286" y="3654115"/>
            <a:ext cx="1911928" cy="2344405"/>
          </a:xfrm>
          <a:prstGeom prst="rect">
            <a:avLst/>
          </a:prstGeom>
        </p:spPr>
      </p:pic>
      <p:pic>
        <p:nvPicPr>
          <p:cNvPr id="11" name="Picture 4" descr="Icon&#10;&#10;Description automatically generated">
            <a:extLst>
              <a:ext uri="{FF2B5EF4-FFF2-40B4-BE49-F238E27FC236}">
                <a16:creationId xmlns:a16="http://schemas.microsoft.com/office/drawing/2014/main" id="{74E43F8D-8822-43A9-B337-0C72B9D3DBED}"/>
              </a:ext>
            </a:extLst>
          </p:cNvPr>
          <p:cNvPicPr>
            <a:picLocks noChangeAspect="1"/>
          </p:cNvPicPr>
          <p:nvPr/>
        </p:nvPicPr>
        <p:blipFill>
          <a:blip r:embed="rId3"/>
          <a:stretch>
            <a:fillRect/>
          </a:stretch>
        </p:blipFill>
        <p:spPr>
          <a:xfrm>
            <a:off x="1248822" y="3488815"/>
            <a:ext cx="2276877" cy="2688148"/>
          </a:xfrm>
          <a:prstGeom prst="rect">
            <a:avLst/>
          </a:prstGeom>
        </p:spPr>
      </p:pic>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53896"/>
            <a:ext cx="0" cy="4668840"/>
          </a:xfrm>
          <a:prstGeom prst="line">
            <a:avLst/>
          </a:prstGeom>
        </p:spPr>
        <p:style>
          <a:lnRef idx="3">
            <a:schemeClr val="accent3"/>
          </a:lnRef>
          <a:fillRef idx="0">
            <a:schemeClr val="accent3"/>
          </a:fillRef>
          <a:effectRef idx="2">
            <a:schemeClr val="accent3"/>
          </a:effectRef>
          <a:fontRef idx="minor">
            <a:schemeClr val="tx1"/>
          </a:fontRef>
        </p:style>
      </p:cxnSp>
      <p:sp>
        <p:nvSpPr>
          <p:cNvPr id="7" name="Content Placeholder 2">
            <a:extLst>
              <a:ext uri="{FF2B5EF4-FFF2-40B4-BE49-F238E27FC236}">
                <a16:creationId xmlns:a16="http://schemas.microsoft.com/office/drawing/2014/main" id="{52B66D55-B4AD-42D8-A303-32BF0D0590A8}"/>
              </a:ext>
            </a:extLst>
          </p:cNvPr>
          <p:cNvSpPr txBox="1">
            <a:spLocks/>
          </p:cNvSpPr>
          <p:nvPr/>
        </p:nvSpPr>
        <p:spPr>
          <a:xfrm>
            <a:off x="4864969" y="1935165"/>
            <a:ext cx="374803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endParaRPr lang="en-US"/>
          </a:p>
        </p:txBody>
      </p:sp>
      <p:sp>
        <p:nvSpPr>
          <p:cNvPr id="14" name="TextBox 13">
            <a:extLst>
              <a:ext uri="{FF2B5EF4-FFF2-40B4-BE49-F238E27FC236}">
                <a16:creationId xmlns:a16="http://schemas.microsoft.com/office/drawing/2014/main" id="{E71377F2-0E37-4CE6-815F-DB74FC4534DA}"/>
              </a:ext>
            </a:extLst>
          </p:cNvPr>
          <p:cNvSpPr txBox="1"/>
          <p:nvPr/>
        </p:nvSpPr>
        <p:spPr>
          <a:xfrm>
            <a:off x="5662983" y="6036725"/>
            <a:ext cx="2152011" cy="461665"/>
          </a:xfrm>
          <a:prstGeom prst="rect">
            <a:avLst/>
          </a:prstGeom>
          <a:noFill/>
        </p:spPr>
        <p:txBody>
          <a:bodyPr wrap="square" rtlCol="0">
            <a:spAutoFit/>
          </a:bodyPr>
          <a:lstStyle/>
          <a:p>
            <a:pPr algn="ctr"/>
            <a:r>
              <a:rPr lang="en-US" sz="2400"/>
              <a:t>Whole Home</a:t>
            </a:r>
          </a:p>
        </p:txBody>
      </p:sp>
      <p:sp>
        <p:nvSpPr>
          <p:cNvPr id="15" name="TextBox 14">
            <a:extLst>
              <a:ext uri="{FF2B5EF4-FFF2-40B4-BE49-F238E27FC236}">
                <a16:creationId xmlns:a16="http://schemas.microsoft.com/office/drawing/2014/main" id="{EC194E61-9EA7-45CB-B436-65416A01EEE7}"/>
              </a:ext>
            </a:extLst>
          </p:cNvPr>
          <p:cNvSpPr txBox="1"/>
          <p:nvPr/>
        </p:nvSpPr>
        <p:spPr>
          <a:xfrm>
            <a:off x="1923541" y="6032800"/>
            <a:ext cx="927438" cy="461665"/>
          </a:xfrm>
          <a:prstGeom prst="rect">
            <a:avLst/>
          </a:prstGeom>
          <a:noFill/>
        </p:spPr>
        <p:txBody>
          <a:bodyPr wrap="square" rtlCol="0">
            <a:spAutoFit/>
          </a:bodyPr>
          <a:lstStyle/>
          <a:p>
            <a:r>
              <a:rPr lang="en-US" sz="2400"/>
              <a:t>Zonal</a:t>
            </a:r>
          </a:p>
        </p:txBody>
      </p:sp>
    </p:spTree>
    <p:extLst>
      <p:ext uri="{BB962C8B-B14F-4D97-AF65-F5344CB8AC3E}">
        <p14:creationId xmlns:p14="http://schemas.microsoft.com/office/powerpoint/2010/main" val="517121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Options</a:t>
            </a:r>
            <a:br>
              <a:rPr lang="en-US" sz="4000">
                <a:latin typeface="Abadi" panose="020B0604020104020204" pitchFamily="34" charset="0"/>
              </a:rPr>
            </a:br>
            <a:r>
              <a:rPr lang="en-US" sz="3200">
                <a:latin typeface="Abadi" panose="020B0604020104020204" pitchFamily="34" charset="0"/>
              </a:rPr>
              <a:t>Ducted vs. Ductless</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Heat is distributed to each room through ducts</a:t>
            </a:r>
          </a:p>
          <a:p>
            <a:r>
              <a:rPr lang="en-US" sz="1800"/>
              <a:t>Best for replacement/full load scenarios</a:t>
            </a:r>
          </a:p>
        </p:txBody>
      </p:sp>
      <p:sp>
        <p:nvSpPr>
          <p:cNvPr id="10" name="Content Placeholder 9">
            <a:extLst>
              <a:ext uri="{FF2B5EF4-FFF2-40B4-BE49-F238E27FC236}">
                <a16:creationId xmlns:a16="http://schemas.microsoft.com/office/drawing/2014/main" id="{BD423504-9363-46B9-98C6-356DAD4D2FA9}"/>
              </a:ext>
            </a:extLst>
          </p:cNvPr>
          <p:cNvSpPr>
            <a:spLocks noGrp="1"/>
          </p:cNvSpPr>
          <p:nvPr>
            <p:ph sz="half" idx="2"/>
          </p:nvPr>
        </p:nvSpPr>
        <p:spPr>
          <a:xfrm>
            <a:off x="4910504" y="1453896"/>
            <a:ext cx="3886200" cy="4718304"/>
          </a:xfrm>
        </p:spPr>
        <p:txBody>
          <a:bodyPr/>
          <a:lstStyle/>
          <a:p>
            <a:r>
              <a:rPr lang="en-US" sz="1800"/>
              <a:t>Individual heat pump </a:t>
            </a:r>
            <a:r>
              <a:rPr lang="en-US" sz="1800" i="1"/>
              <a:t>heads</a:t>
            </a:r>
            <a:r>
              <a:rPr lang="en-US" sz="1800"/>
              <a:t> in strategic locations </a:t>
            </a:r>
          </a:p>
          <a:p>
            <a:r>
              <a:rPr lang="en-US" sz="1800"/>
              <a:t>Best for displacement/partial load</a:t>
            </a:r>
          </a:p>
          <a:p>
            <a:r>
              <a:rPr lang="en-US" sz="1800"/>
              <a:t>Best in simple home layouts</a:t>
            </a:r>
          </a:p>
          <a:p>
            <a:pPr marL="457200" lvl="1" indent="0">
              <a:buNone/>
            </a:pPr>
            <a:endParaRPr lang="en-US" sz="1600"/>
          </a:p>
          <a:p>
            <a:endParaRPr lang="en-US" sz="2000"/>
          </a:p>
          <a:p>
            <a:endParaRPr lang="en-US"/>
          </a:p>
          <a:p>
            <a:endParaRPr lang="en-US"/>
          </a:p>
        </p:txBody>
      </p:sp>
      <p:sp>
        <p:nvSpPr>
          <p:cNvPr id="11" name="Slide Number Placeholder 4">
            <a:extLst>
              <a:ext uri="{FF2B5EF4-FFF2-40B4-BE49-F238E27FC236}">
                <a16:creationId xmlns:a16="http://schemas.microsoft.com/office/drawing/2014/main" id="{26D71332-E82B-4281-80E4-BD044F8A05CF}"/>
              </a:ext>
            </a:extLst>
          </p:cNvPr>
          <p:cNvSpPr>
            <a:spLocks noGrp="1"/>
          </p:cNvSpPr>
          <p:nvPr>
            <p:ph type="sldNum" sz="quarter" idx="4"/>
          </p:nvPr>
        </p:nvSpPr>
        <p:spPr/>
        <p:txBody>
          <a:bodyPr/>
          <a:lstStyle/>
          <a:p>
            <a:fld id="{E6166F9C-AA76-49A4-852C-289CB63A6674}" type="slidenum">
              <a:rPr lang="en-US" smtClean="0"/>
              <a:t>72</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6175"/>
            <a:ext cx="0" cy="491462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E46E6887-5534-4F6E-BAF7-4C472731D4C3}"/>
              </a:ext>
            </a:extLst>
          </p:cNvPr>
          <p:cNvPicPr>
            <a:picLocks noChangeAspect="1"/>
          </p:cNvPicPr>
          <p:nvPr/>
        </p:nvPicPr>
        <p:blipFill>
          <a:blip r:embed="rId3"/>
          <a:stretch>
            <a:fillRect/>
          </a:stretch>
        </p:blipFill>
        <p:spPr>
          <a:xfrm>
            <a:off x="5544677" y="3193176"/>
            <a:ext cx="2388620" cy="2821761"/>
          </a:xfrm>
          <a:prstGeom prst="rect">
            <a:avLst/>
          </a:prstGeom>
        </p:spPr>
      </p:pic>
      <p:pic>
        <p:nvPicPr>
          <p:cNvPr id="9" name="Picture 9" descr="Diagram&#10;&#10;Description automatically generated">
            <a:extLst>
              <a:ext uri="{FF2B5EF4-FFF2-40B4-BE49-F238E27FC236}">
                <a16:creationId xmlns:a16="http://schemas.microsoft.com/office/drawing/2014/main" id="{AD9911B5-4F69-43E5-862A-29ADC873B5FF}"/>
              </a:ext>
            </a:extLst>
          </p:cNvPr>
          <p:cNvPicPr>
            <a:picLocks noChangeAspect="1"/>
          </p:cNvPicPr>
          <p:nvPr/>
        </p:nvPicPr>
        <p:blipFill>
          <a:blip r:embed="rId4"/>
          <a:stretch>
            <a:fillRect/>
          </a:stretch>
        </p:blipFill>
        <p:spPr>
          <a:xfrm>
            <a:off x="1117954" y="3271101"/>
            <a:ext cx="2442714" cy="2883914"/>
          </a:xfrm>
          <a:prstGeom prst="rect">
            <a:avLst/>
          </a:prstGeom>
        </p:spPr>
      </p:pic>
      <p:sp>
        <p:nvSpPr>
          <p:cNvPr id="12" name="TextBox 11">
            <a:extLst>
              <a:ext uri="{FF2B5EF4-FFF2-40B4-BE49-F238E27FC236}">
                <a16:creationId xmlns:a16="http://schemas.microsoft.com/office/drawing/2014/main" id="{730FF561-298B-4D64-9043-6F1E0BC61D2F}"/>
              </a:ext>
            </a:extLst>
          </p:cNvPr>
          <p:cNvSpPr txBox="1"/>
          <p:nvPr/>
        </p:nvSpPr>
        <p:spPr>
          <a:xfrm>
            <a:off x="6205856" y="6037149"/>
            <a:ext cx="1304288" cy="461665"/>
          </a:xfrm>
          <a:prstGeom prst="rect">
            <a:avLst/>
          </a:prstGeom>
          <a:noFill/>
        </p:spPr>
        <p:txBody>
          <a:bodyPr wrap="square" rtlCol="0">
            <a:spAutoFit/>
          </a:bodyPr>
          <a:lstStyle/>
          <a:p>
            <a:r>
              <a:rPr lang="en-US" sz="2400"/>
              <a:t>Ductless</a:t>
            </a:r>
          </a:p>
        </p:txBody>
      </p:sp>
      <p:sp>
        <p:nvSpPr>
          <p:cNvPr id="13" name="TextBox 12">
            <a:extLst>
              <a:ext uri="{FF2B5EF4-FFF2-40B4-BE49-F238E27FC236}">
                <a16:creationId xmlns:a16="http://schemas.microsoft.com/office/drawing/2014/main" id="{50AA4944-2229-406B-B78A-7702D43F4D10}"/>
              </a:ext>
            </a:extLst>
          </p:cNvPr>
          <p:cNvSpPr txBox="1"/>
          <p:nvPr/>
        </p:nvSpPr>
        <p:spPr>
          <a:xfrm>
            <a:off x="1780342" y="6037149"/>
            <a:ext cx="1117938" cy="461665"/>
          </a:xfrm>
          <a:prstGeom prst="rect">
            <a:avLst/>
          </a:prstGeom>
          <a:noFill/>
        </p:spPr>
        <p:txBody>
          <a:bodyPr wrap="square" rtlCol="0">
            <a:spAutoFit/>
          </a:bodyPr>
          <a:lstStyle/>
          <a:p>
            <a:r>
              <a:rPr lang="en-US" sz="2400"/>
              <a:t>Ducted</a:t>
            </a:r>
          </a:p>
        </p:txBody>
      </p:sp>
    </p:spTree>
    <p:extLst>
      <p:ext uri="{BB962C8B-B14F-4D97-AF65-F5344CB8AC3E}">
        <p14:creationId xmlns:p14="http://schemas.microsoft.com/office/powerpoint/2010/main" val="2838527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a:xfrm>
            <a:off x="628650" y="223723"/>
            <a:ext cx="7886700" cy="980535"/>
          </a:xfrm>
        </p:spPr>
        <p:txBody>
          <a:bodyPr>
            <a:normAutofit/>
          </a:bodyPr>
          <a:lstStyle/>
          <a:p>
            <a:r>
              <a:rPr lang="en-US" sz="3600">
                <a:latin typeface="Abadi" panose="020B0604020104020204" pitchFamily="34" charset="0"/>
              </a:rPr>
              <a:t>Ductless Design Options </a:t>
            </a:r>
            <a:br>
              <a:rPr lang="en-US" sz="4000">
                <a:latin typeface="Abadi" panose="020B0604020104020204" pitchFamily="34" charset="0"/>
              </a:rPr>
            </a:br>
            <a:r>
              <a:rPr lang="en-US" sz="2800">
                <a:latin typeface="Abadi" panose="020B0604020104020204" pitchFamily="34" charset="0"/>
              </a:rPr>
              <a:t>Mini-Split vs. Multi-Split</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a:xfrm>
            <a:off x="628650" y="1624584"/>
            <a:ext cx="3886200" cy="4718304"/>
          </a:xfrm>
        </p:spPr>
        <p:txBody>
          <a:bodyPr>
            <a:normAutofit/>
          </a:bodyPr>
          <a:lstStyle/>
          <a:p>
            <a:r>
              <a:rPr lang="en-US" sz="1800"/>
              <a:t>One head per outdoor unit</a:t>
            </a:r>
          </a:p>
          <a:p>
            <a:r>
              <a:rPr lang="en-US" sz="1800"/>
              <a:t>One thermostat </a:t>
            </a:r>
          </a:p>
          <a:p>
            <a:r>
              <a:rPr lang="en-US" sz="1800"/>
              <a:t>Can install multiple mini-splits in a home</a:t>
            </a:r>
          </a:p>
        </p:txBody>
      </p:sp>
      <p:sp>
        <p:nvSpPr>
          <p:cNvPr id="10" name="Content Placeholder 9">
            <a:extLst>
              <a:ext uri="{FF2B5EF4-FFF2-40B4-BE49-F238E27FC236}">
                <a16:creationId xmlns:a16="http://schemas.microsoft.com/office/drawing/2014/main" id="{17E27DB6-9493-4A10-A1B7-44DA61816DC2}"/>
              </a:ext>
            </a:extLst>
          </p:cNvPr>
          <p:cNvSpPr>
            <a:spLocks noGrp="1"/>
          </p:cNvSpPr>
          <p:nvPr>
            <p:ph sz="half" idx="2"/>
          </p:nvPr>
        </p:nvSpPr>
        <p:spPr>
          <a:xfrm>
            <a:off x="4868302" y="1624584"/>
            <a:ext cx="3886200" cy="4718304"/>
          </a:xfrm>
        </p:spPr>
        <p:txBody>
          <a:bodyPr/>
          <a:lstStyle/>
          <a:p>
            <a:r>
              <a:rPr lang="en-US" sz="1800"/>
              <a:t>Multiple heads per outdoor unit</a:t>
            </a:r>
          </a:p>
          <a:p>
            <a:r>
              <a:rPr lang="en-US" sz="1800"/>
              <a:t>Each head is controlled by its own thermostat</a:t>
            </a:r>
          </a:p>
          <a:p>
            <a:r>
              <a:rPr lang="en-US" sz="1800"/>
              <a:t>Requires careful sizing and zonal considerations</a:t>
            </a:r>
          </a:p>
          <a:p>
            <a:endParaRPr lang="en-US" sz="1800"/>
          </a:p>
          <a:p>
            <a:pPr marL="457200" lvl="1" indent="0">
              <a:buNone/>
            </a:pPr>
            <a:endParaRPr lang="en-US" sz="1600"/>
          </a:p>
          <a:p>
            <a:endParaRPr lang="en-US" sz="2000"/>
          </a:p>
          <a:p>
            <a:endParaRPr lang="en-US"/>
          </a:p>
          <a:p>
            <a:endParaRPr lang="en-US"/>
          </a:p>
        </p:txBody>
      </p:sp>
      <p:sp>
        <p:nvSpPr>
          <p:cNvPr id="13" name="Slide Number Placeholder 4">
            <a:extLst>
              <a:ext uri="{FF2B5EF4-FFF2-40B4-BE49-F238E27FC236}">
                <a16:creationId xmlns:a16="http://schemas.microsoft.com/office/drawing/2014/main" id="{E749E195-8C91-41A9-A049-4990E76A7BB3}"/>
              </a:ext>
            </a:extLst>
          </p:cNvPr>
          <p:cNvSpPr>
            <a:spLocks noGrp="1"/>
          </p:cNvSpPr>
          <p:nvPr>
            <p:ph type="sldNum" sz="quarter" idx="4"/>
          </p:nvPr>
        </p:nvSpPr>
        <p:spPr/>
        <p:txBody>
          <a:bodyPr/>
          <a:lstStyle/>
          <a:p>
            <a:fld id="{E6166F9C-AA76-49A4-852C-289CB63A6674}" type="slidenum">
              <a:rPr lang="en-US" smtClean="0"/>
              <a:t>73</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29796" y="1684946"/>
            <a:ext cx="0" cy="4715856"/>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34DC2A1D-139F-4CC9-8220-FB8A313E4EC2}"/>
              </a:ext>
            </a:extLst>
          </p:cNvPr>
          <p:cNvPicPr>
            <a:picLocks noChangeAspect="1"/>
          </p:cNvPicPr>
          <p:nvPr/>
        </p:nvPicPr>
        <p:blipFill>
          <a:blip r:embed="rId3"/>
          <a:stretch>
            <a:fillRect/>
          </a:stretch>
        </p:blipFill>
        <p:spPr>
          <a:xfrm>
            <a:off x="1207353" y="3128061"/>
            <a:ext cx="2365544" cy="2794501"/>
          </a:xfrm>
          <a:prstGeom prst="rect">
            <a:avLst/>
          </a:prstGeom>
        </p:spPr>
      </p:pic>
      <p:pic>
        <p:nvPicPr>
          <p:cNvPr id="9" name="Picture 12" descr="Diagram&#10;&#10;Description automatically generated">
            <a:extLst>
              <a:ext uri="{FF2B5EF4-FFF2-40B4-BE49-F238E27FC236}">
                <a16:creationId xmlns:a16="http://schemas.microsoft.com/office/drawing/2014/main" id="{182BDA0E-F5EB-47E8-8913-DA05B6E1E258}"/>
              </a:ext>
            </a:extLst>
          </p:cNvPr>
          <p:cNvPicPr>
            <a:picLocks noChangeAspect="1"/>
          </p:cNvPicPr>
          <p:nvPr/>
        </p:nvPicPr>
        <p:blipFill>
          <a:blip r:embed="rId4"/>
          <a:stretch>
            <a:fillRect/>
          </a:stretch>
        </p:blipFill>
        <p:spPr>
          <a:xfrm>
            <a:off x="5541330" y="3184959"/>
            <a:ext cx="2395317" cy="2829672"/>
          </a:xfrm>
          <a:prstGeom prst="rect">
            <a:avLst/>
          </a:prstGeom>
        </p:spPr>
      </p:pic>
      <p:sp>
        <p:nvSpPr>
          <p:cNvPr id="11" name="TextBox 10">
            <a:extLst>
              <a:ext uri="{FF2B5EF4-FFF2-40B4-BE49-F238E27FC236}">
                <a16:creationId xmlns:a16="http://schemas.microsoft.com/office/drawing/2014/main" id="{0064D221-D8CE-4939-AF1B-F2B95299659A}"/>
              </a:ext>
            </a:extLst>
          </p:cNvPr>
          <p:cNvSpPr txBox="1"/>
          <p:nvPr/>
        </p:nvSpPr>
        <p:spPr>
          <a:xfrm>
            <a:off x="5977306" y="6031206"/>
            <a:ext cx="1523363" cy="461665"/>
          </a:xfrm>
          <a:prstGeom prst="rect">
            <a:avLst/>
          </a:prstGeom>
          <a:noFill/>
        </p:spPr>
        <p:txBody>
          <a:bodyPr wrap="square" rtlCol="0">
            <a:spAutoFit/>
          </a:bodyPr>
          <a:lstStyle/>
          <a:p>
            <a:r>
              <a:rPr lang="en-US" sz="2400"/>
              <a:t>Multi-split</a:t>
            </a:r>
          </a:p>
        </p:txBody>
      </p:sp>
      <p:sp>
        <p:nvSpPr>
          <p:cNvPr id="12" name="TextBox 11">
            <a:extLst>
              <a:ext uri="{FF2B5EF4-FFF2-40B4-BE49-F238E27FC236}">
                <a16:creationId xmlns:a16="http://schemas.microsoft.com/office/drawing/2014/main" id="{FA2F9276-87AF-47A6-A749-415F6E377D93}"/>
              </a:ext>
            </a:extLst>
          </p:cNvPr>
          <p:cNvSpPr txBox="1"/>
          <p:nvPr/>
        </p:nvSpPr>
        <p:spPr>
          <a:xfrm>
            <a:off x="1707330" y="6001932"/>
            <a:ext cx="1365589" cy="461665"/>
          </a:xfrm>
          <a:prstGeom prst="rect">
            <a:avLst/>
          </a:prstGeom>
          <a:noFill/>
        </p:spPr>
        <p:txBody>
          <a:bodyPr wrap="square" rtlCol="0">
            <a:spAutoFit/>
          </a:bodyPr>
          <a:lstStyle/>
          <a:p>
            <a:r>
              <a:rPr lang="en-US" sz="2400"/>
              <a:t>Mini-split</a:t>
            </a:r>
          </a:p>
        </p:txBody>
      </p:sp>
    </p:spTree>
    <p:extLst>
      <p:ext uri="{BB962C8B-B14F-4D97-AF65-F5344CB8AC3E}">
        <p14:creationId xmlns:p14="http://schemas.microsoft.com/office/powerpoint/2010/main" val="4294022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Options </a:t>
            </a:r>
            <a:br>
              <a:rPr lang="en-US" sz="3600">
                <a:latin typeface="Abadi" panose="020B0604020104020204" pitchFamily="34" charset="0"/>
              </a:rPr>
            </a:br>
            <a:r>
              <a:rPr lang="en-US" sz="2800">
                <a:latin typeface="Abadi" panose="020B0604020104020204" pitchFamily="34" charset="0"/>
              </a:rPr>
              <a:t>Compact Ducted and Combination</a:t>
            </a:r>
            <a:endParaRPr lang="en-US" sz="36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Short duct runs, 15 feet or less</a:t>
            </a:r>
          </a:p>
          <a:p>
            <a:r>
              <a:rPr lang="en-US" sz="1800"/>
              <a:t>Useful for closely located smaller rooms (bedrooms, office, etc.)</a:t>
            </a:r>
          </a:p>
          <a:p>
            <a:r>
              <a:rPr lang="en-US" sz="1800"/>
              <a:t>Minimizes pressure and thermal losses</a:t>
            </a:r>
          </a:p>
        </p:txBody>
      </p:sp>
      <p:sp>
        <p:nvSpPr>
          <p:cNvPr id="8" name="Content Placeholder 7">
            <a:extLst>
              <a:ext uri="{FF2B5EF4-FFF2-40B4-BE49-F238E27FC236}">
                <a16:creationId xmlns:a16="http://schemas.microsoft.com/office/drawing/2014/main" id="{504AFEFD-3288-4B1D-BA88-AE47C31E5AA1}"/>
              </a:ext>
            </a:extLst>
          </p:cNvPr>
          <p:cNvSpPr>
            <a:spLocks noGrp="1"/>
          </p:cNvSpPr>
          <p:nvPr>
            <p:ph sz="half" idx="2"/>
          </p:nvPr>
        </p:nvSpPr>
        <p:spPr>
          <a:xfrm>
            <a:off x="4882369" y="1453896"/>
            <a:ext cx="3886200" cy="4718304"/>
          </a:xfrm>
        </p:spPr>
        <p:txBody>
          <a:bodyPr/>
          <a:lstStyle/>
          <a:p>
            <a:r>
              <a:rPr lang="en-US" sz="1800"/>
              <a:t>Ducted in some zones, ductless in others</a:t>
            </a:r>
          </a:p>
          <a:p>
            <a:r>
              <a:rPr lang="en-US" sz="1800"/>
              <a:t>Example: 1</a:t>
            </a:r>
            <a:r>
              <a:rPr lang="en-US" sz="1800" baseline="30000"/>
              <a:t>st</a:t>
            </a:r>
            <a:r>
              <a:rPr lang="en-US" sz="1800"/>
              <a:t> story vs. 2</a:t>
            </a:r>
            <a:r>
              <a:rPr lang="en-US" sz="1800" baseline="30000"/>
              <a:t>nd</a:t>
            </a:r>
            <a:r>
              <a:rPr lang="en-US" sz="1800"/>
              <a:t> story</a:t>
            </a:r>
          </a:p>
          <a:p>
            <a:r>
              <a:rPr lang="en-US" sz="1800"/>
              <a:t>Example: Master suite vs. rest of house</a:t>
            </a:r>
          </a:p>
          <a:p>
            <a:r>
              <a:rPr lang="en-US" sz="1800"/>
              <a:t>Can improve load matching</a:t>
            </a:r>
          </a:p>
          <a:p>
            <a:pPr marL="457200" lvl="1" indent="0">
              <a:buNone/>
            </a:pPr>
            <a:endParaRPr lang="en-US" sz="1600"/>
          </a:p>
          <a:p>
            <a:endParaRPr lang="en-US"/>
          </a:p>
        </p:txBody>
      </p:sp>
      <p:sp>
        <p:nvSpPr>
          <p:cNvPr id="15" name="Slide Number Placeholder 4">
            <a:extLst>
              <a:ext uri="{FF2B5EF4-FFF2-40B4-BE49-F238E27FC236}">
                <a16:creationId xmlns:a16="http://schemas.microsoft.com/office/drawing/2014/main" id="{F9BF4E42-184E-471C-9647-5E599A9E4E06}"/>
              </a:ext>
            </a:extLst>
          </p:cNvPr>
          <p:cNvSpPr>
            <a:spLocks noGrp="1"/>
          </p:cNvSpPr>
          <p:nvPr>
            <p:ph type="sldNum" sz="quarter" idx="4"/>
          </p:nvPr>
        </p:nvSpPr>
        <p:spPr/>
        <p:txBody>
          <a:bodyPr/>
          <a:lstStyle/>
          <a:p>
            <a:fld id="{E6166F9C-AA76-49A4-852C-289CB63A6674}" type="slidenum">
              <a:rPr lang="en-US" smtClean="0"/>
              <a:t>74</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8000"/>
            <a:ext cx="0" cy="4912802"/>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10" descr="A picture containing diagram&#10;&#10;Description automatically generated">
            <a:extLst>
              <a:ext uri="{FF2B5EF4-FFF2-40B4-BE49-F238E27FC236}">
                <a16:creationId xmlns:a16="http://schemas.microsoft.com/office/drawing/2014/main" id="{403319B8-BFD5-43D2-A3A9-C42F3E9355DD}"/>
              </a:ext>
            </a:extLst>
          </p:cNvPr>
          <p:cNvPicPr>
            <a:picLocks noChangeAspect="1"/>
          </p:cNvPicPr>
          <p:nvPr/>
        </p:nvPicPr>
        <p:blipFill>
          <a:blip r:embed="rId3"/>
          <a:stretch>
            <a:fillRect/>
          </a:stretch>
        </p:blipFill>
        <p:spPr>
          <a:xfrm>
            <a:off x="793259" y="2365033"/>
            <a:ext cx="3036675" cy="3590024"/>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516DE522-EBBB-4298-9E58-F1DC447753E1}"/>
              </a:ext>
            </a:extLst>
          </p:cNvPr>
          <p:cNvPicPr>
            <a:picLocks noChangeAspect="1"/>
          </p:cNvPicPr>
          <p:nvPr/>
        </p:nvPicPr>
        <p:blipFill>
          <a:blip r:embed="rId3"/>
          <a:stretch>
            <a:fillRect/>
          </a:stretch>
        </p:blipFill>
        <p:spPr>
          <a:xfrm>
            <a:off x="6738378" y="3422720"/>
            <a:ext cx="1967684" cy="2328266"/>
          </a:xfrm>
          <a:prstGeom prst="rect">
            <a:avLst/>
          </a:prstGeom>
        </p:spPr>
      </p:pic>
      <p:pic>
        <p:nvPicPr>
          <p:cNvPr id="13" name="Picture 8" descr="Text, icon&#10;&#10;Description automatically generated">
            <a:extLst>
              <a:ext uri="{FF2B5EF4-FFF2-40B4-BE49-F238E27FC236}">
                <a16:creationId xmlns:a16="http://schemas.microsoft.com/office/drawing/2014/main" id="{23C3589A-59EA-4FC5-88C5-0398B0B4E33E}"/>
              </a:ext>
            </a:extLst>
          </p:cNvPr>
          <p:cNvPicPr>
            <a:picLocks noChangeAspect="1"/>
          </p:cNvPicPr>
          <p:nvPr/>
        </p:nvPicPr>
        <p:blipFill>
          <a:blip r:embed="rId4"/>
          <a:stretch>
            <a:fillRect/>
          </a:stretch>
        </p:blipFill>
        <p:spPr>
          <a:xfrm>
            <a:off x="5638461" y="4269201"/>
            <a:ext cx="1095862" cy="1294245"/>
          </a:xfrm>
          <a:prstGeom prst="rect">
            <a:avLst/>
          </a:prstGeom>
        </p:spPr>
      </p:pic>
      <p:pic>
        <p:nvPicPr>
          <p:cNvPr id="14" name="Picture 8" descr="Text, icon&#10;&#10;Description automatically generated">
            <a:extLst>
              <a:ext uri="{FF2B5EF4-FFF2-40B4-BE49-F238E27FC236}">
                <a16:creationId xmlns:a16="http://schemas.microsoft.com/office/drawing/2014/main" id="{B5D593DC-610A-4C26-BAE2-CC40C60E73CC}"/>
              </a:ext>
            </a:extLst>
          </p:cNvPr>
          <p:cNvPicPr>
            <a:picLocks noChangeAspect="1"/>
          </p:cNvPicPr>
          <p:nvPr/>
        </p:nvPicPr>
        <p:blipFill>
          <a:blip r:embed="rId4"/>
          <a:stretch>
            <a:fillRect/>
          </a:stretch>
        </p:blipFill>
        <p:spPr>
          <a:xfrm>
            <a:off x="4736225" y="4238788"/>
            <a:ext cx="1095862" cy="1294245"/>
          </a:xfrm>
          <a:prstGeom prst="rect">
            <a:avLst/>
          </a:prstGeom>
        </p:spPr>
      </p:pic>
      <p:sp>
        <p:nvSpPr>
          <p:cNvPr id="16" name="TextBox 15">
            <a:extLst>
              <a:ext uri="{FF2B5EF4-FFF2-40B4-BE49-F238E27FC236}">
                <a16:creationId xmlns:a16="http://schemas.microsoft.com/office/drawing/2014/main" id="{2A91E0F1-445D-4E40-8F59-31CCFCF763E9}"/>
              </a:ext>
            </a:extLst>
          </p:cNvPr>
          <p:cNvSpPr txBox="1"/>
          <p:nvPr/>
        </p:nvSpPr>
        <p:spPr>
          <a:xfrm>
            <a:off x="5664382" y="6024887"/>
            <a:ext cx="1809750" cy="461665"/>
          </a:xfrm>
          <a:prstGeom prst="rect">
            <a:avLst/>
          </a:prstGeom>
          <a:noFill/>
        </p:spPr>
        <p:txBody>
          <a:bodyPr wrap="square" rtlCol="0">
            <a:spAutoFit/>
          </a:bodyPr>
          <a:lstStyle/>
          <a:p>
            <a:pPr algn="ctr"/>
            <a:r>
              <a:rPr lang="en-US" sz="2400"/>
              <a:t>Combination</a:t>
            </a:r>
          </a:p>
        </p:txBody>
      </p:sp>
      <p:sp>
        <p:nvSpPr>
          <p:cNvPr id="17" name="TextBox 16">
            <a:extLst>
              <a:ext uri="{FF2B5EF4-FFF2-40B4-BE49-F238E27FC236}">
                <a16:creationId xmlns:a16="http://schemas.microsoft.com/office/drawing/2014/main" id="{D9036038-9E82-4FFD-A047-098913615D15}"/>
              </a:ext>
            </a:extLst>
          </p:cNvPr>
          <p:cNvSpPr txBox="1"/>
          <p:nvPr/>
        </p:nvSpPr>
        <p:spPr>
          <a:xfrm>
            <a:off x="1393657" y="6028362"/>
            <a:ext cx="2356185" cy="461665"/>
          </a:xfrm>
          <a:prstGeom prst="rect">
            <a:avLst/>
          </a:prstGeom>
          <a:noFill/>
        </p:spPr>
        <p:txBody>
          <a:bodyPr wrap="square" rtlCol="0">
            <a:spAutoFit/>
          </a:bodyPr>
          <a:lstStyle/>
          <a:p>
            <a:pPr algn="ctr"/>
            <a:r>
              <a:rPr lang="en-US" sz="2400"/>
              <a:t>Compact Ducted</a:t>
            </a:r>
          </a:p>
        </p:txBody>
      </p:sp>
    </p:spTree>
    <p:extLst>
      <p:ext uri="{BB962C8B-B14F-4D97-AF65-F5344CB8AC3E}">
        <p14:creationId xmlns:p14="http://schemas.microsoft.com/office/powerpoint/2010/main" val="3815145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5189AFE-C2F5-470C-B653-FC397E78BFDA}"/>
              </a:ext>
            </a:extLst>
          </p:cNvPr>
          <p:cNvPicPr>
            <a:picLocks noChangeAspect="1"/>
          </p:cNvPicPr>
          <p:nvPr/>
        </p:nvPicPr>
        <p:blipFill>
          <a:blip r:embed="rId3"/>
          <a:stretch>
            <a:fillRect/>
          </a:stretch>
        </p:blipFill>
        <p:spPr>
          <a:xfrm>
            <a:off x="4901302" y="1028607"/>
            <a:ext cx="4111758" cy="3092620"/>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Indoor Layout</a:t>
            </a:r>
            <a:endParaRPr lang="en-US" sz="3600"/>
          </a:p>
        </p:txBody>
      </p:sp>
      <p:sp>
        <p:nvSpPr>
          <p:cNvPr id="17" name="Slide Number Placeholder 4">
            <a:extLst>
              <a:ext uri="{FF2B5EF4-FFF2-40B4-BE49-F238E27FC236}">
                <a16:creationId xmlns:a16="http://schemas.microsoft.com/office/drawing/2014/main" id="{DEA25190-DE0C-428B-B490-8E42242E9C3D}"/>
              </a:ext>
            </a:extLst>
          </p:cNvPr>
          <p:cNvSpPr>
            <a:spLocks noGrp="1"/>
          </p:cNvSpPr>
          <p:nvPr>
            <p:ph type="sldNum" sz="quarter" idx="4"/>
          </p:nvPr>
        </p:nvSpPr>
        <p:spPr/>
        <p:txBody>
          <a:bodyPr/>
          <a:lstStyle/>
          <a:p>
            <a:fld id="{E6166F9C-AA76-49A4-852C-289CB63A6674}" type="slidenum">
              <a:rPr lang="en-US" smtClean="0"/>
              <a:t>75</a:t>
            </a:fld>
            <a:endParaRPr lang="en-US"/>
          </a:p>
        </p:txBody>
      </p:sp>
      <p:sp>
        <p:nvSpPr>
          <p:cNvPr id="12" name="Content Placeholder 2">
            <a:extLst>
              <a:ext uri="{FF2B5EF4-FFF2-40B4-BE49-F238E27FC236}">
                <a16:creationId xmlns:a16="http://schemas.microsoft.com/office/drawing/2014/main" id="{41E569E4-75F7-4BBA-A38B-29D4845DEC03}"/>
              </a:ext>
            </a:extLst>
          </p:cNvPr>
          <p:cNvSpPr txBox="1">
            <a:spLocks/>
          </p:cNvSpPr>
          <p:nvPr/>
        </p:nvSpPr>
        <p:spPr>
          <a:xfrm>
            <a:off x="832514" y="1690691"/>
            <a:ext cx="4072862" cy="2181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Location of supply and return grilles</a:t>
            </a:r>
          </a:p>
          <a:p>
            <a:r>
              <a:rPr lang="en-US" sz="1800"/>
              <a:t>Location of ducts</a:t>
            </a:r>
          </a:p>
          <a:p>
            <a:r>
              <a:rPr lang="en-US" sz="1800"/>
              <a:t>Location of heat pump and air-handler unit</a:t>
            </a:r>
          </a:p>
          <a:p>
            <a:r>
              <a:rPr lang="en-US" sz="1800"/>
              <a:t>Running ducts to multiple floors</a:t>
            </a:r>
          </a:p>
          <a:p>
            <a:r>
              <a:rPr lang="en-US" sz="1800"/>
              <a:t>Location of thermostat</a:t>
            </a:r>
          </a:p>
          <a:p>
            <a:pPr marL="0" indent="0">
              <a:buNone/>
            </a:pPr>
            <a:endParaRPr lang="en-US" sz="2000"/>
          </a:p>
        </p:txBody>
      </p:sp>
      <p:sp>
        <p:nvSpPr>
          <p:cNvPr id="15" name="Content Placeholder 2">
            <a:extLst>
              <a:ext uri="{FF2B5EF4-FFF2-40B4-BE49-F238E27FC236}">
                <a16:creationId xmlns:a16="http://schemas.microsoft.com/office/drawing/2014/main" id="{98CE7D00-6598-4289-9021-8B9474FE26F7}"/>
              </a:ext>
            </a:extLst>
          </p:cNvPr>
          <p:cNvSpPr txBox="1">
            <a:spLocks/>
          </p:cNvSpPr>
          <p:nvPr/>
        </p:nvSpPr>
        <p:spPr>
          <a:xfrm>
            <a:off x="832514" y="4309467"/>
            <a:ext cx="4072862" cy="2040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Location of heads, relative to walls and doors</a:t>
            </a:r>
          </a:p>
          <a:p>
            <a:r>
              <a:rPr lang="en-US" sz="1800"/>
              <a:t>Style of heads – wall sconce, floor-mounted, in-ceiling</a:t>
            </a:r>
          </a:p>
          <a:p>
            <a:r>
              <a:rPr lang="en-US" sz="1800"/>
              <a:t>Optimizing flow of conditioned air to reach as much of the home as possible</a:t>
            </a:r>
          </a:p>
          <a:p>
            <a:r>
              <a:rPr lang="en-US" sz="1800"/>
              <a:t>Location of thermostat</a:t>
            </a:r>
          </a:p>
        </p:txBody>
      </p:sp>
      <p:sp>
        <p:nvSpPr>
          <p:cNvPr id="3" name="TextBox 2">
            <a:extLst>
              <a:ext uri="{FF2B5EF4-FFF2-40B4-BE49-F238E27FC236}">
                <a16:creationId xmlns:a16="http://schemas.microsoft.com/office/drawing/2014/main" id="{2380DD5A-38F4-408C-86CE-014F532ECB98}"/>
              </a:ext>
            </a:extLst>
          </p:cNvPr>
          <p:cNvSpPr txBox="1"/>
          <p:nvPr/>
        </p:nvSpPr>
        <p:spPr>
          <a:xfrm rot="16200000">
            <a:off x="87449" y="2406528"/>
            <a:ext cx="1082407" cy="738664"/>
          </a:xfrm>
          <a:prstGeom prst="rect">
            <a:avLst/>
          </a:prstGeom>
          <a:noFill/>
        </p:spPr>
        <p:txBody>
          <a:bodyPr wrap="square" rtlCol="0">
            <a:spAutoFit/>
          </a:bodyPr>
          <a:lstStyle/>
          <a:p>
            <a:r>
              <a:rPr lang="en-US" sz="2400"/>
              <a:t>Ducted</a:t>
            </a:r>
          </a:p>
          <a:p>
            <a:endParaRPr lang="en-US"/>
          </a:p>
        </p:txBody>
      </p:sp>
      <p:sp>
        <p:nvSpPr>
          <p:cNvPr id="4" name="TextBox 3">
            <a:extLst>
              <a:ext uri="{FF2B5EF4-FFF2-40B4-BE49-F238E27FC236}">
                <a16:creationId xmlns:a16="http://schemas.microsoft.com/office/drawing/2014/main" id="{9B8F5877-A870-48AE-B327-FD5630C88302}"/>
              </a:ext>
            </a:extLst>
          </p:cNvPr>
          <p:cNvSpPr txBox="1"/>
          <p:nvPr/>
        </p:nvSpPr>
        <p:spPr>
          <a:xfrm rot="16200000">
            <a:off x="-6066" y="4976563"/>
            <a:ext cx="1269435" cy="738664"/>
          </a:xfrm>
          <a:prstGeom prst="rect">
            <a:avLst/>
          </a:prstGeom>
          <a:noFill/>
        </p:spPr>
        <p:txBody>
          <a:bodyPr wrap="square" rtlCol="0">
            <a:spAutoFit/>
          </a:bodyPr>
          <a:lstStyle/>
          <a:p>
            <a:pPr algn="ctr"/>
            <a:r>
              <a:rPr lang="en-US" sz="2400"/>
              <a:t>Ductless</a:t>
            </a:r>
            <a:endParaRPr lang="en-US"/>
          </a:p>
          <a:p>
            <a:endParaRPr lang="en-US"/>
          </a:p>
        </p:txBody>
      </p:sp>
      <p:pic>
        <p:nvPicPr>
          <p:cNvPr id="8" name="Picture 8">
            <a:extLst>
              <a:ext uri="{FF2B5EF4-FFF2-40B4-BE49-F238E27FC236}">
                <a16:creationId xmlns:a16="http://schemas.microsoft.com/office/drawing/2014/main" id="{4F8EC090-17A6-458E-809F-9BD49805AAC3}"/>
              </a:ext>
            </a:extLst>
          </p:cNvPr>
          <p:cNvPicPr>
            <a:picLocks noChangeAspect="1"/>
          </p:cNvPicPr>
          <p:nvPr/>
        </p:nvPicPr>
        <p:blipFill>
          <a:blip r:embed="rId4"/>
          <a:stretch>
            <a:fillRect/>
          </a:stretch>
        </p:blipFill>
        <p:spPr>
          <a:xfrm>
            <a:off x="4901302" y="3871916"/>
            <a:ext cx="4106690" cy="2680948"/>
          </a:xfrm>
          <a:prstGeom prst="rect">
            <a:avLst/>
          </a:prstGeom>
        </p:spPr>
      </p:pic>
      <p:sp>
        <p:nvSpPr>
          <p:cNvPr id="6" name="Oval 5">
            <a:extLst>
              <a:ext uri="{FF2B5EF4-FFF2-40B4-BE49-F238E27FC236}">
                <a16:creationId xmlns:a16="http://schemas.microsoft.com/office/drawing/2014/main" id="{4B2DA804-3850-4699-8760-DE3DBAAF1166}"/>
              </a:ext>
            </a:extLst>
          </p:cNvPr>
          <p:cNvSpPr/>
          <p:nvPr/>
        </p:nvSpPr>
        <p:spPr>
          <a:xfrm>
            <a:off x="5047447" y="5270265"/>
            <a:ext cx="658936" cy="658936"/>
          </a:xfrm>
          <a:prstGeom prst="ellipse">
            <a:avLst/>
          </a:prstGeom>
          <a:noFill/>
          <a:ln w="28575">
            <a:solidFill>
              <a:srgbClr val="233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683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Duct Design</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76</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02059" cy="5355312"/>
          </a:xfrm>
          <a:prstGeom prst="rect">
            <a:avLst/>
          </a:prstGeom>
          <a:noFill/>
        </p:spPr>
        <p:txBody>
          <a:bodyPr wrap="square" rtlCol="0">
            <a:spAutoFit/>
          </a:bodyPr>
          <a:lstStyle/>
          <a:p>
            <a:pPr marL="342900" indent="-342900">
              <a:buFont typeface="Arial" panose="020B0604020202020204" pitchFamily="34" charset="0"/>
              <a:buChar char="•"/>
            </a:pPr>
            <a:r>
              <a:rPr lang="en-US"/>
              <a:t>Use and follow ACCA Manual D</a:t>
            </a:r>
          </a:p>
          <a:p>
            <a:pPr marL="342900" indent="-342900">
              <a:buFont typeface="Arial" panose="020B0604020202020204" pitchFamily="34" charset="0"/>
              <a:buChar char="•"/>
            </a:pPr>
            <a:r>
              <a:rPr lang="en-US"/>
              <a:t>Design for sufficient airflow through the ducts</a:t>
            </a:r>
          </a:p>
          <a:p>
            <a:pPr marL="800100" lvl="1" indent="-342900">
              <a:buFont typeface="Arial" panose="020B0604020202020204" pitchFamily="34" charset="0"/>
              <a:buChar char="•"/>
            </a:pPr>
            <a:r>
              <a:rPr lang="en-US"/>
              <a:t>Duct sizing</a:t>
            </a:r>
          </a:p>
          <a:p>
            <a:pPr marL="800100" lvl="1" indent="-342900">
              <a:buFont typeface="Arial" panose="020B0604020202020204" pitchFamily="34" charset="0"/>
              <a:buChar char="•"/>
            </a:pPr>
            <a:r>
              <a:rPr lang="en-US"/>
              <a:t>Static pressure</a:t>
            </a:r>
          </a:p>
          <a:p>
            <a:pPr marL="800100" lvl="1" indent="-342900">
              <a:buFont typeface="Arial" panose="020B0604020202020204" pitchFamily="34" charset="0"/>
              <a:buChar char="•"/>
            </a:pPr>
            <a:r>
              <a:rPr lang="en-US"/>
              <a:t>Minimize sharp bends</a:t>
            </a:r>
          </a:p>
          <a:p>
            <a:pPr marL="800100" lvl="1" indent="-342900">
              <a:buFont typeface="Arial" panose="020B0604020202020204" pitchFamily="34" charset="0"/>
              <a:buChar char="•"/>
            </a:pPr>
            <a:r>
              <a:rPr lang="en-US"/>
              <a:t>Use turning vanes, even on return drops</a:t>
            </a:r>
          </a:p>
          <a:p>
            <a:pPr marL="342900" indent="-342900">
              <a:buFont typeface="Arial" panose="020B0604020202020204" pitchFamily="34" charset="0"/>
              <a:buChar char="•"/>
            </a:pPr>
            <a:r>
              <a:rPr lang="en-US"/>
              <a:t>Place ducts in conditioned space when possible</a:t>
            </a:r>
          </a:p>
          <a:p>
            <a:pPr marL="342900" indent="-342900">
              <a:buFont typeface="Arial" panose="020B0604020202020204" pitchFamily="34" charset="0"/>
              <a:buChar char="•"/>
            </a:pPr>
            <a:r>
              <a:rPr lang="en-US"/>
              <a:t>Air seal all ducts</a:t>
            </a:r>
          </a:p>
          <a:p>
            <a:pPr marL="800100" lvl="1" indent="-342900">
              <a:buFont typeface="Arial" panose="020B0604020202020204" pitchFamily="34" charset="0"/>
              <a:buChar char="•"/>
            </a:pPr>
            <a:r>
              <a:rPr lang="en-US"/>
              <a:t>Use mastic, aluminum tape (UL 181), or gaskets </a:t>
            </a:r>
          </a:p>
          <a:p>
            <a:pPr marL="800100" lvl="1" indent="-342900">
              <a:buFont typeface="Arial" panose="020B0604020202020204" pitchFamily="34" charset="0"/>
              <a:buChar char="•"/>
            </a:pPr>
            <a:r>
              <a:rPr lang="en-US"/>
              <a:t>Test for leakage</a:t>
            </a:r>
          </a:p>
          <a:p>
            <a:pPr marL="342900" indent="-342900">
              <a:buFont typeface="Arial" panose="020B0604020202020204" pitchFamily="34" charset="0"/>
              <a:buChar char="•"/>
            </a:pPr>
            <a:r>
              <a:rPr lang="en-US"/>
              <a:t>Insulate all ducts in unconditioned, or partially conditioned spaces</a:t>
            </a:r>
          </a:p>
          <a:p>
            <a:pPr marL="800100" lvl="1" indent="-342900">
              <a:buFont typeface="Arial" panose="020B0604020202020204" pitchFamily="34" charset="0"/>
              <a:buChar char="•"/>
            </a:pPr>
            <a:r>
              <a:rPr lang="en-US"/>
              <a:t>R-8 or greater preferred</a:t>
            </a:r>
          </a:p>
          <a:p>
            <a:pPr marL="800100" lvl="1" indent="-342900">
              <a:buFont typeface="Arial" panose="020B0604020202020204" pitchFamily="34" charset="0"/>
              <a:buChar char="•"/>
            </a:pPr>
            <a:r>
              <a:rPr lang="en-US"/>
              <a:t>Buried or deeply buried in insulation</a:t>
            </a:r>
          </a:p>
          <a:p>
            <a:pPr marL="800100" lvl="1" indent="-342900">
              <a:buFont typeface="Arial" panose="020B0604020202020204" pitchFamily="34" charset="0"/>
              <a:buChar char="•"/>
            </a:pPr>
            <a:r>
              <a:rPr lang="en-US"/>
              <a:t>Best practice to insulate ducts even in conditioned space</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731642"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2" name="Picture 9" descr="Diagram&#10;&#10;Description automatically generated">
            <a:extLst>
              <a:ext uri="{FF2B5EF4-FFF2-40B4-BE49-F238E27FC236}">
                <a16:creationId xmlns:a16="http://schemas.microsoft.com/office/drawing/2014/main" id="{128F3D2E-C94F-4DFD-96A8-2E2C895B090F}"/>
              </a:ext>
            </a:extLst>
          </p:cNvPr>
          <p:cNvPicPr>
            <a:picLocks noChangeAspect="1"/>
          </p:cNvPicPr>
          <p:nvPr/>
        </p:nvPicPr>
        <p:blipFill>
          <a:blip r:embed="rId3"/>
          <a:stretch>
            <a:fillRect/>
          </a:stretch>
        </p:blipFill>
        <p:spPr>
          <a:xfrm>
            <a:off x="6297678" y="1522921"/>
            <a:ext cx="2442714" cy="2883914"/>
          </a:xfrm>
          <a:prstGeom prst="rect">
            <a:avLst/>
          </a:prstGeom>
        </p:spPr>
      </p:pic>
      <p:pic>
        <p:nvPicPr>
          <p:cNvPr id="8" name="Picture 7" descr="Diagram&#10;&#10;Description automatically generated">
            <a:extLst>
              <a:ext uri="{FF2B5EF4-FFF2-40B4-BE49-F238E27FC236}">
                <a16:creationId xmlns:a16="http://schemas.microsoft.com/office/drawing/2014/main" id="{30B6C08D-2505-4C51-BD0B-E304ACC9E7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2670" y="4458602"/>
            <a:ext cx="2792729" cy="1870075"/>
          </a:xfrm>
          <a:prstGeom prst="rect">
            <a:avLst/>
          </a:prstGeom>
          <a:noFill/>
          <a:ln>
            <a:noFill/>
          </a:ln>
        </p:spPr>
      </p:pic>
    </p:spTree>
    <p:extLst>
      <p:ext uri="{BB962C8B-B14F-4D97-AF65-F5344CB8AC3E}">
        <p14:creationId xmlns:p14="http://schemas.microsoft.com/office/powerpoint/2010/main" val="2604676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Outdoor Unit</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77</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265583" y="1400723"/>
            <a:ext cx="5302059" cy="4801314"/>
          </a:xfrm>
          <a:prstGeom prst="rect">
            <a:avLst/>
          </a:prstGeom>
          <a:noFill/>
        </p:spPr>
        <p:txBody>
          <a:bodyPr wrap="square" rtlCol="0">
            <a:spAutoFit/>
          </a:bodyPr>
          <a:lstStyle/>
          <a:p>
            <a:pPr marL="342900" indent="-342900">
              <a:buFont typeface="Arial" panose="020B0604020202020204" pitchFamily="34" charset="0"/>
              <a:buChar char="•"/>
            </a:pPr>
            <a:r>
              <a:rPr lang="en-US"/>
              <a:t>Snow protection—off the ground on risers (preferred) or wall-mounted </a:t>
            </a:r>
          </a:p>
          <a:p>
            <a:pPr marL="342900" indent="-342900">
              <a:buFont typeface="Arial" panose="020B0604020202020204" pitchFamily="34" charset="0"/>
              <a:buChar char="•"/>
            </a:pPr>
            <a:r>
              <a:rPr lang="en-US"/>
              <a:t>Place on gable ends of the home to avoid roof dump</a:t>
            </a:r>
          </a:p>
          <a:p>
            <a:pPr marL="342900" indent="-342900">
              <a:buFont typeface="Arial" panose="020B0604020202020204" pitchFamily="34" charset="0"/>
              <a:buChar char="•"/>
            </a:pPr>
            <a:r>
              <a:rPr lang="en-US"/>
              <a:t>Wind protection—do not place in corners with wind-eddies</a:t>
            </a:r>
          </a:p>
          <a:p>
            <a:pPr marL="342900" indent="-342900">
              <a:buFont typeface="Arial" panose="020B0604020202020204" pitchFamily="34" charset="0"/>
              <a:buChar char="•"/>
            </a:pPr>
            <a:r>
              <a:rPr lang="en-US"/>
              <a:t>Condensate and defrost drain planning—ensure water has somewhere to drip that avoids freezing, walkways, and on top of other outdoor condensers</a:t>
            </a:r>
          </a:p>
          <a:p>
            <a:pPr marL="342900" indent="-342900">
              <a:buFont typeface="Arial" panose="020B0604020202020204" pitchFamily="34" charset="0"/>
              <a:buChar char="•"/>
            </a:pPr>
            <a:r>
              <a:rPr lang="en-US"/>
              <a:t>Lineset considerations:</a:t>
            </a:r>
          </a:p>
          <a:p>
            <a:pPr marL="800100" lvl="1" indent="-342900">
              <a:buFont typeface="Arial" panose="020B0604020202020204" pitchFamily="34" charset="0"/>
              <a:buChar char="•"/>
            </a:pPr>
            <a:r>
              <a:rPr lang="en-US"/>
              <a:t>Consult manufacturer guidance for correct lineset length, diameter, and unit height. </a:t>
            </a:r>
          </a:p>
          <a:p>
            <a:pPr marL="800100" lvl="1" indent="-342900">
              <a:buFont typeface="Arial" panose="020B0604020202020204" pitchFamily="34" charset="0"/>
              <a:buChar char="•"/>
            </a:pPr>
            <a:r>
              <a:rPr lang="en-US"/>
              <a:t>Adjust refrigerant charge if needed.</a:t>
            </a:r>
          </a:p>
          <a:p>
            <a:pPr marL="800100" lvl="1" indent="-342900">
              <a:buFont typeface="Arial" panose="020B0604020202020204" pitchFamily="34" charset="0"/>
              <a:buChar char="•"/>
            </a:pPr>
            <a:r>
              <a:rPr lang="en-US"/>
              <a:t>Can the refrigerant line be kept short (≤ 25 feet, ideally)?</a:t>
            </a:r>
          </a:p>
          <a:p>
            <a:pPr marL="342900" indent="-342900">
              <a:buFont typeface="Arial" panose="020B0604020202020204" pitchFamily="34" charset="0"/>
              <a:buChar char="•"/>
            </a:pPr>
            <a:r>
              <a:rPr lang="en-US"/>
              <a:t>Noise/vibration concerns</a:t>
            </a:r>
          </a:p>
          <a:p>
            <a:pPr marL="342900" indent="-342900">
              <a:buFont typeface="Arial" panose="020B0604020202020204" pitchFamily="34" charset="0"/>
              <a:buChar char="•"/>
            </a:pPr>
            <a:r>
              <a:rPr lang="en-US"/>
              <a:t>Nuisance and animal protection</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47052" y="1400723"/>
            <a:ext cx="0" cy="4672746"/>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5" descr="Diagram, engineering drawing&#10;&#10;Description automatically generated">
            <a:extLst>
              <a:ext uri="{FF2B5EF4-FFF2-40B4-BE49-F238E27FC236}">
                <a16:creationId xmlns:a16="http://schemas.microsoft.com/office/drawing/2014/main" id="{54B9C7DB-3B14-44A9-A3D3-BF0D8465E803}"/>
              </a:ext>
            </a:extLst>
          </p:cNvPr>
          <p:cNvPicPr>
            <a:picLocks noChangeAspect="1"/>
          </p:cNvPicPr>
          <p:nvPr/>
        </p:nvPicPr>
        <p:blipFill>
          <a:blip r:embed="rId3"/>
          <a:stretch>
            <a:fillRect/>
          </a:stretch>
        </p:blipFill>
        <p:spPr>
          <a:xfrm>
            <a:off x="6144217" y="4562245"/>
            <a:ext cx="2587970" cy="2018906"/>
          </a:xfrm>
          <a:prstGeom prst="rect">
            <a:avLst/>
          </a:prstGeom>
        </p:spPr>
      </p:pic>
      <p:pic>
        <p:nvPicPr>
          <p:cNvPr id="4" name="Picture 3" descr="Icon&#10;&#10;Description automatically generated">
            <a:extLst>
              <a:ext uri="{FF2B5EF4-FFF2-40B4-BE49-F238E27FC236}">
                <a16:creationId xmlns:a16="http://schemas.microsoft.com/office/drawing/2014/main" id="{06DC237F-C29F-924E-B926-75EECB4D9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775" y="797479"/>
            <a:ext cx="2705373" cy="242285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73153A3F-3ECD-6147-B0BE-E4610E65E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083" y="2514231"/>
            <a:ext cx="2788757" cy="2213299"/>
          </a:xfrm>
          <a:prstGeom prst="rect">
            <a:avLst/>
          </a:prstGeom>
        </p:spPr>
      </p:pic>
    </p:spTree>
    <p:extLst>
      <p:ext uri="{BB962C8B-B14F-4D97-AF65-F5344CB8AC3E}">
        <p14:creationId xmlns:p14="http://schemas.microsoft.com/office/powerpoint/2010/main" val="3459912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Other Design Considerations </a:t>
            </a:r>
            <a:br>
              <a:rPr lang="en-US">
                <a:latin typeface="Abadi" panose="020B0604020104020204" pitchFamily="34" charset="0"/>
              </a:rPr>
            </a:br>
            <a:r>
              <a:rPr lang="en-US" sz="3200">
                <a:latin typeface="Abadi" panose="020B0604020104020204" pitchFamily="34" charset="0"/>
              </a:rPr>
              <a:t>Backup vs. Supplemental Heat</a:t>
            </a:r>
            <a:endParaRPr lang="en-US">
              <a:latin typeface="Abadi" panose="020B0604020104020204" pitchFamily="34" charset="0"/>
            </a:endParaRP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78</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17929" y="1556133"/>
            <a:ext cx="5302059" cy="4339650"/>
          </a:xfrm>
          <a:prstGeom prst="rect">
            <a:avLst/>
          </a:prstGeom>
          <a:noFill/>
        </p:spPr>
        <p:txBody>
          <a:bodyPr wrap="square" rtlCol="0">
            <a:spAutoFit/>
          </a:bodyPr>
          <a:lstStyle/>
          <a:p>
            <a:pPr marL="342900" indent="-342900">
              <a:buFont typeface="Arial" panose="020B0604020202020204" pitchFamily="34" charset="0"/>
              <a:buChar char="•"/>
            </a:pPr>
            <a:r>
              <a:rPr lang="en-US" sz="2000" b="1"/>
              <a:t>Backup</a:t>
            </a:r>
            <a:r>
              <a:rPr lang="en-US" sz="2000"/>
              <a:t> </a:t>
            </a:r>
          </a:p>
          <a:p>
            <a:pPr marL="800100" lvl="1" indent="-342900">
              <a:buFont typeface="Arial" panose="020B0604020202020204" pitchFamily="34" charset="0"/>
              <a:buChar char="•"/>
            </a:pPr>
            <a:r>
              <a:rPr lang="en-US"/>
              <a:t>Must cover nearly the whole home and the whole home’s load</a:t>
            </a:r>
          </a:p>
          <a:p>
            <a:pPr marL="800100" lvl="1" indent="-342900">
              <a:buFont typeface="Arial" panose="020B0604020202020204" pitchFamily="34" charset="0"/>
              <a:buChar char="•"/>
            </a:pPr>
            <a:r>
              <a:rPr lang="en-US"/>
              <a:t>Critical to include primary living area and water pipe locations</a:t>
            </a:r>
          </a:p>
          <a:p>
            <a:pPr marL="800100" lvl="1" indent="-342900">
              <a:buFont typeface="Arial" panose="020B0604020202020204" pitchFamily="34" charset="0"/>
              <a:buChar char="•"/>
            </a:pPr>
            <a:r>
              <a:rPr lang="en-US"/>
              <a:t>Can be gas, oil or electric resistance based</a:t>
            </a:r>
          </a:p>
          <a:p>
            <a:pPr marL="800100" lvl="1" indent="-342900">
              <a:buFont typeface="Arial" panose="020B0604020202020204" pitchFamily="34" charset="0"/>
              <a:buChar char="•"/>
            </a:pPr>
            <a:r>
              <a:rPr lang="en-US"/>
              <a:t>Intended to run infrequently—thermostat settings and controls must be integrated </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t>Supplemental</a:t>
            </a:r>
          </a:p>
          <a:p>
            <a:pPr marL="800100" lvl="1" indent="-342900">
              <a:buFont typeface="Arial" panose="020B0604020202020204" pitchFamily="34" charset="0"/>
              <a:buChar char="•"/>
            </a:pPr>
            <a:r>
              <a:rPr lang="en-US"/>
              <a:t>Covers the portions of the home not served by heat pumps</a:t>
            </a:r>
          </a:p>
          <a:p>
            <a:pPr marL="800100" lvl="1" indent="-342900">
              <a:buFont typeface="Arial" panose="020B0604020202020204" pitchFamily="34" charset="0"/>
              <a:buChar char="•"/>
            </a:pPr>
            <a:r>
              <a:rPr lang="en-US"/>
              <a:t>Intended to run frequently—thermostat locations and settings must be integrated</a:t>
            </a:r>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29295" y="1586045"/>
            <a:ext cx="0" cy="4725223"/>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16" descr="A picture containing diagram&#10;&#10;Description automatically generated">
            <a:extLst>
              <a:ext uri="{FF2B5EF4-FFF2-40B4-BE49-F238E27FC236}">
                <a16:creationId xmlns:a16="http://schemas.microsoft.com/office/drawing/2014/main" id="{88C572A8-129F-44B2-AF6E-2441D8DA9998}"/>
              </a:ext>
            </a:extLst>
          </p:cNvPr>
          <p:cNvPicPr>
            <a:picLocks noChangeAspect="1"/>
          </p:cNvPicPr>
          <p:nvPr/>
        </p:nvPicPr>
        <p:blipFill>
          <a:blip r:embed="rId3"/>
          <a:stretch>
            <a:fillRect/>
          </a:stretch>
        </p:blipFill>
        <p:spPr>
          <a:xfrm>
            <a:off x="6327811" y="3949535"/>
            <a:ext cx="2266739" cy="2684450"/>
          </a:xfrm>
          <a:prstGeom prst="rect">
            <a:avLst/>
          </a:prstGeom>
        </p:spPr>
      </p:pic>
      <p:pic>
        <p:nvPicPr>
          <p:cNvPr id="4" name="Picture 15" descr="A picture containing diagram&#10;&#10;Description automatically generated">
            <a:extLst>
              <a:ext uri="{FF2B5EF4-FFF2-40B4-BE49-F238E27FC236}">
                <a16:creationId xmlns:a16="http://schemas.microsoft.com/office/drawing/2014/main" id="{3E6494C1-C910-4C5C-832C-95F84B4C1ED2}"/>
              </a:ext>
            </a:extLst>
          </p:cNvPr>
          <p:cNvPicPr>
            <a:picLocks noChangeAspect="1"/>
          </p:cNvPicPr>
          <p:nvPr/>
        </p:nvPicPr>
        <p:blipFill>
          <a:blip r:embed="rId4"/>
          <a:stretch>
            <a:fillRect/>
          </a:stretch>
        </p:blipFill>
        <p:spPr>
          <a:xfrm>
            <a:off x="6343016" y="1302558"/>
            <a:ext cx="2241396" cy="2646099"/>
          </a:xfrm>
          <a:prstGeom prst="rect">
            <a:avLst/>
          </a:prstGeom>
        </p:spPr>
      </p:pic>
    </p:spTree>
    <p:extLst>
      <p:ext uri="{BB962C8B-B14F-4D97-AF65-F5344CB8AC3E}">
        <p14:creationId xmlns:p14="http://schemas.microsoft.com/office/powerpoint/2010/main" val="1202436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Reasons You Shouldn't Underestimate Your Air Filter">
            <a:extLst>
              <a:ext uri="{FF2B5EF4-FFF2-40B4-BE49-F238E27FC236}">
                <a16:creationId xmlns:a16="http://schemas.microsoft.com/office/drawing/2014/main" id="{66D65E1D-07D9-49E0-BEBA-0C47B734A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 r="14652" b="-2"/>
          <a:stretch/>
        </p:blipFill>
        <p:spPr bwMode="auto">
          <a:xfrm>
            <a:off x="2726187" y="1503046"/>
            <a:ext cx="3691625" cy="1878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fontScale="90000"/>
          </a:bodyPr>
          <a:lstStyle/>
          <a:p>
            <a:r>
              <a:rPr lang="en-US" sz="4000">
                <a:latin typeface="Abadi" panose="020B0604020104020204" pitchFamily="34" charset="0"/>
              </a:rPr>
              <a:t>Design Decision Methods</a:t>
            </a:r>
            <a:br>
              <a:rPr lang="en-US" sz="2800">
                <a:latin typeface="Abadi" panose="020B0604020104020204" pitchFamily="34" charset="0"/>
              </a:rPr>
            </a:br>
            <a:r>
              <a:rPr lang="en-US" sz="3200">
                <a:latin typeface="Abadi" panose="020B0604020104020204" pitchFamily="34" charset="0"/>
              </a:rPr>
              <a:t>Identify Customer’s Needs</a:t>
            </a:r>
            <a:endParaRPr lang="en-US" sz="2800">
              <a:latin typeface="Abadi" panose="020B0604020104020204" pitchFamily="34" charset="0"/>
            </a:endParaRPr>
          </a:p>
        </p:txBody>
      </p:sp>
      <p:sp>
        <p:nvSpPr>
          <p:cNvPr id="14" name="Slide Number Placeholder 4">
            <a:extLst>
              <a:ext uri="{FF2B5EF4-FFF2-40B4-BE49-F238E27FC236}">
                <a16:creationId xmlns:a16="http://schemas.microsoft.com/office/drawing/2014/main" id="{F67FB06D-71C0-4218-A961-5AF3A8647665}"/>
              </a:ext>
            </a:extLst>
          </p:cNvPr>
          <p:cNvSpPr>
            <a:spLocks noGrp="1"/>
          </p:cNvSpPr>
          <p:nvPr>
            <p:ph type="sldNum" sz="quarter" idx="4"/>
          </p:nvPr>
        </p:nvSpPr>
        <p:spPr/>
        <p:txBody>
          <a:bodyPr/>
          <a:lstStyle/>
          <a:p>
            <a:fld id="{E6166F9C-AA76-49A4-852C-289CB63A6674}" type="slidenum">
              <a:rPr lang="en-US" smtClean="0"/>
              <a:t>79</a:t>
            </a:fld>
            <a:endParaRPr lang="en-US"/>
          </a:p>
        </p:txBody>
      </p:sp>
      <p:sp>
        <p:nvSpPr>
          <p:cNvPr id="8" name="TextBox 7"/>
          <p:cNvSpPr txBox="1"/>
          <p:nvPr/>
        </p:nvSpPr>
        <p:spPr>
          <a:xfrm>
            <a:off x="802661" y="3561060"/>
            <a:ext cx="7970389" cy="3021955"/>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2000"/>
              <a:t>Interest/willingness for doing load reduction measures first</a:t>
            </a:r>
          </a:p>
          <a:p>
            <a:pPr marL="285750" indent="-228600" defTabSz="914400">
              <a:lnSpc>
                <a:spcPct val="90000"/>
              </a:lnSpc>
              <a:spcAft>
                <a:spcPts val="600"/>
              </a:spcAft>
              <a:buFont typeface="Arial" panose="020B0604020202020204" pitchFamily="34" charset="0"/>
              <a:buChar char="•"/>
            </a:pPr>
            <a:r>
              <a:rPr lang="en-US" sz="2000"/>
              <a:t>Desire to stop using fossil fuels</a:t>
            </a:r>
          </a:p>
          <a:p>
            <a:pPr marL="285750" indent="-228600" defTabSz="914400">
              <a:lnSpc>
                <a:spcPct val="90000"/>
              </a:lnSpc>
              <a:spcAft>
                <a:spcPts val="600"/>
              </a:spcAft>
              <a:buFont typeface="Arial" panose="020B0604020202020204" pitchFamily="34" charset="0"/>
              <a:buChar char="•"/>
            </a:pPr>
            <a:r>
              <a:rPr lang="en-US" sz="2000"/>
              <a:t>Occupancy patterns (long spells away from home vs. consistently occupied)</a:t>
            </a:r>
          </a:p>
          <a:p>
            <a:pPr marL="285750" indent="-228600" defTabSz="914400">
              <a:lnSpc>
                <a:spcPct val="90000"/>
              </a:lnSpc>
              <a:spcAft>
                <a:spcPts val="600"/>
              </a:spcAft>
              <a:buFont typeface="Arial" panose="020B0604020202020204" pitchFamily="34" charset="0"/>
              <a:buChar char="•"/>
            </a:pPr>
            <a:r>
              <a:rPr lang="en-US" sz="2000"/>
              <a:t>Do they want cooling throughout the house or just in certain rooms?</a:t>
            </a:r>
          </a:p>
          <a:p>
            <a:pPr marL="285750" indent="-228600" defTabSz="914400">
              <a:lnSpc>
                <a:spcPct val="90000"/>
              </a:lnSpc>
              <a:spcAft>
                <a:spcPts val="600"/>
              </a:spcAft>
              <a:buFont typeface="Arial" panose="020B0604020202020204" pitchFamily="34" charset="0"/>
              <a:buChar char="•"/>
            </a:pPr>
            <a:r>
              <a:rPr lang="en-US" sz="2000"/>
              <a:t>Cost concerns</a:t>
            </a:r>
          </a:p>
          <a:p>
            <a:pPr marL="742950" lvl="1" indent="-228600" defTabSz="914400">
              <a:lnSpc>
                <a:spcPct val="90000"/>
              </a:lnSpc>
              <a:spcAft>
                <a:spcPts val="600"/>
              </a:spcAft>
              <a:buFont typeface="Arial" panose="020B0604020202020204" pitchFamily="34" charset="0"/>
              <a:buChar char="•"/>
            </a:pPr>
            <a:r>
              <a:rPr lang="en-US" sz="2000"/>
              <a:t>First cost vs. ongoing fuel and maintenance costs</a:t>
            </a:r>
          </a:p>
          <a:p>
            <a:pPr marL="285750" indent="-228600" defTabSz="914400">
              <a:lnSpc>
                <a:spcPct val="90000"/>
              </a:lnSpc>
              <a:spcAft>
                <a:spcPts val="600"/>
              </a:spcAft>
              <a:buFont typeface="Arial" panose="020B0604020202020204" pitchFamily="34" charset="0"/>
              <a:buChar char="•"/>
            </a:pPr>
            <a:r>
              <a:rPr lang="en-US" sz="2000"/>
              <a:t>Plans for renovations or additions</a:t>
            </a:r>
          </a:p>
        </p:txBody>
      </p:sp>
    </p:spTree>
    <p:extLst>
      <p:ext uri="{BB962C8B-B14F-4D97-AF65-F5344CB8AC3E}">
        <p14:creationId xmlns:p14="http://schemas.microsoft.com/office/powerpoint/2010/main" val="1963153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phical user interface&#10;&#10;Description automatically generated">
            <a:extLst>
              <a:ext uri="{FF2B5EF4-FFF2-40B4-BE49-F238E27FC236}">
                <a16:creationId xmlns:a16="http://schemas.microsoft.com/office/drawing/2014/main" id="{16C45A5A-B161-D441-948F-97589F10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920" y="2447594"/>
            <a:ext cx="7507811" cy="5630859"/>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72345D9-91B1-F543-89A5-E7FA475B0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33" y="1868838"/>
            <a:ext cx="7507811" cy="5630857"/>
          </a:xfrm>
          <a:prstGeom prst="rect">
            <a:avLst/>
          </a:prstGeom>
        </p:spPr>
      </p:pic>
      <p:sp>
        <p:nvSpPr>
          <p:cNvPr id="2" name="Title 1"/>
          <p:cNvSpPr>
            <a:spLocks noGrp="1"/>
          </p:cNvSpPr>
          <p:nvPr>
            <p:ph type="title"/>
          </p:nvPr>
        </p:nvSpPr>
        <p:spPr/>
        <p:txBody>
          <a:bodyPr>
            <a:normAutofit/>
          </a:bodyPr>
          <a:lstStyle/>
          <a:p>
            <a:r>
              <a:rPr lang="en-US" sz="4000">
                <a:latin typeface="Abadi" panose="020B0604020104020204" pitchFamily="34" charset="0"/>
              </a:rPr>
              <a:t>Where does the heat come from?</a:t>
            </a:r>
          </a:p>
        </p:txBody>
      </p:sp>
      <p:sp>
        <p:nvSpPr>
          <p:cNvPr id="10" name="Slide Number Placeholder 4">
            <a:extLst>
              <a:ext uri="{FF2B5EF4-FFF2-40B4-BE49-F238E27FC236}">
                <a16:creationId xmlns:a16="http://schemas.microsoft.com/office/drawing/2014/main" id="{18FBAACD-AC0B-4349-819C-7DBB90D8177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628650" y="1180820"/>
            <a:ext cx="843874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Heating mode: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From the outside air, heated by the sun. Even when it is cold outside,</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heat energy can </a:t>
            </a:r>
            <a:r>
              <a:rPr lang="en-US" sz="2000">
                <a:solidFill>
                  <a:prstClr val="black"/>
                </a:solidFill>
                <a:latin typeface="Calibri" panose="020F0502020204030204"/>
              </a:rPr>
              <a:t>be extracted from the air and pumped inside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8" name="TextBox 7"/>
          <p:cNvSpPr txBox="1"/>
          <p:nvPr/>
        </p:nvSpPr>
        <p:spPr>
          <a:xfrm>
            <a:off x="628650" y="1939556"/>
            <a:ext cx="812327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Cooling mode: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From the inside air. It</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 not bringing in cold, it is pumping heat out of the building. </a:t>
            </a:r>
          </a:p>
        </p:txBody>
      </p:sp>
    </p:spTree>
    <p:extLst>
      <p:ext uri="{BB962C8B-B14F-4D97-AF65-F5344CB8AC3E}">
        <p14:creationId xmlns:p14="http://schemas.microsoft.com/office/powerpoint/2010/main" val="19854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03709" y="1366576"/>
            <a:ext cx="5387530" cy="5034226"/>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Does the home already have ducts?</a:t>
            </a:r>
          </a:p>
          <a:p>
            <a:pPr marL="742950" lvl="1" indent="-228600" defTabSz="914400">
              <a:lnSpc>
                <a:spcPct val="90000"/>
              </a:lnSpc>
              <a:spcAft>
                <a:spcPts val="600"/>
              </a:spcAft>
              <a:buFont typeface="Arial" panose="020B0604020202020204" pitchFamily="34" charset="0"/>
              <a:buChar char="•"/>
            </a:pPr>
            <a:r>
              <a:rPr lang="en-US"/>
              <a:t>Can they be repurposed or kept in place for a backup/supplemental system?</a:t>
            </a:r>
          </a:p>
          <a:p>
            <a:pPr marL="285750" indent="-228600" defTabSz="914400">
              <a:lnSpc>
                <a:spcPct val="90000"/>
              </a:lnSpc>
              <a:spcAft>
                <a:spcPts val="600"/>
              </a:spcAft>
              <a:buFont typeface="Arial" panose="020B0604020202020204" pitchFamily="34" charset="0"/>
              <a:buChar char="•"/>
            </a:pPr>
            <a:r>
              <a:rPr lang="en-US"/>
              <a:t>Is the home’s current heating already zoned?</a:t>
            </a:r>
          </a:p>
          <a:p>
            <a:pPr marL="285750" indent="-228600" defTabSz="914400">
              <a:lnSpc>
                <a:spcPct val="90000"/>
              </a:lnSpc>
              <a:spcAft>
                <a:spcPts val="600"/>
              </a:spcAft>
              <a:buFont typeface="Arial" panose="020B0604020202020204" pitchFamily="34" charset="0"/>
              <a:buChar char="•"/>
            </a:pPr>
            <a:r>
              <a:rPr lang="en-US"/>
              <a:t>What is the expected functional life of the current heating system?</a:t>
            </a:r>
          </a:p>
          <a:p>
            <a:pPr marL="285750" indent="-228600" defTabSz="914400">
              <a:lnSpc>
                <a:spcPct val="90000"/>
              </a:lnSpc>
              <a:spcAft>
                <a:spcPts val="600"/>
              </a:spcAft>
              <a:buFont typeface="Arial" panose="020B0604020202020204" pitchFamily="34" charset="0"/>
              <a:buChar char="•"/>
            </a:pPr>
            <a:r>
              <a:rPr lang="en-US"/>
              <a:t>Does the home have electric resistance heat anywhere?</a:t>
            </a:r>
          </a:p>
          <a:p>
            <a:pPr marL="285750" indent="-228600" defTabSz="914400">
              <a:lnSpc>
                <a:spcPct val="90000"/>
              </a:lnSpc>
              <a:spcAft>
                <a:spcPts val="600"/>
              </a:spcAft>
              <a:buFont typeface="Arial" panose="020B0604020202020204" pitchFamily="34" charset="0"/>
              <a:buChar char="•"/>
            </a:pPr>
            <a:r>
              <a:rPr lang="en-US"/>
              <a:t>Does the home’s layout include multiple floors or isolated wings?</a:t>
            </a:r>
          </a:p>
          <a:p>
            <a:pPr marL="285750" indent="-228600" defTabSz="914400">
              <a:lnSpc>
                <a:spcPct val="90000"/>
              </a:lnSpc>
              <a:spcAft>
                <a:spcPts val="600"/>
              </a:spcAft>
              <a:buFont typeface="Arial" panose="020B0604020202020204" pitchFamily="34" charset="0"/>
              <a:buChar char="•"/>
            </a:pPr>
            <a:r>
              <a:rPr lang="en-US"/>
              <a:t>Is the home’s main living area open-concept for free movement of conditioned air?</a:t>
            </a:r>
          </a:p>
          <a:p>
            <a:pPr marL="285750" indent="-228600" defTabSz="914400">
              <a:lnSpc>
                <a:spcPct val="90000"/>
              </a:lnSpc>
              <a:spcAft>
                <a:spcPts val="600"/>
              </a:spcAft>
              <a:buFont typeface="Arial" panose="020B0604020202020204" pitchFamily="34" charset="0"/>
              <a:buChar char="•"/>
            </a:pPr>
            <a:r>
              <a:rPr lang="en-US"/>
              <a:t>Are there constraints on where to place the outdoor unit, such as a close neighbor?</a:t>
            </a:r>
          </a:p>
          <a:p>
            <a:pPr marL="285750" indent="-228600" defTabSz="914400">
              <a:lnSpc>
                <a:spcPct val="90000"/>
              </a:lnSpc>
              <a:spcAft>
                <a:spcPts val="600"/>
              </a:spcAft>
              <a:buFont typeface="Arial" panose="020B0604020202020204" pitchFamily="34" charset="0"/>
              <a:buChar char="•"/>
            </a:pPr>
            <a:r>
              <a:rPr lang="en-US"/>
              <a:t>Is there sufficient space and power capacity in the breaker panel?</a:t>
            </a:r>
          </a:p>
          <a:p>
            <a:pPr marL="285750" indent="-228600" defTabSz="914400">
              <a:lnSpc>
                <a:spcPct val="90000"/>
              </a:lnSpc>
              <a:spcAft>
                <a:spcPts val="600"/>
              </a:spcAft>
              <a:buFont typeface="Arial" panose="020B0604020202020204" pitchFamily="34" charset="0"/>
              <a:buChar char="•"/>
            </a:pPr>
            <a:r>
              <a:rPr lang="en-US"/>
              <a:t>Are there opportunities for load reductions first? </a:t>
            </a:r>
          </a:p>
        </p:txBody>
      </p:sp>
      <p:sp>
        <p:nvSpPr>
          <p:cNvPr id="2" name="Title 1">
            <a:extLst>
              <a:ext uri="{FF2B5EF4-FFF2-40B4-BE49-F238E27FC236}">
                <a16:creationId xmlns:a16="http://schemas.microsoft.com/office/drawing/2014/main" id="{94B7A107-5434-40AA-B7BF-79EFF4CFB3D6}"/>
              </a:ext>
            </a:extLst>
          </p:cNvPr>
          <p:cNvSpPr>
            <a:spLocks noGrp="1"/>
          </p:cNvSpPr>
          <p:nvPr>
            <p:ph type="title"/>
          </p:nvPr>
        </p:nvSpPr>
        <p:spPr/>
        <p:txBody>
          <a:bodyPr anchor="t">
            <a:noAutofit/>
          </a:bodyPr>
          <a:lstStyle/>
          <a:p>
            <a:r>
              <a:rPr lang="en-US" sz="3600">
                <a:latin typeface="Abadi" panose="020B0604020104020204" pitchFamily="34" charset="0"/>
              </a:rPr>
              <a:t>Design Decision Methods</a:t>
            </a:r>
            <a:br>
              <a:rPr lang="en-US" sz="2000">
                <a:latin typeface="Abadi" panose="020B0604020104020204" pitchFamily="34" charset="0"/>
              </a:rPr>
            </a:br>
            <a:r>
              <a:rPr lang="en-US" sz="2400">
                <a:latin typeface="Abadi" panose="020B0604020104020204" pitchFamily="34" charset="0"/>
              </a:rPr>
              <a:t>Identify Current Home Heating and Layout</a:t>
            </a:r>
            <a:br>
              <a:rPr lang="en-US" sz="2000">
                <a:latin typeface="Abadi" panose="020B0604020104020204" pitchFamily="34" charset="0"/>
              </a:rPr>
            </a:br>
            <a:endParaRPr lang="en-US" sz="2400"/>
          </a:p>
        </p:txBody>
      </p:sp>
      <p:sp>
        <p:nvSpPr>
          <p:cNvPr id="14" name="Slide Number Placeholder 4">
            <a:extLst>
              <a:ext uri="{FF2B5EF4-FFF2-40B4-BE49-F238E27FC236}">
                <a16:creationId xmlns:a16="http://schemas.microsoft.com/office/drawing/2014/main" id="{F20C9155-6D91-4D98-8D38-C2FAFA0A49B3}"/>
              </a:ext>
            </a:extLst>
          </p:cNvPr>
          <p:cNvSpPr>
            <a:spLocks noGrp="1"/>
          </p:cNvSpPr>
          <p:nvPr>
            <p:ph type="sldNum" sz="quarter" idx="4"/>
          </p:nvPr>
        </p:nvSpPr>
        <p:spPr/>
        <p:txBody>
          <a:bodyPr/>
          <a:lstStyle/>
          <a:p>
            <a:fld id="{E6166F9C-AA76-49A4-852C-289CB63A6674}" type="slidenum">
              <a:rPr lang="en-US" smtClean="0"/>
              <a:t>80</a:t>
            </a:fld>
            <a:endParaRPr lang="en-US"/>
          </a:p>
        </p:txBody>
      </p:sp>
      <p:pic>
        <p:nvPicPr>
          <p:cNvPr id="3" name="Picture 2">
            <a:extLst>
              <a:ext uri="{FF2B5EF4-FFF2-40B4-BE49-F238E27FC236}">
                <a16:creationId xmlns:a16="http://schemas.microsoft.com/office/drawing/2014/main" id="{8D51C837-30C7-4461-9A18-4698B160381E}"/>
              </a:ext>
            </a:extLst>
          </p:cNvPr>
          <p:cNvPicPr>
            <a:picLocks noChangeAspect="1"/>
          </p:cNvPicPr>
          <p:nvPr/>
        </p:nvPicPr>
        <p:blipFill>
          <a:blip r:embed="rId3"/>
          <a:stretch>
            <a:fillRect/>
          </a:stretch>
        </p:blipFill>
        <p:spPr>
          <a:xfrm>
            <a:off x="364144" y="1470660"/>
            <a:ext cx="2715404" cy="4373880"/>
          </a:xfrm>
          <a:prstGeom prst="rect">
            <a:avLst/>
          </a:prstGeom>
        </p:spPr>
      </p:pic>
    </p:spTree>
    <p:extLst>
      <p:ext uri="{BB962C8B-B14F-4D97-AF65-F5344CB8AC3E}">
        <p14:creationId xmlns:p14="http://schemas.microsoft.com/office/powerpoint/2010/main" val="1113608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278386"/>
            <a:ext cx="7772400" cy="1490936"/>
          </a:xfrm>
        </p:spPr>
        <p:txBody>
          <a:bodyPr>
            <a:normAutofit/>
          </a:bodyPr>
          <a:lstStyle/>
          <a:p>
            <a:r>
              <a:rPr lang="en-US" sz="4800">
                <a:latin typeface="Abadi"/>
              </a:rPr>
              <a:t>Part 5</a:t>
            </a:r>
            <a:br>
              <a:rPr lang="en-US" sz="4800">
                <a:latin typeface="Abadi"/>
              </a:rPr>
            </a:br>
            <a:r>
              <a:rPr lang="en-US" sz="4800">
                <a:latin typeface="Abadi"/>
              </a:rPr>
              <a:t>Thermostats and Controls</a:t>
            </a:r>
          </a:p>
        </p:txBody>
      </p:sp>
      <p:pic>
        <p:nvPicPr>
          <p:cNvPr id="4" name="Picture 8" descr="Text, icon&#10;&#10;Description automatically generated">
            <a:extLst>
              <a:ext uri="{FF2B5EF4-FFF2-40B4-BE49-F238E27FC236}">
                <a16:creationId xmlns:a16="http://schemas.microsoft.com/office/drawing/2014/main" id="{F3DA778E-5333-4051-A5D8-8C22838FA260}"/>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D1077EEA-D157-404F-B3A7-3DA1CCC83E62}"/>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264927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sz="4000">
                <a:latin typeface="Abadi" panose="020B0604020104020204" pitchFamily="34" charset="0"/>
              </a:rPr>
              <a:t>Thermostats and Controls</a:t>
            </a:r>
            <a:br>
              <a:rPr lang="en-US" sz="4800">
                <a:latin typeface="Abadi" panose="020B0604020104020204" pitchFamily="34" charset="0"/>
              </a:rPr>
            </a:br>
            <a:r>
              <a:rPr lang="en-US" sz="3200">
                <a:latin typeface="Abadi" panose="020B0604020104020204" pitchFamily="34" charset="0"/>
              </a:rPr>
              <a:t>Learning Outcomes</a:t>
            </a:r>
            <a:endParaRPr lang="en-US"/>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82</a:t>
            </a:fld>
            <a:endParaRPr lang="en-US"/>
          </a:p>
        </p:txBody>
      </p:sp>
    </p:spTree>
    <p:extLst>
      <p:ext uri="{BB962C8B-B14F-4D97-AF65-F5344CB8AC3E}">
        <p14:creationId xmlns:p14="http://schemas.microsoft.com/office/powerpoint/2010/main" val="3624033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Heat Pump</a:t>
            </a:r>
          </a:p>
        </p:txBody>
      </p:sp>
      <p:sp>
        <p:nvSpPr>
          <p:cNvPr id="17" name="Slide Number Placeholder 4">
            <a:extLst>
              <a:ext uri="{FF2B5EF4-FFF2-40B4-BE49-F238E27FC236}">
                <a16:creationId xmlns:a16="http://schemas.microsoft.com/office/drawing/2014/main" id="{B8A6EE5F-B9B0-4FB6-A907-37049C9653B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AA341EE-979E-47B7-AE83-D1B6055D6BCA}"/>
              </a:ext>
            </a:extLst>
          </p:cNvPr>
          <p:cNvSpPr txBox="1"/>
          <p:nvPr/>
        </p:nvSpPr>
        <p:spPr>
          <a:xfrm>
            <a:off x="819438" y="3506245"/>
            <a:ext cx="24054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Ductless Wand/Remote</a:t>
            </a:r>
          </a:p>
        </p:txBody>
      </p:sp>
      <p:sp>
        <p:nvSpPr>
          <p:cNvPr id="14" name="TextBox 13">
            <a:extLst>
              <a:ext uri="{FF2B5EF4-FFF2-40B4-BE49-F238E27FC236}">
                <a16:creationId xmlns:a16="http://schemas.microsoft.com/office/drawing/2014/main" id="{D399F7F9-9E10-4D4F-B5DD-CEFC4F627269}"/>
              </a:ext>
            </a:extLst>
          </p:cNvPr>
          <p:cNvSpPr txBox="1"/>
          <p:nvPr/>
        </p:nvSpPr>
        <p:spPr>
          <a:xfrm>
            <a:off x="5616453" y="3506245"/>
            <a:ext cx="18128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Thermostat</a:t>
            </a:r>
          </a:p>
        </p:txBody>
      </p:sp>
      <p:sp>
        <p:nvSpPr>
          <p:cNvPr id="15" name="TextBox 14">
            <a:extLst>
              <a:ext uri="{FF2B5EF4-FFF2-40B4-BE49-F238E27FC236}">
                <a16:creationId xmlns:a16="http://schemas.microsoft.com/office/drawing/2014/main" id="{49DCABD8-04C3-4626-B0FD-F778E07A3569}"/>
              </a:ext>
            </a:extLst>
          </p:cNvPr>
          <p:cNvSpPr txBox="1"/>
          <p:nvPr/>
        </p:nvSpPr>
        <p:spPr>
          <a:xfrm>
            <a:off x="5393133" y="6082472"/>
            <a:ext cx="240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Smart Wall Thermostat</a:t>
            </a:r>
          </a:p>
        </p:txBody>
      </p:sp>
      <p:sp>
        <p:nvSpPr>
          <p:cNvPr id="16" name="TextBox 15">
            <a:extLst>
              <a:ext uri="{FF2B5EF4-FFF2-40B4-BE49-F238E27FC236}">
                <a16:creationId xmlns:a16="http://schemas.microsoft.com/office/drawing/2014/main" id="{662F85A2-1ED2-4322-820C-750CE669ED5C}"/>
              </a:ext>
            </a:extLst>
          </p:cNvPr>
          <p:cNvSpPr txBox="1"/>
          <p:nvPr/>
        </p:nvSpPr>
        <p:spPr>
          <a:xfrm>
            <a:off x="1380881" y="6032230"/>
            <a:ext cx="1268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Mobile App</a:t>
            </a:r>
          </a:p>
        </p:txBody>
      </p:sp>
      <p:pic>
        <p:nvPicPr>
          <p:cNvPr id="5" name="Picture 2" descr="Thermostat App Concept - Sketch Freebie - Freebie Supply">
            <a:extLst>
              <a:ext uri="{FF2B5EF4-FFF2-40B4-BE49-F238E27FC236}">
                <a16:creationId xmlns:a16="http://schemas.microsoft.com/office/drawing/2014/main" id="{08EBA252-7307-4DD2-8AE5-8AE6DEBD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24" y="4294464"/>
            <a:ext cx="2303008"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Image result for daily setbacks thermostats">
            <a:extLst>
              <a:ext uri="{FF2B5EF4-FFF2-40B4-BE49-F238E27FC236}">
                <a16:creationId xmlns:a16="http://schemas.microsoft.com/office/drawing/2014/main" id="{B2559377-26C8-4461-8916-FF9C8FE7C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018" y="4220417"/>
            <a:ext cx="3799963"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Cool That &amp;quot;Bonus&amp;quot; Room with a Mini-Split Heat Pump | Pippin Brothers">
            <a:extLst>
              <a:ext uri="{FF2B5EF4-FFF2-40B4-BE49-F238E27FC236}">
                <a16:creationId xmlns:a16="http://schemas.microsoft.com/office/drawing/2014/main" id="{7913BA58-DBA6-47F1-86A2-9E84218CC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56" y="1540934"/>
            <a:ext cx="3651100" cy="182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The 9 Best Thermostats of 2021">
            <a:extLst>
              <a:ext uri="{FF2B5EF4-FFF2-40B4-BE49-F238E27FC236}">
                <a16:creationId xmlns:a16="http://schemas.microsoft.com/office/drawing/2014/main" id="{111D0104-092A-424D-93D3-7997BFAF4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969" y="1503179"/>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7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dirty="0">
                <a:latin typeface="Abadi" panose="020B0604020104020204" pitchFamily="34" charset="0"/>
              </a:rPr>
              <a:t>Controlling the Backup Heat</a:t>
            </a:r>
          </a:p>
        </p:txBody>
      </p:sp>
      <p:sp>
        <p:nvSpPr>
          <p:cNvPr id="11" name="Slide Number Placeholder 4">
            <a:extLst>
              <a:ext uri="{FF2B5EF4-FFF2-40B4-BE49-F238E27FC236}">
                <a16:creationId xmlns:a16="http://schemas.microsoft.com/office/drawing/2014/main" id="{70370A62-546A-4047-A4D7-3BC385C08DBD}"/>
              </a:ext>
            </a:extLst>
          </p:cNvPr>
          <p:cNvSpPr>
            <a:spLocks noGrp="1"/>
          </p:cNvSpPr>
          <p:nvPr>
            <p:ph type="sldNum" sz="quarter" idx="4"/>
          </p:nvPr>
        </p:nvSpPr>
        <p:spPr/>
        <p:txBody>
          <a:bodyPr/>
          <a:lstStyle/>
          <a:p>
            <a:fld id="{E6166F9C-AA76-49A4-852C-289CB63A6674}" type="slidenum">
              <a:rPr lang="en-US" smtClean="0"/>
              <a:t>84</a:t>
            </a:fld>
            <a:endParaRPr lang="en-US"/>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82562" y="2099095"/>
            <a:ext cx="0" cy="3847375"/>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298336" y="2244540"/>
            <a:ext cx="5302059" cy="3877985"/>
          </a:xfrm>
          <a:prstGeom prst="rect">
            <a:avLst/>
          </a:prstGeom>
          <a:noFill/>
        </p:spPr>
        <p:txBody>
          <a:bodyPr wrap="square" rtlCol="0">
            <a:spAutoFit/>
          </a:bodyPr>
          <a:lstStyle/>
          <a:p>
            <a:pPr marL="342900" indent="-342900">
              <a:buFont typeface="Arial" panose="020B0604020202020204" pitchFamily="34" charset="0"/>
              <a:buChar char="•"/>
            </a:pPr>
            <a:r>
              <a:rPr lang="en-US" dirty="0"/>
              <a:t>Integrated controls</a:t>
            </a:r>
          </a:p>
          <a:p>
            <a:pPr marL="800100" lvl="1" indent="-342900">
              <a:buFont typeface="Arial" panose="020B0604020202020204" pitchFamily="34" charset="0"/>
              <a:buChar char="•"/>
            </a:pPr>
            <a:r>
              <a:rPr lang="en-US" sz="1600" dirty="0"/>
              <a:t>One thermostat controls both the heat pump and the backup</a:t>
            </a:r>
          </a:p>
          <a:p>
            <a:pPr marL="800100" lvl="1" indent="-342900">
              <a:buFont typeface="Arial" panose="020B0604020202020204" pitchFamily="34" charset="0"/>
              <a:buChar char="•"/>
            </a:pPr>
            <a:r>
              <a:rPr lang="en-US" sz="1600" dirty="0"/>
              <a:t>Gives primacy to the heat pump when economical</a:t>
            </a:r>
          </a:p>
          <a:p>
            <a:pPr marL="1257300" lvl="2" indent="-342900">
              <a:buFont typeface="Arial" panose="020B0604020202020204" pitchFamily="34" charset="0"/>
              <a:buChar char="•"/>
            </a:pPr>
            <a:r>
              <a:rPr lang="en-US" sz="1600" i="1" dirty="0"/>
              <a:t>Balance point</a:t>
            </a:r>
            <a:r>
              <a:rPr lang="en-US" sz="1600" dirty="0"/>
              <a:t> programmed for automatic changeover at 5°F to 35°F depending on system capabilities</a:t>
            </a:r>
          </a:p>
          <a:p>
            <a:pPr marL="1257300" lvl="2" indent="-342900">
              <a:buFont typeface="Arial" panose="020B0604020202020204" pitchFamily="34" charset="0"/>
              <a:buChar char="•"/>
            </a:pPr>
            <a:r>
              <a:rPr lang="en-US" sz="1600" i="1" dirty="0"/>
              <a:t>Simultaneous operation (</a:t>
            </a:r>
            <a:r>
              <a:rPr lang="en-US" sz="1600" dirty="0"/>
              <a:t>aka</a:t>
            </a:r>
            <a:r>
              <a:rPr lang="en-US" sz="1600" i="1" dirty="0"/>
              <a:t> droop method) </a:t>
            </a:r>
            <a:r>
              <a:rPr lang="en-US" sz="1600" dirty="0"/>
              <a:t>—backup system’s heating setpoint 3°F colder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Separate controls </a:t>
            </a:r>
          </a:p>
          <a:p>
            <a:pPr marL="800100" lvl="1" indent="-342900">
              <a:buFont typeface="Arial" panose="020B0604020202020204" pitchFamily="34" charset="0"/>
              <a:buChar char="•"/>
            </a:pPr>
            <a:r>
              <a:rPr lang="en-US" sz="1600" dirty="0"/>
              <a:t>Backup thermostat location similar to heat pump’s</a:t>
            </a:r>
          </a:p>
          <a:p>
            <a:pPr marL="800100" lvl="1" indent="-342900">
              <a:buFont typeface="Arial" panose="020B0604020202020204" pitchFamily="34" charset="0"/>
              <a:buChar char="•"/>
            </a:pPr>
            <a:r>
              <a:rPr lang="en-US" sz="1600" i="1" dirty="0"/>
              <a:t>Droop method</a:t>
            </a:r>
            <a:r>
              <a:rPr lang="en-US" sz="1600" dirty="0"/>
              <a:t>—backup system’s heating setpoint 3°F colder</a:t>
            </a:r>
          </a:p>
          <a:p>
            <a:pPr lvl="1"/>
            <a:endParaRPr lang="en-US" sz="1600" dirty="0"/>
          </a:p>
        </p:txBody>
      </p:sp>
      <p:pic>
        <p:nvPicPr>
          <p:cNvPr id="12" name="Picture 2" descr="Image result for daily setbacks thermostats">
            <a:extLst>
              <a:ext uri="{FF2B5EF4-FFF2-40B4-BE49-F238E27FC236}">
                <a16:creationId xmlns:a16="http://schemas.microsoft.com/office/drawing/2014/main" id="{F99F23F1-40D7-4940-A640-C4212DA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813" y="4402159"/>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34633A3-6705-43A7-BDF9-F0392124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730" y="2022516"/>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90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DD17B58-C24D-427B-8C7D-5A350E261E83}"/>
              </a:ext>
            </a:extLst>
          </p:cNvPr>
          <p:cNvGraphicFramePr>
            <a:graphicFrameLocks/>
          </p:cNvGraphicFramePr>
          <p:nvPr>
            <p:extLst>
              <p:ext uri="{D42A27DB-BD31-4B8C-83A1-F6EECF244321}">
                <p14:modId xmlns:p14="http://schemas.microsoft.com/office/powerpoint/2010/main" val="3032235935"/>
              </p:ext>
            </p:extLst>
          </p:nvPr>
        </p:nvGraphicFramePr>
        <p:xfrm>
          <a:off x="1271587" y="1291114"/>
          <a:ext cx="6600825" cy="44434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72A6BC-F039-454D-BCCD-497307DF7CE6}"/>
              </a:ext>
            </a:extLst>
          </p:cNvPr>
          <p:cNvSpPr>
            <a:spLocks noGrp="1"/>
          </p:cNvSpPr>
          <p:nvPr>
            <p:ph type="title"/>
          </p:nvPr>
        </p:nvSpPr>
        <p:spPr/>
        <p:txBody>
          <a:bodyPr>
            <a:normAutofit/>
          </a:bodyPr>
          <a:lstStyle/>
          <a:p>
            <a:r>
              <a:rPr lang="en-US" sz="3600">
                <a:latin typeface="Abadi" panose="020B0604020104020204" pitchFamily="34" charset="0"/>
              </a:rPr>
              <a:t>Determining the Balance Point</a:t>
            </a:r>
          </a:p>
        </p:txBody>
      </p:sp>
      <p:sp>
        <p:nvSpPr>
          <p:cNvPr id="5" name="TextBox 4">
            <a:extLst>
              <a:ext uri="{FF2B5EF4-FFF2-40B4-BE49-F238E27FC236}">
                <a16:creationId xmlns:a16="http://schemas.microsoft.com/office/drawing/2014/main" id="{54B732FF-6680-4EAC-B4BE-1908AEB44828}"/>
              </a:ext>
            </a:extLst>
          </p:cNvPr>
          <p:cNvSpPr txBox="1"/>
          <p:nvPr/>
        </p:nvSpPr>
        <p:spPr>
          <a:xfrm>
            <a:off x="3333755" y="4257047"/>
            <a:ext cx="1722834" cy="261610"/>
          </a:xfrm>
          <a:prstGeom prst="rect">
            <a:avLst/>
          </a:prstGeom>
          <a:noFill/>
        </p:spPr>
        <p:txBody>
          <a:bodyPr wrap="square" rtlCol="0">
            <a:spAutoFit/>
          </a:bodyPr>
          <a:lstStyle/>
          <a:p>
            <a:r>
              <a:rPr lang="en-US" sz="1100"/>
              <a:t>Balance Point set at 15°F</a:t>
            </a:r>
          </a:p>
        </p:txBody>
      </p:sp>
      <p:cxnSp>
        <p:nvCxnSpPr>
          <p:cNvPr id="6" name="Straight Connector 5">
            <a:extLst>
              <a:ext uri="{FF2B5EF4-FFF2-40B4-BE49-F238E27FC236}">
                <a16:creationId xmlns:a16="http://schemas.microsoft.com/office/drawing/2014/main" id="{2749521C-4163-4194-B842-4BC2BBF0073E}"/>
              </a:ext>
            </a:extLst>
          </p:cNvPr>
          <p:cNvCxnSpPr>
            <a:cxnSpLocks/>
          </p:cNvCxnSpPr>
          <p:nvPr/>
        </p:nvCxnSpPr>
        <p:spPr>
          <a:xfrm>
            <a:off x="3305180" y="2988945"/>
            <a:ext cx="0" cy="24884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7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C584-1374-403A-B645-2E1E352E173E}"/>
              </a:ext>
            </a:extLst>
          </p:cNvPr>
          <p:cNvSpPr>
            <a:spLocks noGrp="1"/>
          </p:cNvSpPr>
          <p:nvPr>
            <p:ph type="title"/>
          </p:nvPr>
        </p:nvSpPr>
        <p:spPr/>
        <p:txBody>
          <a:bodyPr>
            <a:normAutofit/>
          </a:bodyPr>
          <a:lstStyle/>
          <a:p>
            <a:r>
              <a:rPr lang="en-US" sz="3600">
                <a:latin typeface="Abadi" panose="020B0604020104020204" pitchFamily="34" charset="0"/>
              </a:rPr>
              <a:t>Balance Point Method</a:t>
            </a:r>
          </a:p>
        </p:txBody>
      </p:sp>
      <p:pic>
        <p:nvPicPr>
          <p:cNvPr id="16" name="Picture 15" descr="A picture containing graphical user interface&#10;&#10;Description automatically generated">
            <a:extLst>
              <a:ext uri="{FF2B5EF4-FFF2-40B4-BE49-F238E27FC236}">
                <a16:creationId xmlns:a16="http://schemas.microsoft.com/office/drawing/2014/main" id="{8C746F4C-4DF9-6C45-A752-F2114A30F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75443"/>
            <a:ext cx="8978900" cy="5003800"/>
          </a:xfrm>
          <a:prstGeom prst="rect">
            <a:avLst/>
          </a:prstGeom>
        </p:spPr>
      </p:pic>
    </p:spTree>
    <p:extLst>
      <p:ext uri="{BB962C8B-B14F-4D97-AF65-F5344CB8AC3E}">
        <p14:creationId xmlns:p14="http://schemas.microsoft.com/office/powerpoint/2010/main" val="42882040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1A07-9210-4B49-A0B6-FEE128D91391}"/>
              </a:ext>
            </a:extLst>
          </p:cNvPr>
          <p:cNvSpPr>
            <a:spLocks noGrp="1"/>
          </p:cNvSpPr>
          <p:nvPr>
            <p:ph type="title"/>
          </p:nvPr>
        </p:nvSpPr>
        <p:spPr/>
        <p:txBody>
          <a:bodyPr>
            <a:normAutofit/>
          </a:bodyPr>
          <a:lstStyle/>
          <a:p>
            <a:r>
              <a:rPr lang="en-US" sz="3600">
                <a:latin typeface="Abadi" panose="020B0604020104020204" pitchFamily="34" charset="0"/>
              </a:rPr>
              <a:t>Simultaneous or Droop Method</a:t>
            </a:r>
          </a:p>
        </p:txBody>
      </p:sp>
      <p:pic>
        <p:nvPicPr>
          <p:cNvPr id="13" name="Picture 12">
            <a:extLst>
              <a:ext uri="{FF2B5EF4-FFF2-40B4-BE49-F238E27FC236}">
                <a16:creationId xmlns:a16="http://schemas.microsoft.com/office/drawing/2014/main" id="{9DCB6EB0-A244-9B44-8B44-6571AB2F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75808"/>
            <a:ext cx="8978900" cy="5003800"/>
          </a:xfrm>
          <a:prstGeom prst="rect">
            <a:avLst/>
          </a:prstGeom>
        </p:spPr>
      </p:pic>
    </p:spTree>
    <p:extLst>
      <p:ext uri="{BB962C8B-B14F-4D97-AF65-F5344CB8AC3E}">
        <p14:creationId xmlns:p14="http://schemas.microsoft.com/office/powerpoint/2010/main" val="2293495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Supplemental Heat</a:t>
            </a:r>
          </a:p>
        </p:txBody>
      </p:sp>
      <p:sp>
        <p:nvSpPr>
          <p:cNvPr id="11" name="Slide Number Placeholder 4">
            <a:extLst>
              <a:ext uri="{FF2B5EF4-FFF2-40B4-BE49-F238E27FC236}">
                <a16:creationId xmlns:a16="http://schemas.microsoft.com/office/drawing/2014/main" id="{9ABBAB35-78C5-423F-8625-CF5D5CF378F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55929" y="1908532"/>
            <a:ext cx="0" cy="3876251"/>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542925" y="2940784"/>
            <a:ext cx="5108232" cy="163121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Separate controls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Supplemental thermostat located in the supplemental zone </a:t>
            </a:r>
          </a:p>
          <a:p>
            <a:pPr marL="800100" lvl="1" indent="-3429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May be viable for a small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droop</a:t>
            </a:r>
            <a:r>
              <a:rPr lang="en-US" sz="1600" i="1" dirty="0">
                <a:solidFill>
                  <a:prstClr val="black"/>
                </a:solidFill>
                <a:latin typeface="Calibri" panose="020F0502020204030204"/>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2°F</a:t>
            </a:r>
            <a:r>
              <a:rPr lang="en-US" sz="1600" i="1" dirty="0">
                <a:solidFill>
                  <a:prstClr val="black"/>
                </a:solidFill>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maximize heat pump use on mild days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Image result for daily setbacks thermostats">
            <a:extLst>
              <a:ext uri="{FF2B5EF4-FFF2-40B4-BE49-F238E27FC236}">
                <a16:creationId xmlns:a16="http://schemas.microsoft.com/office/drawing/2014/main" id="{6E771169-C649-41BF-8B3D-D2AB10E7D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0" y="4243554"/>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7B27C40-4AD6-4AC0-8982-E491E70AA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702" y="2064484"/>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60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063339-1BEE-4756-AC70-5B7A246545F3}"/>
              </a:ext>
            </a:extLst>
          </p:cNvPr>
          <p:cNvSpPr>
            <a:spLocks noGrp="1"/>
          </p:cNvSpPr>
          <p:nvPr>
            <p:ph type="title"/>
          </p:nvPr>
        </p:nvSpPr>
        <p:spPr/>
        <p:txBody>
          <a:bodyPr/>
          <a:lstStyle/>
          <a:p>
            <a:r>
              <a:rPr lang="en-US">
                <a:latin typeface="Abadi" panose="020B0604020104020204" pitchFamily="34" charset="0"/>
              </a:rPr>
              <a:t>Control Principles</a:t>
            </a:r>
          </a:p>
        </p:txBody>
      </p:sp>
      <p:sp>
        <p:nvSpPr>
          <p:cNvPr id="5" name="Slide Number Placeholder 4">
            <a:extLst>
              <a:ext uri="{FF2B5EF4-FFF2-40B4-BE49-F238E27FC236}">
                <a16:creationId xmlns:a16="http://schemas.microsoft.com/office/drawing/2014/main" id="{A9CAD86C-092F-4D4E-A879-765052B88419}"/>
              </a:ext>
            </a:extLst>
          </p:cNvPr>
          <p:cNvSpPr>
            <a:spLocks noGrp="1"/>
          </p:cNvSpPr>
          <p:nvPr>
            <p:ph type="sldNum" sz="quarter" idx="4"/>
          </p:nvPr>
        </p:nvSpPr>
        <p:spPr/>
        <p:txBody>
          <a:bodyPr/>
          <a:lstStyle/>
          <a:p>
            <a:fld id="{CEBCF131-7035-4C7F-A8F1-59D5E59872EA}" type="slidenum">
              <a:rPr lang="en-US" smtClean="0"/>
              <a:pPr/>
              <a:t>89</a:t>
            </a:fld>
            <a:endParaRPr lang="en-US"/>
          </a:p>
        </p:txBody>
      </p:sp>
      <p:pic>
        <p:nvPicPr>
          <p:cNvPr id="16386" name="Picture 2" descr="Image result for daily setbacks thermostats">
            <a:extLst>
              <a:ext uri="{FF2B5EF4-FFF2-40B4-BE49-F238E27FC236}">
                <a16:creationId xmlns:a16="http://schemas.microsoft.com/office/drawing/2014/main" id="{9AAB987F-6E42-4E04-A905-018F5973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34" y="3057501"/>
            <a:ext cx="30175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F4C65-E51A-4E1D-B355-C9821C5B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234" y="4660315"/>
            <a:ext cx="3017520" cy="1450606"/>
          </a:xfrm>
          <a:prstGeom prst="rect">
            <a:avLst/>
          </a:prstGeom>
        </p:spPr>
      </p:pic>
      <p:pic>
        <p:nvPicPr>
          <p:cNvPr id="16388" name="Picture 4" descr="Image result for hourly thermostat settings">
            <a:extLst>
              <a:ext uri="{FF2B5EF4-FFF2-40B4-BE49-F238E27FC236}">
                <a16:creationId xmlns:a16="http://schemas.microsoft.com/office/drawing/2014/main" id="{53C706B6-DA73-489B-8E8E-0CE88E08D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234" y="1115010"/>
            <a:ext cx="3017520" cy="17112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1C1BA38-BE25-42CB-A61C-18A1ED6A682A}"/>
              </a:ext>
            </a:extLst>
          </p:cNvPr>
          <p:cNvCxnSpPr>
            <a:cxnSpLocks/>
          </p:cNvCxnSpPr>
          <p:nvPr/>
        </p:nvCxnSpPr>
        <p:spPr>
          <a:xfrm>
            <a:off x="5442012" y="137297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 Placeholder 2">
            <a:extLst>
              <a:ext uri="{FF2B5EF4-FFF2-40B4-BE49-F238E27FC236}">
                <a16:creationId xmlns:a16="http://schemas.microsoft.com/office/drawing/2014/main" id="{DD37FB51-8025-41AC-B891-060C98FF424F}"/>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Different than traditional heating </a:t>
            </a:r>
          </a:p>
          <a:p>
            <a:r>
              <a:rPr lang="en-US" sz="1800" dirty="0"/>
              <a:t>Avoid deep-daily setbacks</a:t>
            </a:r>
            <a:r>
              <a:rPr lang="en-US" sz="1800"/>
              <a:t>—(</a:t>
            </a:r>
            <a:r>
              <a:rPr lang="en-US" sz="1800" dirty="0"/>
              <a:t>max 3</a:t>
            </a:r>
            <a:r>
              <a:rPr lang="en-US" sz="1800" dirty="0">
                <a:ea typeface="Arial Unicode MS" panose="020B0604020202020204" pitchFamily="34" charset="-128"/>
                <a:cs typeface="Arial Unicode MS" panose="020B0604020202020204" pitchFamily="34" charset="-128"/>
              </a:rPr>
              <a:t>°F at any time-step)</a:t>
            </a:r>
          </a:p>
          <a:p>
            <a:pPr lvl="1"/>
            <a:r>
              <a:rPr lang="en-US" sz="1600" dirty="0">
                <a:ea typeface="Arial Unicode MS" panose="020B0604020202020204" pitchFamily="34" charset="-128"/>
                <a:cs typeface="Arial Unicode MS" panose="020B0604020202020204" pitchFamily="34" charset="-128"/>
              </a:rPr>
              <a:t>Reduce reversion to catch-up mode</a:t>
            </a:r>
          </a:p>
          <a:p>
            <a:pPr lvl="1"/>
            <a:r>
              <a:rPr lang="en-US" sz="1600" dirty="0">
                <a:ea typeface="Arial Unicode MS" panose="020B0604020202020204" pitchFamily="34" charset="-128"/>
                <a:cs typeface="Arial Unicode MS" panose="020B0604020202020204" pitchFamily="34" charset="-128"/>
              </a:rPr>
              <a:t>Deep setbacks for vacation are fine</a:t>
            </a:r>
          </a:p>
          <a:p>
            <a:r>
              <a:rPr lang="en-US" sz="1800" dirty="0">
                <a:ea typeface="Arial Unicode MS" panose="020B0604020202020204" pitchFamily="34" charset="-128"/>
                <a:cs typeface="Arial Unicode MS" panose="020B0604020202020204" pitchFamily="34" charset="-128"/>
              </a:rPr>
              <a:t>Be careful when pairing with 3</a:t>
            </a:r>
            <a:r>
              <a:rPr lang="en-US" sz="1800" baseline="30000" dirty="0">
                <a:ea typeface="Arial Unicode MS" panose="020B0604020202020204" pitchFamily="34" charset="-128"/>
                <a:cs typeface="Arial Unicode MS" panose="020B0604020202020204" pitchFamily="34" charset="-128"/>
              </a:rPr>
              <a:t>rd</a:t>
            </a:r>
            <a:r>
              <a:rPr lang="en-US" sz="1800" dirty="0">
                <a:ea typeface="Arial Unicode MS" panose="020B0604020202020204" pitchFamily="34" charset="-128"/>
                <a:cs typeface="Arial Unicode MS" panose="020B0604020202020204" pitchFamily="34" charset="-128"/>
              </a:rPr>
              <a:t> party thermostats (Nest, Ecobee, etc.)</a:t>
            </a:r>
          </a:p>
          <a:p>
            <a:pPr lvl="1"/>
            <a:r>
              <a:rPr lang="en-US" sz="1600" dirty="0">
                <a:ea typeface="Arial Unicode MS" panose="020B0604020202020204" pitchFamily="34" charset="-128"/>
                <a:cs typeface="Arial Unicode MS" panose="020B0604020202020204" pitchFamily="34" charset="-128"/>
              </a:rPr>
              <a:t>The heat pump’s control algorithms can conflict with the 3</a:t>
            </a:r>
            <a:r>
              <a:rPr lang="en-US" sz="1600" baseline="30000" dirty="0">
                <a:ea typeface="Arial Unicode MS" panose="020B0604020202020204" pitchFamily="34" charset="-128"/>
                <a:cs typeface="Arial Unicode MS" panose="020B0604020202020204" pitchFamily="34" charset="-128"/>
              </a:rPr>
              <a:t>rd</a:t>
            </a:r>
            <a:r>
              <a:rPr lang="en-US" sz="1600" dirty="0">
                <a:ea typeface="Arial Unicode MS" panose="020B0604020202020204" pitchFamily="34" charset="-128"/>
                <a:cs typeface="Arial Unicode MS" panose="020B0604020202020204" pitchFamily="34" charset="-128"/>
              </a:rPr>
              <a:t> party tool. </a:t>
            </a:r>
          </a:p>
          <a:p>
            <a:r>
              <a:rPr lang="en-US" sz="1800" dirty="0">
                <a:ea typeface="Arial Unicode MS" panose="020B0604020202020204" pitchFamily="34" charset="-128"/>
                <a:cs typeface="Arial Unicode MS" panose="020B0604020202020204" pitchFamily="34" charset="-128"/>
              </a:rPr>
              <a:t>Use the </a:t>
            </a:r>
            <a:r>
              <a:rPr lang="en-US" sz="1800" i="1" dirty="0">
                <a:ea typeface="Arial Unicode MS" panose="020B0604020202020204" pitchFamily="34" charset="-128"/>
                <a:cs typeface="Arial Unicode MS" panose="020B0604020202020204" pitchFamily="34" charset="-128"/>
              </a:rPr>
              <a:t>Efficiency</a:t>
            </a:r>
            <a:r>
              <a:rPr lang="en-US" sz="1800" dirty="0">
                <a:ea typeface="Arial Unicode MS" panose="020B0604020202020204" pitchFamily="34" charset="-128"/>
                <a:cs typeface="Arial Unicode MS" panose="020B0604020202020204" pitchFamily="34" charset="-128"/>
              </a:rPr>
              <a:t> operating mode (different manufacturers use different terms)</a:t>
            </a:r>
          </a:p>
          <a:p>
            <a:pPr lvl="1"/>
            <a:r>
              <a:rPr lang="en-US" sz="1600" dirty="0">
                <a:ea typeface="Arial Unicode MS" panose="020B0604020202020204" pitchFamily="34" charset="-128"/>
                <a:cs typeface="Arial Unicode MS" panose="020B0604020202020204" pitchFamily="34" charset="-128"/>
              </a:rPr>
              <a:t>But beware of reversion to factory default after a power-outage</a:t>
            </a:r>
          </a:p>
          <a:p>
            <a:r>
              <a:rPr lang="en-US" sz="1800" dirty="0">
                <a:ea typeface="Arial Unicode MS" panose="020B0604020202020204" pitchFamily="34" charset="-128"/>
                <a:cs typeface="Arial Unicode MS" panose="020B0604020202020204" pitchFamily="34" charset="-128"/>
              </a:rPr>
              <a:t>Monitor the energy use for unexpected patterns or behaviors</a:t>
            </a:r>
            <a:endParaRPr lang="en-US" sz="1800" dirty="0"/>
          </a:p>
        </p:txBody>
      </p:sp>
    </p:spTree>
    <p:extLst>
      <p:ext uri="{BB962C8B-B14F-4D97-AF65-F5344CB8AC3E}">
        <p14:creationId xmlns:p14="http://schemas.microsoft.com/office/powerpoint/2010/main" val="178430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D88B2B4-7FA7-3840-AD05-0216FE09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06" y="3939452"/>
            <a:ext cx="6632121" cy="2826475"/>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9D971BC2-8D67-D44C-86AF-D4E0730A7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17" y="3964232"/>
            <a:ext cx="6652310" cy="2846664"/>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How do heat pumps work?</a:t>
            </a:r>
          </a:p>
        </p:txBody>
      </p:sp>
      <p:sp>
        <p:nvSpPr>
          <p:cNvPr id="5" name="Slide Number Placeholder 4">
            <a:extLst>
              <a:ext uri="{FF2B5EF4-FFF2-40B4-BE49-F238E27FC236}">
                <a16:creationId xmlns:a16="http://schemas.microsoft.com/office/drawing/2014/main" id="{F17717B5-892D-4BDE-9E3D-CA5C12FA788A}"/>
              </a:ext>
            </a:extLst>
          </p:cNvPr>
          <p:cNvSpPr>
            <a:spLocks noGrp="1"/>
          </p:cNvSpPr>
          <p:nvPr>
            <p:ph type="sldNum" sz="quarter" idx="4"/>
          </p:nvPr>
        </p:nvSpPr>
        <p:spPr/>
        <p:txBody>
          <a:bodyPr/>
          <a:lstStyle/>
          <a:p>
            <a:fld id="{E6166F9C-AA76-49A4-852C-289CB63A6674}" type="slidenum">
              <a:rPr lang="en-US" smtClean="0"/>
              <a:t>9</a:t>
            </a:fld>
            <a:endParaRPr lang="en-US"/>
          </a:p>
        </p:txBody>
      </p:sp>
      <p:sp>
        <p:nvSpPr>
          <p:cNvPr id="45" name="TextBox 44">
            <a:extLst>
              <a:ext uri="{FF2B5EF4-FFF2-40B4-BE49-F238E27FC236}">
                <a16:creationId xmlns:a16="http://schemas.microsoft.com/office/drawing/2014/main" id="{00EEA319-B58E-4816-97FF-9CF5FFA4A2C9}"/>
              </a:ext>
            </a:extLst>
          </p:cNvPr>
          <p:cNvSpPr txBox="1"/>
          <p:nvPr/>
        </p:nvSpPr>
        <p:spPr>
          <a:xfrm>
            <a:off x="5235474" y="1932957"/>
            <a:ext cx="3662956" cy="1200329"/>
          </a:xfrm>
          <a:prstGeom prst="rect">
            <a:avLst/>
          </a:prstGeom>
          <a:noFill/>
        </p:spPr>
        <p:txBody>
          <a:bodyPr wrap="square" rtlCol="0">
            <a:spAutoFit/>
          </a:bodyPr>
          <a:lstStyle/>
          <a:p>
            <a:r>
              <a:rPr lang="en-US" b="1"/>
              <a:t>Vapor Compression Cycle</a:t>
            </a:r>
          </a:p>
          <a:p>
            <a:pPr marL="285750" indent="-285750">
              <a:buFont typeface="Arial" panose="020B0604020202020204" pitchFamily="34" charset="0"/>
              <a:buChar char="•"/>
            </a:pPr>
            <a:r>
              <a:rPr lang="en-US"/>
              <a:t>Pumped refrigerant</a:t>
            </a:r>
          </a:p>
          <a:p>
            <a:pPr marL="285750" indent="-285750">
              <a:buFont typeface="Arial" panose="020B0604020202020204" pitchFamily="34" charset="0"/>
              <a:buChar char="•"/>
            </a:pPr>
            <a:r>
              <a:rPr lang="en-US"/>
              <a:t>Pressurized (liquid) </a:t>
            </a:r>
            <a:r>
              <a:rPr lang="en-US" b="1"/>
              <a:t>delivers</a:t>
            </a:r>
            <a:r>
              <a:rPr lang="en-US"/>
              <a:t> heat </a:t>
            </a:r>
          </a:p>
          <a:p>
            <a:pPr marL="285750" indent="-285750">
              <a:buFont typeface="Arial" panose="020B0604020202020204" pitchFamily="34" charset="0"/>
              <a:buChar char="•"/>
            </a:pPr>
            <a:r>
              <a:rPr lang="en-US"/>
              <a:t>Depressurized (gas) </a:t>
            </a:r>
            <a:r>
              <a:rPr lang="en-US" b="1"/>
              <a:t>collects</a:t>
            </a:r>
            <a:r>
              <a:rPr lang="en-US"/>
              <a:t> heat </a:t>
            </a:r>
          </a:p>
        </p:txBody>
      </p:sp>
      <p:pic>
        <p:nvPicPr>
          <p:cNvPr id="8" name="Picture 7" descr="A picture containing text, sign, clipart, vector graphics&#10;&#10;Description automatically generated">
            <a:extLst>
              <a:ext uri="{FF2B5EF4-FFF2-40B4-BE49-F238E27FC236}">
                <a16:creationId xmlns:a16="http://schemas.microsoft.com/office/drawing/2014/main" id="{ACDDBAB6-D2E2-834E-B53B-567F757FD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96" y="1304401"/>
            <a:ext cx="3723414" cy="2503492"/>
          </a:xfrm>
          <a:prstGeom prst="rect">
            <a:avLst/>
          </a:prstGeom>
        </p:spPr>
      </p:pic>
      <p:sp>
        <p:nvSpPr>
          <p:cNvPr id="13" name="TextBox 12">
            <a:extLst>
              <a:ext uri="{FF2B5EF4-FFF2-40B4-BE49-F238E27FC236}">
                <a16:creationId xmlns:a16="http://schemas.microsoft.com/office/drawing/2014/main" id="{0C31DEAD-0732-44A0-80AB-9865382F18F4}"/>
              </a:ext>
            </a:extLst>
          </p:cNvPr>
          <p:cNvSpPr txBox="1"/>
          <p:nvPr/>
        </p:nvSpPr>
        <p:spPr>
          <a:xfrm>
            <a:off x="4064192" y="5018232"/>
            <a:ext cx="157926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defTabSz="914400" fontAlgn="base">
              <a:spcBef>
                <a:spcPct val="0"/>
              </a:spcBef>
              <a:spcAft>
                <a:spcPct val="0"/>
              </a:spcAft>
              <a:defRPr/>
            </a:pPr>
            <a:r>
              <a:rPr lang="en-US">
                <a:solidFill>
                  <a:schemeClr val="bg1"/>
                </a:solidFill>
                <a:latin typeface="Calibri" pitchFamily="34" charset="0"/>
                <a:cs typeface="Arial" charset="0"/>
              </a:rPr>
              <a:t>Cooling Mode</a:t>
            </a:r>
          </a:p>
        </p:txBody>
      </p:sp>
      <p:pic>
        <p:nvPicPr>
          <p:cNvPr id="4" name="Picture 3" descr="A picture containing text&#10;&#10;Description automatically generated">
            <a:extLst>
              <a:ext uri="{FF2B5EF4-FFF2-40B4-BE49-F238E27FC236}">
                <a16:creationId xmlns:a16="http://schemas.microsoft.com/office/drawing/2014/main" id="{E8D71203-BFE9-F144-B7A4-1946F470D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39" y="801959"/>
            <a:ext cx="5707113" cy="3118757"/>
          </a:xfrm>
          <a:prstGeom prst="rect">
            <a:avLst/>
          </a:prstGeom>
        </p:spPr>
      </p:pic>
      <p:sp>
        <p:nvSpPr>
          <p:cNvPr id="11" name="TextBox 10">
            <a:extLst>
              <a:ext uri="{FF2B5EF4-FFF2-40B4-BE49-F238E27FC236}">
                <a16:creationId xmlns:a16="http://schemas.microsoft.com/office/drawing/2014/main" id="{A7D66337-141E-4254-BC1D-669CD8665F8B}"/>
              </a:ext>
            </a:extLst>
          </p:cNvPr>
          <p:cNvSpPr txBox="1"/>
          <p:nvPr/>
        </p:nvSpPr>
        <p:spPr>
          <a:xfrm>
            <a:off x="4064192" y="5018232"/>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Heating Mode</a:t>
            </a:r>
          </a:p>
        </p:txBody>
      </p:sp>
      <p:sp>
        <p:nvSpPr>
          <p:cNvPr id="14" name="TextBox 13">
            <a:extLst>
              <a:ext uri="{FF2B5EF4-FFF2-40B4-BE49-F238E27FC236}">
                <a16:creationId xmlns:a16="http://schemas.microsoft.com/office/drawing/2014/main" id="{F6E6E053-E072-40D3-8219-4C49C61BBA6E}"/>
              </a:ext>
            </a:extLst>
          </p:cNvPr>
          <p:cNvSpPr txBox="1"/>
          <p:nvPr/>
        </p:nvSpPr>
        <p:spPr>
          <a:xfrm>
            <a:off x="6959242" y="4105807"/>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pitchFamily="34" charset="0"/>
                <a:cs typeface="Arial" charset="0"/>
              </a:rPr>
              <a:t>Outdoors</a:t>
            </a:r>
          </a:p>
        </p:txBody>
      </p:sp>
      <p:sp>
        <p:nvSpPr>
          <p:cNvPr id="15" name="TextBox 14">
            <a:extLst>
              <a:ext uri="{FF2B5EF4-FFF2-40B4-BE49-F238E27FC236}">
                <a16:creationId xmlns:a16="http://schemas.microsoft.com/office/drawing/2014/main" id="{49E48EBE-C1A0-4191-88C1-EBF7DAA35725}"/>
              </a:ext>
            </a:extLst>
          </p:cNvPr>
          <p:cNvSpPr txBox="1"/>
          <p:nvPr/>
        </p:nvSpPr>
        <p:spPr>
          <a:xfrm>
            <a:off x="1368640" y="4164775"/>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a:cs typeface="Arial"/>
              </a:rPr>
              <a:t>Indoors</a:t>
            </a:r>
            <a:endParaRPr lang="en-US">
              <a:solidFill>
                <a:srgbClr val="003C71"/>
              </a:solidFill>
              <a:latin typeface="Calibri" pitchFamily="34" charset="0"/>
              <a:cs typeface="Arial" charset="0"/>
            </a:endParaRPr>
          </a:p>
        </p:txBody>
      </p:sp>
    </p:spTree>
    <p:extLst>
      <p:ext uri="{BB962C8B-B14F-4D97-AF65-F5344CB8AC3E}">
        <p14:creationId xmlns:p14="http://schemas.microsoft.com/office/powerpoint/2010/main" val="14728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a:bodyPr>
          <a:lstStyle/>
          <a:p>
            <a:r>
              <a:rPr lang="en-US" sz="3600">
                <a:latin typeface="Abadi" panose="020B0604020104020204" pitchFamily="34" charset="0"/>
              </a:rPr>
              <a:t>Setback Norms Difference</a:t>
            </a: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Daily setback 4 – 7°F</a:t>
            </a:r>
          </a:p>
          <a:p>
            <a:r>
              <a:rPr lang="en-US" sz="1800"/>
              <a:t>Vacation setback 7 – 15°</a:t>
            </a:r>
          </a:p>
          <a:p>
            <a:r>
              <a:rPr lang="en-US" sz="1800"/>
              <a:t>High heat comes on to recover</a:t>
            </a:r>
          </a:p>
          <a:p>
            <a:r>
              <a:rPr lang="en-US" sz="1800"/>
              <a:t>Great savings from reduced heating during the setback</a:t>
            </a:r>
          </a:p>
        </p:txBody>
      </p:sp>
      <p:sp>
        <p:nvSpPr>
          <p:cNvPr id="10" name="Content Placeholder 9">
            <a:extLst>
              <a:ext uri="{FF2B5EF4-FFF2-40B4-BE49-F238E27FC236}">
                <a16:creationId xmlns:a16="http://schemas.microsoft.com/office/drawing/2014/main" id="{946A735F-8711-43AC-A977-C3019E672CFA}"/>
              </a:ext>
            </a:extLst>
          </p:cNvPr>
          <p:cNvSpPr>
            <a:spLocks noGrp="1"/>
          </p:cNvSpPr>
          <p:nvPr>
            <p:ph sz="half" idx="2"/>
          </p:nvPr>
        </p:nvSpPr>
        <p:spPr/>
        <p:txBody>
          <a:bodyPr/>
          <a:lstStyle/>
          <a:p>
            <a:r>
              <a:rPr lang="en-US" sz="1800"/>
              <a:t>Daily set back 1 – 3°F</a:t>
            </a:r>
          </a:p>
          <a:p>
            <a:r>
              <a:rPr lang="en-US" sz="1800"/>
              <a:t>Vacation setback 7 – 15°</a:t>
            </a:r>
          </a:p>
          <a:p>
            <a:r>
              <a:rPr lang="en-US" sz="1800"/>
              <a:t>Compressor operates at steady speed to recover </a:t>
            </a:r>
          </a:p>
          <a:p>
            <a:r>
              <a:rPr lang="en-US" sz="1800"/>
              <a:t>Recovery can take longer than with traditional systems</a:t>
            </a:r>
          </a:p>
          <a:p>
            <a:r>
              <a:rPr lang="en-US" sz="1800"/>
              <a:t>Good savings from reduced heating during the setback, without recovery penalty</a:t>
            </a:r>
          </a:p>
          <a:p>
            <a:pPr marL="0" indent="0">
              <a:buNone/>
            </a:pPr>
            <a:endParaRPr lang="en-US" sz="2000"/>
          </a:p>
          <a:p>
            <a:pPr marL="457200" lvl="1" indent="0">
              <a:buNone/>
            </a:pPr>
            <a:endParaRPr lang="en-US" sz="1600"/>
          </a:p>
          <a:p>
            <a:endParaRPr lang="en-US" sz="2000"/>
          </a:p>
          <a:p>
            <a:endParaRPr lang="en-US"/>
          </a:p>
          <a:p>
            <a:pPr marL="0" indent="0">
              <a:buNone/>
            </a:pPr>
            <a:endParaRPr lang="en-US"/>
          </a:p>
        </p:txBody>
      </p:sp>
      <p:sp>
        <p:nvSpPr>
          <p:cNvPr id="13" name="Slide Number Placeholder 4">
            <a:extLst>
              <a:ext uri="{FF2B5EF4-FFF2-40B4-BE49-F238E27FC236}">
                <a16:creationId xmlns:a16="http://schemas.microsoft.com/office/drawing/2014/main" id="{742EA27C-F685-4191-B1A5-8FCFC60F5A8E}"/>
              </a:ext>
            </a:extLst>
          </p:cNvPr>
          <p:cNvSpPr>
            <a:spLocks noGrp="1"/>
          </p:cNvSpPr>
          <p:nvPr>
            <p:ph type="sldNum" sz="quarter" idx="4"/>
          </p:nvPr>
        </p:nvSpPr>
        <p:spPr/>
        <p:txBody>
          <a:bodyPr/>
          <a:lstStyle/>
          <a:p>
            <a:fld id="{E6166F9C-AA76-49A4-852C-289CB63A6674}" type="slidenum">
              <a:rPr lang="en-US" smtClean="0"/>
              <a:t>90</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483773" y="1548207"/>
            <a:ext cx="57150" cy="474525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Icon&#10;&#10;Description automatically generated">
            <a:extLst>
              <a:ext uri="{FF2B5EF4-FFF2-40B4-BE49-F238E27FC236}">
                <a16:creationId xmlns:a16="http://schemas.microsoft.com/office/drawing/2014/main" id="{A511759C-F185-4A33-A18D-8F837B5186A0}"/>
              </a:ext>
            </a:extLst>
          </p:cNvPr>
          <p:cNvPicPr>
            <a:picLocks noChangeAspect="1"/>
          </p:cNvPicPr>
          <p:nvPr/>
        </p:nvPicPr>
        <p:blipFill>
          <a:blip r:embed="rId3"/>
          <a:stretch>
            <a:fillRect/>
          </a:stretch>
        </p:blipFill>
        <p:spPr>
          <a:xfrm>
            <a:off x="1395815" y="3595663"/>
            <a:ext cx="1982890" cy="2343473"/>
          </a:xfrm>
          <a:prstGeom prst="rect">
            <a:avLst/>
          </a:prstGeom>
        </p:spPr>
      </p:pic>
      <p:pic>
        <p:nvPicPr>
          <p:cNvPr id="9" name="Picture 8" descr="Text, icon&#10;&#10;Description automatically generated">
            <a:extLst>
              <a:ext uri="{FF2B5EF4-FFF2-40B4-BE49-F238E27FC236}">
                <a16:creationId xmlns:a16="http://schemas.microsoft.com/office/drawing/2014/main" id="{A63F5A41-CDFE-4B44-B95B-3AFBDB1F29D9}"/>
              </a:ext>
            </a:extLst>
          </p:cNvPr>
          <p:cNvPicPr>
            <a:picLocks noChangeAspect="1"/>
          </p:cNvPicPr>
          <p:nvPr/>
        </p:nvPicPr>
        <p:blipFill>
          <a:blip r:embed="rId4"/>
          <a:stretch>
            <a:fillRect/>
          </a:stretch>
        </p:blipFill>
        <p:spPr>
          <a:xfrm>
            <a:off x="5961587" y="3902087"/>
            <a:ext cx="1792824" cy="2124129"/>
          </a:xfrm>
          <a:prstGeom prst="rect">
            <a:avLst/>
          </a:prstGeom>
        </p:spPr>
      </p:pic>
      <p:sp>
        <p:nvSpPr>
          <p:cNvPr id="11" name="TextBox 10">
            <a:extLst>
              <a:ext uri="{FF2B5EF4-FFF2-40B4-BE49-F238E27FC236}">
                <a16:creationId xmlns:a16="http://schemas.microsoft.com/office/drawing/2014/main" id="{3D960C2B-FA47-493C-9BFA-FF9A5E44A9A7}"/>
              </a:ext>
            </a:extLst>
          </p:cNvPr>
          <p:cNvSpPr txBox="1"/>
          <p:nvPr/>
        </p:nvSpPr>
        <p:spPr>
          <a:xfrm>
            <a:off x="6013734" y="5939136"/>
            <a:ext cx="1688531" cy="461665"/>
          </a:xfrm>
          <a:prstGeom prst="rect">
            <a:avLst/>
          </a:prstGeom>
          <a:noFill/>
        </p:spPr>
        <p:txBody>
          <a:bodyPr wrap="square" rtlCol="0">
            <a:spAutoFit/>
          </a:bodyPr>
          <a:lstStyle/>
          <a:p>
            <a:r>
              <a:rPr lang="en-US" sz="2400"/>
              <a:t>Heat Pumps</a:t>
            </a:r>
          </a:p>
        </p:txBody>
      </p:sp>
      <p:sp>
        <p:nvSpPr>
          <p:cNvPr id="12" name="TextBox 11">
            <a:extLst>
              <a:ext uri="{FF2B5EF4-FFF2-40B4-BE49-F238E27FC236}">
                <a16:creationId xmlns:a16="http://schemas.microsoft.com/office/drawing/2014/main" id="{D6A272A2-63AC-4B4D-B0B2-93D049338321}"/>
              </a:ext>
            </a:extLst>
          </p:cNvPr>
          <p:cNvSpPr txBox="1"/>
          <p:nvPr/>
        </p:nvSpPr>
        <p:spPr>
          <a:xfrm>
            <a:off x="1809827" y="5953064"/>
            <a:ext cx="1154867" cy="461665"/>
          </a:xfrm>
          <a:prstGeom prst="rect">
            <a:avLst/>
          </a:prstGeom>
          <a:noFill/>
        </p:spPr>
        <p:txBody>
          <a:bodyPr wrap="square" rtlCol="0">
            <a:spAutoFit/>
          </a:bodyPr>
          <a:lstStyle/>
          <a:p>
            <a:r>
              <a:rPr lang="en-US" sz="2400"/>
              <a:t>Gas/Oil</a:t>
            </a:r>
          </a:p>
        </p:txBody>
      </p:sp>
    </p:spTree>
    <p:extLst>
      <p:ext uri="{BB962C8B-B14F-4D97-AF65-F5344CB8AC3E}">
        <p14:creationId xmlns:p14="http://schemas.microsoft.com/office/powerpoint/2010/main" val="1610496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719-F4D4-4D82-B65C-3F406D6C4B03}"/>
              </a:ext>
            </a:extLst>
          </p:cNvPr>
          <p:cNvSpPr>
            <a:spLocks noGrp="1"/>
          </p:cNvSpPr>
          <p:nvPr>
            <p:ph type="title"/>
          </p:nvPr>
        </p:nvSpPr>
        <p:spPr/>
        <p:txBody>
          <a:bodyPr>
            <a:normAutofit/>
          </a:bodyPr>
          <a:lstStyle/>
          <a:p>
            <a:r>
              <a:rPr lang="en-US" sz="3600">
                <a:latin typeface="Abadi" panose="020B0604020104020204" pitchFamily="34" charset="0"/>
              </a:rPr>
              <a:t>Auxiliary Strip Heat Lockouts</a:t>
            </a:r>
          </a:p>
        </p:txBody>
      </p:sp>
      <p:sp>
        <p:nvSpPr>
          <p:cNvPr id="5" name="Text Placeholder 2">
            <a:extLst>
              <a:ext uri="{FF2B5EF4-FFF2-40B4-BE49-F238E27FC236}">
                <a16:creationId xmlns:a16="http://schemas.microsoft.com/office/drawing/2014/main" id="{F3A76CAB-32E4-4372-957C-83960AB4770B}"/>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Definition:</a:t>
            </a:r>
            <a:endParaRPr lang="en-US" sz="1800" b="1"/>
          </a:p>
          <a:p>
            <a:r>
              <a:rPr lang="en-US" sz="1800"/>
              <a:t>Temperature </a:t>
            </a:r>
            <a:r>
              <a:rPr lang="en-US" sz="1800" b="1" i="1"/>
              <a:t>above</a:t>
            </a:r>
            <a:r>
              <a:rPr lang="en-US" sz="1800"/>
              <a:t> at which the auxiliary electric resistance strip heat will </a:t>
            </a:r>
            <a:r>
              <a:rPr lang="en-US" sz="1800" b="1" i="1"/>
              <a:t>not</a:t>
            </a:r>
            <a:r>
              <a:rPr lang="en-US" sz="1800"/>
              <a:t> operate</a:t>
            </a:r>
          </a:p>
          <a:p>
            <a:pPr lvl="1"/>
            <a:r>
              <a:rPr lang="en-US" sz="1600"/>
              <a:t>Typically set in the range of 25°F – 35°F</a:t>
            </a:r>
          </a:p>
          <a:p>
            <a:pPr lvl="1"/>
            <a:r>
              <a:rPr lang="en-US" sz="1600"/>
              <a:t>Outdoor temperature sensor or weather station  </a:t>
            </a:r>
          </a:p>
          <a:p>
            <a:r>
              <a:rPr lang="en-US" sz="1800"/>
              <a:t>Alternative method – set lockout based on minimum heat pump </a:t>
            </a:r>
            <a:r>
              <a:rPr lang="en-US" sz="1800" b="1" i="1"/>
              <a:t>supply air </a:t>
            </a:r>
            <a:r>
              <a:rPr lang="en-US" sz="1800"/>
              <a:t>temperature</a:t>
            </a:r>
          </a:p>
          <a:p>
            <a:pPr lvl="1"/>
            <a:r>
              <a:rPr lang="en-US" sz="1600"/>
              <a:t>Typically set at 85°F</a:t>
            </a:r>
          </a:p>
          <a:p>
            <a:pPr lvl="1"/>
            <a:endParaRPr lang="en-US" sz="1600"/>
          </a:p>
          <a:p>
            <a:pPr marL="0" indent="0">
              <a:buNone/>
            </a:pPr>
            <a:r>
              <a:rPr lang="en-US" sz="2000" b="1"/>
              <a:t>Benefits:</a:t>
            </a:r>
          </a:p>
          <a:p>
            <a:r>
              <a:rPr lang="en-US" sz="1800"/>
              <a:t>Prevents use of electric resistance for recovery when not necessary</a:t>
            </a:r>
          </a:p>
          <a:p>
            <a:pPr marL="0" indent="0">
              <a:buNone/>
            </a:pPr>
            <a:endParaRPr lang="en-US" sz="2000"/>
          </a:p>
          <a:p>
            <a:pPr lvl="1"/>
            <a:endParaRPr lang="en-US" sz="1600"/>
          </a:p>
        </p:txBody>
      </p:sp>
      <p:pic>
        <p:nvPicPr>
          <p:cNvPr id="2050" name="Picture 2" descr="Image result for auxiliary strip heat">
            <a:extLst>
              <a:ext uri="{FF2B5EF4-FFF2-40B4-BE49-F238E27FC236}">
                <a16:creationId xmlns:a16="http://schemas.microsoft.com/office/drawing/2014/main" id="{6DF7306A-5504-41EA-B474-059942F98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709" y="2103804"/>
            <a:ext cx="3061189" cy="20407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73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719-F4D4-4D82-B65C-3F406D6C4B03}"/>
              </a:ext>
            </a:extLst>
          </p:cNvPr>
          <p:cNvSpPr>
            <a:spLocks noGrp="1"/>
          </p:cNvSpPr>
          <p:nvPr>
            <p:ph type="title"/>
          </p:nvPr>
        </p:nvSpPr>
        <p:spPr/>
        <p:txBody>
          <a:bodyPr>
            <a:normAutofit/>
          </a:bodyPr>
          <a:lstStyle/>
          <a:p>
            <a:r>
              <a:rPr lang="en-US" sz="3600">
                <a:latin typeface="Abadi" panose="020B0604020104020204" pitchFamily="34" charset="0"/>
              </a:rPr>
              <a:t>Compressor Lockouts</a:t>
            </a:r>
          </a:p>
        </p:txBody>
      </p:sp>
      <p:sp>
        <p:nvSpPr>
          <p:cNvPr id="5" name="Text Placeholder 2">
            <a:extLst>
              <a:ext uri="{FF2B5EF4-FFF2-40B4-BE49-F238E27FC236}">
                <a16:creationId xmlns:a16="http://schemas.microsoft.com/office/drawing/2014/main" id="{F3A76CAB-32E4-4372-957C-83960AB4770B}"/>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Definition:</a:t>
            </a:r>
            <a:endParaRPr lang="en-US" sz="1800" b="1"/>
          </a:p>
          <a:p>
            <a:r>
              <a:rPr lang="en-US" sz="1800"/>
              <a:t>Temperature </a:t>
            </a:r>
            <a:r>
              <a:rPr lang="en-US" sz="1800" b="1" i="1"/>
              <a:t>below</a:t>
            </a:r>
            <a:r>
              <a:rPr lang="en-US" sz="1800"/>
              <a:t> at which the heat pump’s compressor will </a:t>
            </a:r>
            <a:r>
              <a:rPr lang="en-US" sz="1800" b="1" i="1"/>
              <a:t>not</a:t>
            </a:r>
            <a:r>
              <a:rPr lang="en-US" sz="1800"/>
              <a:t> operate</a:t>
            </a:r>
          </a:p>
          <a:p>
            <a:pPr lvl="1"/>
            <a:r>
              <a:rPr lang="en-US" sz="1600"/>
              <a:t>Follow manufacturer guidelines</a:t>
            </a:r>
          </a:p>
          <a:p>
            <a:pPr lvl="1"/>
            <a:r>
              <a:rPr lang="en-US" sz="1600"/>
              <a:t>Disable for most cold climate heat pumps</a:t>
            </a:r>
          </a:p>
          <a:p>
            <a:pPr lvl="1"/>
            <a:r>
              <a:rPr lang="en-US" sz="1600"/>
              <a:t>If used, 5°F or lower</a:t>
            </a:r>
          </a:p>
        </p:txBody>
      </p:sp>
      <p:pic>
        <p:nvPicPr>
          <p:cNvPr id="3074" name="Picture 2" descr="Image result for heat pump compressor">
            <a:extLst>
              <a:ext uri="{FF2B5EF4-FFF2-40B4-BE49-F238E27FC236}">
                <a16:creationId xmlns:a16="http://schemas.microsoft.com/office/drawing/2014/main" id="{EE8A256D-312A-4E25-8367-D5F2B5FE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64995"/>
            <a:ext cx="30289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7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23278"/>
            <a:ext cx="7772400" cy="2085740"/>
          </a:xfrm>
        </p:spPr>
        <p:txBody>
          <a:bodyPr>
            <a:normAutofit/>
          </a:bodyPr>
          <a:lstStyle/>
          <a:p>
            <a:pPr algn="ctr"/>
            <a:r>
              <a:rPr lang="en-US" sz="4800">
                <a:latin typeface="Abadi" panose="020B0604020104020204" pitchFamily="34" charset="0"/>
              </a:rPr>
              <a:t>Part 6</a:t>
            </a:r>
            <a:br>
              <a:rPr lang="en-US" sz="4800">
                <a:latin typeface="Abadi" panose="020B0604020104020204" pitchFamily="34" charset="0"/>
              </a:rPr>
            </a:br>
            <a:r>
              <a:rPr lang="en-US" sz="4800">
                <a:latin typeface="Abadi" panose="020B0604020104020204" pitchFamily="34" charset="0"/>
              </a:rPr>
              <a:t>Recommended Practices and Design Examples</a:t>
            </a:r>
          </a:p>
        </p:txBody>
      </p:sp>
      <p:pic>
        <p:nvPicPr>
          <p:cNvPr id="4" name="Picture 8" descr="Text, icon&#10;&#10;Description automatically generated">
            <a:extLst>
              <a:ext uri="{FF2B5EF4-FFF2-40B4-BE49-F238E27FC236}">
                <a16:creationId xmlns:a16="http://schemas.microsoft.com/office/drawing/2014/main" id="{CE735210-9D1D-42CF-A809-B915D5F601C7}"/>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829215A7-9E52-4EE9-9C2B-469CE93946E6}"/>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7275223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Autofit/>
          </a:bodyPr>
          <a:lstStyle/>
          <a:p>
            <a:r>
              <a:rPr lang="en-US" sz="3600">
                <a:latin typeface="Abadi" panose="020B0604020104020204" pitchFamily="34" charset="0"/>
              </a:rPr>
              <a:t>Recommended Design Practices</a:t>
            </a:r>
            <a:br>
              <a:rPr lang="en-US" sz="3200">
                <a:latin typeface="Abadi" panose="020B0604020104020204" pitchFamily="34" charset="0"/>
              </a:rPr>
            </a:br>
            <a:r>
              <a:rPr lang="en-US" sz="2800">
                <a:latin typeface="Abadi" panose="020B0604020104020204" pitchFamily="34" charset="0"/>
              </a:rPr>
              <a:t>Learning Outcomes</a:t>
            </a:r>
            <a:endParaRPr lang="en-US" sz="32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94</a:t>
            </a:fld>
            <a:endParaRPr lang="en-US"/>
          </a:p>
        </p:txBody>
      </p:sp>
    </p:spTree>
    <p:extLst>
      <p:ext uri="{BB962C8B-B14F-4D97-AF65-F5344CB8AC3E}">
        <p14:creationId xmlns:p14="http://schemas.microsoft.com/office/powerpoint/2010/main" val="20482187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E8320C-F6A8-4180-A0F3-8D49415CCECC}"/>
              </a:ext>
            </a:extLst>
          </p:cNvPr>
          <p:cNvGraphicFramePr>
            <a:graphicFrameLocks noGrp="1"/>
          </p:cNvGraphicFramePr>
          <p:nvPr>
            <p:ph idx="1"/>
            <p:extLst>
              <p:ext uri="{D42A27DB-BD31-4B8C-83A1-F6EECF244321}">
                <p14:modId xmlns:p14="http://schemas.microsoft.com/office/powerpoint/2010/main" val="828885771"/>
              </p:ext>
            </p:extLst>
          </p:nvPr>
        </p:nvGraphicFramePr>
        <p:xfrm>
          <a:off x="628650" y="1433354"/>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24D2F36-7F2E-441B-898A-55A425BCC254}"/>
              </a:ext>
            </a:extLst>
          </p:cNvPr>
          <p:cNvSpPr>
            <a:spLocks noGrp="1"/>
          </p:cNvSpPr>
          <p:nvPr>
            <p:ph type="title"/>
          </p:nvPr>
        </p:nvSpPr>
        <p:spPr/>
        <p:txBody>
          <a:bodyPr>
            <a:normAutofit fontScale="90000"/>
          </a:bodyPr>
          <a:lstStyle/>
          <a:p>
            <a:r>
              <a:rPr lang="en-US" sz="4000">
                <a:latin typeface="Abadi" panose="020B0604020104020204" pitchFamily="34" charset="0"/>
              </a:rPr>
              <a:t>Recommended Practices </a:t>
            </a:r>
            <a:br>
              <a:rPr lang="en-US" sz="4000">
                <a:latin typeface="Abadi" panose="020B0604020104020204" pitchFamily="34" charset="0"/>
              </a:rPr>
            </a:br>
            <a:r>
              <a:rPr lang="en-US" sz="3200">
                <a:latin typeface="Abadi" panose="020B0604020104020204" pitchFamily="34" charset="0"/>
              </a:rPr>
              <a:t>Sizing Process</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A10373EE-04A1-4C7B-A83D-25941EB14702}"/>
              </a:ext>
            </a:extLst>
          </p:cNvPr>
          <p:cNvSpPr>
            <a:spLocks noGrp="1"/>
          </p:cNvSpPr>
          <p:nvPr>
            <p:ph type="sldNum" sz="quarter" idx="4"/>
          </p:nvPr>
        </p:nvSpPr>
        <p:spPr/>
        <p:txBody>
          <a:bodyPr/>
          <a:lstStyle/>
          <a:p>
            <a:fld id="{E6166F9C-AA76-49A4-852C-289CB63A6674}" type="slidenum">
              <a:rPr lang="en-US" smtClean="0"/>
              <a:t>95</a:t>
            </a:fld>
            <a:endParaRPr lang="en-US"/>
          </a:p>
        </p:txBody>
      </p:sp>
    </p:spTree>
    <p:extLst>
      <p:ext uri="{BB962C8B-B14F-4D97-AF65-F5344CB8AC3E}">
        <p14:creationId xmlns:p14="http://schemas.microsoft.com/office/powerpoint/2010/main" val="1044585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BD87DEC-E025-453A-9DEE-C5787C86C8FB}"/>
              </a:ext>
            </a:extLst>
          </p:cNvPr>
          <p:cNvSpPr txBox="1">
            <a:spLocks/>
          </p:cNvSpPr>
          <p:nvPr/>
        </p:nvSpPr>
        <p:spPr>
          <a:xfrm>
            <a:off x="4697381"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p:txBody>
          <a:bodyPr>
            <a:noAutofit/>
          </a:bodyPr>
          <a:lstStyle/>
          <a:p>
            <a:pPr>
              <a:buFont typeface="Wingdings" panose="05000000000000000000" pitchFamily="2" charset="2"/>
              <a:buChar char="ü"/>
            </a:pPr>
            <a:r>
              <a:rPr lang="en-US" sz="1800"/>
              <a:t>Leverage the NEEP Cold Climate Air-Source Heat Pump Product List</a:t>
            </a:r>
          </a:p>
          <a:p>
            <a:pPr>
              <a:buFont typeface="Wingdings" panose="05000000000000000000" pitchFamily="2" charset="2"/>
              <a:buChar char="ü"/>
            </a:pPr>
            <a:r>
              <a:rPr lang="en-US" sz="1800"/>
              <a:t>Ensure outdoor and indoor units are identified as compatible in the AHRI database</a:t>
            </a:r>
          </a:p>
          <a:p>
            <a:pPr>
              <a:buFont typeface="Wingdings" panose="05000000000000000000" pitchFamily="2" charset="2"/>
              <a:buChar char="ü"/>
            </a:pPr>
            <a:r>
              <a:rPr lang="en-US" sz="1800"/>
              <a:t>Determine if displacement/partial load or replacement/full load</a:t>
            </a:r>
          </a:p>
          <a:p>
            <a:pPr>
              <a:buFont typeface="Wingdings" panose="05000000000000000000" pitchFamily="2" charset="2"/>
              <a:buChar char="ü"/>
            </a:pPr>
            <a:r>
              <a:rPr lang="en-US" sz="1800"/>
              <a:t>Size for each zone – max. at design conditions, min. at 47°F</a:t>
            </a:r>
          </a:p>
          <a:p>
            <a:pPr>
              <a:buFont typeface="Wingdings" panose="05000000000000000000" pitchFamily="2" charset="2"/>
              <a:buChar char="ü"/>
            </a:pPr>
            <a:r>
              <a:rPr lang="en-US" sz="1800"/>
              <a:t>For multi-splits, max of 3 indoor heads per compressor</a:t>
            </a:r>
          </a:p>
        </p:txBody>
      </p:sp>
      <p:sp>
        <p:nvSpPr>
          <p:cNvPr id="14" name="Content Placeholder 2">
            <a:extLst>
              <a:ext uri="{FF2B5EF4-FFF2-40B4-BE49-F238E27FC236}">
                <a16:creationId xmlns:a16="http://schemas.microsoft.com/office/drawing/2014/main" id="{D520D1FF-DA72-4321-B7FB-05F4F8DD0207}"/>
              </a:ext>
            </a:extLst>
          </p:cNvPr>
          <p:cNvSpPr txBox="1">
            <a:spLocks/>
          </p:cNvSpPr>
          <p:nvPr/>
        </p:nvSpPr>
        <p:spPr>
          <a:xfrm>
            <a:off x="650813"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noFill/>
        </p:spPr>
        <p:txBody>
          <a:bodyPr>
            <a:normAutofit/>
          </a:bodyPr>
          <a:lstStyle/>
          <a:p>
            <a:pPr>
              <a:buFont typeface="Wingdings" panose="05000000000000000000" pitchFamily="2" charset="2"/>
              <a:buChar char="ü"/>
            </a:pPr>
            <a:r>
              <a:rPr lang="en-US" sz="1800"/>
              <a:t>Conduct building takeoffs/ site-survey</a:t>
            </a:r>
          </a:p>
          <a:p>
            <a:pPr>
              <a:buFont typeface="Wingdings" panose="05000000000000000000" pitchFamily="2" charset="2"/>
              <a:buChar char="ü"/>
            </a:pPr>
            <a:r>
              <a:rPr lang="en-US" sz="1800"/>
              <a:t>Get load calculations right</a:t>
            </a:r>
          </a:p>
          <a:p>
            <a:pPr lvl="1">
              <a:buFont typeface="Wingdings" panose="05000000000000000000" pitchFamily="2" charset="2"/>
              <a:buChar char="ü"/>
            </a:pPr>
            <a:r>
              <a:rPr lang="en-US" sz="1600"/>
              <a:t>No extraneous </a:t>
            </a:r>
            <a:r>
              <a:rPr lang="en-US" sz="1600" i="1"/>
              <a:t>safety factors</a:t>
            </a:r>
          </a:p>
          <a:p>
            <a:pPr>
              <a:buFont typeface="Wingdings" panose="05000000000000000000" pitchFamily="2" charset="2"/>
              <a:buChar char="ü"/>
            </a:pPr>
            <a:r>
              <a:rPr lang="en-US" sz="1800"/>
              <a:t>Represent actual conditions</a:t>
            </a:r>
          </a:p>
          <a:p>
            <a:pPr>
              <a:buFont typeface="Wingdings" panose="05000000000000000000" pitchFamily="2" charset="2"/>
              <a:buChar char="ü"/>
            </a:pPr>
            <a:r>
              <a:rPr lang="en-US" sz="1800"/>
              <a:t>Use the specified indoor and outdoor design conditions</a:t>
            </a:r>
          </a:p>
          <a:p>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12" name="Slide Number Placeholder 4">
            <a:extLst>
              <a:ext uri="{FF2B5EF4-FFF2-40B4-BE49-F238E27FC236}">
                <a16:creationId xmlns:a16="http://schemas.microsoft.com/office/drawing/2014/main" id="{6D4CCE8D-10A8-4153-8AF9-0AE2C3A83731}"/>
              </a:ext>
            </a:extLst>
          </p:cNvPr>
          <p:cNvSpPr>
            <a:spLocks noGrp="1"/>
          </p:cNvSpPr>
          <p:nvPr>
            <p:ph type="sldNum" sz="quarter" idx="4"/>
          </p:nvPr>
        </p:nvSpPr>
        <p:spPr/>
        <p:txBody>
          <a:bodyPr/>
          <a:lstStyle/>
          <a:p>
            <a:fld id="{E6166F9C-AA76-49A4-852C-289CB63A6674}" type="slidenum">
              <a:rPr lang="en-US" smtClean="0"/>
              <a:t>96</a:t>
            </a:fld>
            <a:endParaRPr lang="en-US"/>
          </a:p>
        </p:txBody>
      </p:sp>
      <p:sp>
        <p:nvSpPr>
          <p:cNvPr id="3" name="TextBox 2">
            <a:extLst>
              <a:ext uri="{FF2B5EF4-FFF2-40B4-BE49-F238E27FC236}">
                <a16:creationId xmlns:a16="http://schemas.microsoft.com/office/drawing/2014/main" id="{66B5B151-83D4-4E1E-BE12-AA09095E6DD6}"/>
              </a:ext>
            </a:extLst>
          </p:cNvPr>
          <p:cNvSpPr txBox="1"/>
          <p:nvPr/>
        </p:nvSpPr>
        <p:spPr>
          <a:xfrm>
            <a:off x="4697381" y="5268951"/>
            <a:ext cx="3624031" cy="461665"/>
          </a:xfrm>
          <a:prstGeom prst="rect">
            <a:avLst/>
          </a:prstGeom>
          <a:noFill/>
        </p:spPr>
        <p:txBody>
          <a:bodyPr wrap="square" rtlCol="0">
            <a:spAutoFit/>
          </a:bodyPr>
          <a:lstStyle/>
          <a:p>
            <a:pPr algn="ctr"/>
            <a:r>
              <a:rPr lang="en-US" sz="2400" b="1"/>
              <a:t>System Sizing Selection</a:t>
            </a:r>
          </a:p>
        </p:txBody>
      </p:sp>
      <p:sp>
        <p:nvSpPr>
          <p:cNvPr id="13" name="TextBox 12">
            <a:extLst>
              <a:ext uri="{FF2B5EF4-FFF2-40B4-BE49-F238E27FC236}">
                <a16:creationId xmlns:a16="http://schemas.microsoft.com/office/drawing/2014/main" id="{7C2D0CA9-624D-42CA-92DB-44FFBA811DDF}"/>
              </a:ext>
            </a:extLst>
          </p:cNvPr>
          <p:cNvSpPr txBox="1"/>
          <p:nvPr/>
        </p:nvSpPr>
        <p:spPr>
          <a:xfrm>
            <a:off x="650813" y="5268951"/>
            <a:ext cx="3624031" cy="461665"/>
          </a:xfrm>
          <a:prstGeom prst="rect">
            <a:avLst/>
          </a:prstGeom>
          <a:noFill/>
        </p:spPr>
        <p:txBody>
          <a:bodyPr wrap="square" rtlCol="0">
            <a:spAutoFit/>
          </a:bodyPr>
          <a:lstStyle/>
          <a:p>
            <a:pPr algn="ctr"/>
            <a:r>
              <a:rPr lang="en-US" sz="2400" b="1"/>
              <a:t>Load Calculations</a:t>
            </a:r>
          </a:p>
        </p:txBody>
      </p:sp>
    </p:spTree>
    <p:extLst>
      <p:ext uri="{BB962C8B-B14F-4D97-AF65-F5344CB8AC3E}">
        <p14:creationId xmlns:p14="http://schemas.microsoft.com/office/powerpoint/2010/main" val="2427991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708286-E622-48E2-B7BA-DE86160C8E02}"/>
              </a:ext>
            </a:extLst>
          </p:cNvPr>
          <p:cNvSpPr txBox="1">
            <a:spLocks/>
          </p:cNvSpPr>
          <p:nvPr/>
        </p:nvSpPr>
        <p:spPr>
          <a:xfrm>
            <a:off x="4699659" y="1425321"/>
            <a:ext cx="3796641" cy="295137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14" name="Content Placeholder 2">
            <a:extLst>
              <a:ext uri="{FF2B5EF4-FFF2-40B4-BE49-F238E27FC236}">
                <a16:creationId xmlns:a16="http://schemas.microsoft.com/office/drawing/2014/main" id="{243A9B93-07A8-42CE-A55F-77E105823AF4}"/>
              </a:ext>
            </a:extLst>
          </p:cNvPr>
          <p:cNvSpPr txBox="1">
            <a:spLocks/>
          </p:cNvSpPr>
          <p:nvPr/>
        </p:nvSpPr>
        <p:spPr>
          <a:xfrm>
            <a:off x="609600" y="1425320"/>
            <a:ext cx="3796641" cy="2951369"/>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628650" y="1453896"/>
            <a:ext cx="3886200" cy="3393312"/>
          </a:xfrm>
        </p:spPr>
        <p:txBody>
          <a:bodyPr>
            <a:noAutofit/>
          </a:bodyPr>
          <a:lstStyle/>
          <a:p>
            <a:pPr>
              <a:buFont typeface="Wingdings" panose="05000000000000000000" pitchFamily="2" charset="2"/>
              <a:buChar char="ü"/>
            </a:pPr>
            <a:r>
              <a:rPr lang="en-US" sz="1800"/>
              <a:t>Place in the top third of the wall for standard heads</a:t>
            </a:r>
          </a:p>
          <a:p>
            <a:pPr lvl="1">
              <a:buFont typeface="Wingdings" panose="05000000000000000000" pitchFamily="2" charset="2"/>
              <a:buChar char="ü"/>
            </a:pPr>
            <a:r>
              <a:rPr lang="en-US" sz="1600"/>
              <a:t>Up to 6 inches from the ceiling</a:t>
            </a:r>
          </a:p>
          <a:p>
            <a:pPr>
              <a:buFont typeface="Wingdings" panose="05000000000000000000" pitchFamily="2" charset="2"/>
              <a:buChar char="ü"/>
            </a:pPr>
            <a:r>
              <a:rPr lang="en-US" sz="1800"/>
              <a:t>When possible, place where there’s at least 20 feet of clearance in front of the unit for best air mixing</a:t>
            </a:r>
          </a:p>
          <a:p>
            <a:pPr>
              <a:buFont typeface="Wingdings" panose="05000000000000000000" pitchFamily="2" charset="2"/>
              <a:buChar char="ü"/>
            </a:pPr>
            <a:r>
              <a:rPr lang="en-US" sz="1800"/>
              <a:t>Middle of the room, not corners</a:t>
            </a:r>
          </a:p>
          <a:p>
            <a:pPr>
              <a:buFont typeface="Wingdings" panose="05000000000000000000" pitchFamily="2" charset="2"/>
              <a:buChar char="ü"/>
            </a:pPr>
            <a:r>
              <a:rPr lang="en-US" sz="1800"/>
              <a:t>Consider the need to deliver heat to each room</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18708" y="1453896"/>
            <a:ext cx="3796642" cy="4718304"/>
          </a:xfrm>
        </p:spPr>
        <p:txBody>
          <a:bodyPr>
            <a:normAutofit/>
          </a:bodyPr>
          <a:lstStyle/>
          <a:p>
            <a:pPr>
              <a:buFont typeface="Wingdings" panose="05000000000000000000" pitchFamily="2" charset="2"/>
              <a:buChar char="ü"/>
            </a:pPr>
            <a:r>
              <a:rPr lang="en-US" sz="1800"/>
              <a:t>Ensure ducts are adequately sized, Manual D is recommended</a:t>
            </a:r>
          </a:p>
          <a:p>
            <a:pPr>
              <a:buFont typeface="Wingdings" panose="05000000000000000000" pitchFamily="2" charset="2"/>
              <a:buChar char="ü"/>
            </a:pPr>
            <a:r>
              <a:rPr lang="en-US" sz="1800"/>
              <a:t>Specify sealing existing ducts in crawl spaces, attics, and garages</a:t>
            </a:r>
          </a:p>
          <a:p>
            <a:pPr>
              <a:buFont typeface="Wingdings" panose="05000000000000000000" pitchFamily="2" charset="2"/>
              <a:buChar char="ü"/>
            </a:pPr>
            <a:r>
              <a:rPr lang="en-US" sz="1800"/>
              <a:t>Design new ducts to minimize friction losses (i.e., use large radius bends or turning vanes)</a:t>
            </a:r>
          </a:p>
          <a:p>
            <a:pPr>
              <a:buFont typeface="Wingdings" panose="05000000000000000000" pitchFamily="2" charset="2"/>
              <a:buChar char="ü"/>
            </a:pPr>
            <a:r>
              <a:rPr lang="en-US" sz="1800"/>
              <a:t>Avoid specifying new ducts into outside conditioned space whenever possible</a:t>
            </a:r>
          </a:p>
        </p:txBody>
      </p:sp>
      <p:sp>
        <p:nvSpPr>
          <p:cNvPr id="12" name="Slide Number Placeholder 4">
            <a:extLst>
              <a:ext uri="{FF2B5EF4-FFF2-40B4-BE49-F238E27FC236}">
                <a16:creationId xmlns:a16="http://schemas.microsoft.com/office/drawing/2014/main" id="{85201951-0C09-4039-B626-CA1B15B2B3A9}"/>
              </a:ext>
            </a:extLst>
          </p:cNvPr>
          <p:cNvSpPr>
            <a:spLocks noGrp="1"/>
          </p:cNvSpPr>
          <p:nvPr>
            <p:ph type="sldNum" sz="quarter" idx="4"/>
          </p:nvPr>
        </p:nvSpPr>
        <p:spPr/>
        <p:txBody>
          <a:bodyPr/>
          <a:lstStyle/>
          <a:p>
            <a:fld id="{E6166F9C-AA76-49A4-852C-289CB63A6674}" type="slidenum">
              <a:rPr lang="en-US" smtClean="0"/>
              <a:t>97</a:t>
            </a:fld>
            <a:endParaRPr lang="en-US"/>
          </a:p>
        </p:txBody>
      </p:sp>
      <p:sp>
        <p:nvSpPr>
          <p:cNvPr id="2" name="TextBox 1">
            <a:extLst>
              <a:ext uri="{FF2B5EF4-FFF2-40B4-BE49-F238E27FC236}">
                <a16:creationId xmlns:a16="http://schemas.microsoft.com/office/drawing/2014/main" id="{1E9255FC-CD7A-472E-83AC-D54742A42B00}"/>
              </a:ext>
            </a:extLst>
          </p:cNvPr>
          <p:cNvSpPr txBox="1"/>
          <p:nvPr/>
        </p:nvSpPr>
        <p:spPr>
          <a:xfrm>
            <a:off x="746498" y="4472500"/>
            <a:ext cx="3522844" cy="461665"/>
          </a:xfrm>
          <a:prstGeom prst="rect">
            <a:avLst/>
          </a:prstGeom>
          <a:noFill/>
        </p:spPr>
        <p:txBody>
          <a:bodyPr wrap="square" rtlCol="0">
            <a:spAutoFit/>
          </a:bodyPr>
          <a:lstStyle/>
          <a:p>
            <a:pPr algn="ctr"/>
            <a:r>
              <a:rPr lang="en-US" sz="2400" b="1"/>
              <a:t>Indoor Heat Location</a:t>
            </a:r>
          </a:p>
        </p:txBody>
      </p:sp>
      <p:sp>
        <p:nvSpPr>
          <p:cNvPr id="13" name="TextBox 12">
            <a:extLst>
              <a:ext uri="{FF2B5EF4-FFF2-40B4-BE49-F238E27FC236}">
                <a16:creationId xmlns:a16="http://schemas.microsoft.com/office/drawing/2014/main" id="{10795C92-B6AE-4DFD-B89E-939CC5F7177F}"/>
              </a:ext>
            </a:extLst>
          </p:cNvPr>
          <p:cNvSpPr txBox="1"/>
          <p:nvPr/>
        </p:nvSpPr>
        <p:spPr>
          <a:xfrm>
            <a:off x="4836557" y="4488125"/>
            <a:ext cx="3522844" cy="461665"/>
          </a:xfrm>
          <a:prstGeom prst="rect">
            <a:avLst/>
          </a:prstGeom>
          <a:noFill/>
        </p:spPr>
        <p:txBody>
          <a:bodyPr wrap="square" rtlCol="0">
            <a:spAutoFit/>
          </a:bodyPr>
          <a:lstStyle/>
          <a:p>
            <a:pPr algn="ctr"/>
            <a:r>
              <a:rPr lang="en-US" sz="2400" b="1"/>
              <a:t>Ducting</a:t>
            </a:r>
          </a:p>
        </p:txBody>
      </p:sp>
    </p:spTree>
    <p:extLst>
      <p:ext uri="{BB962C8B-B14F-4D97-AF65-F5344CB8AC3E}">
        <p14:creationId xmlns:p14="http://schemas.microsoft.com/office/powerpoint/2010/main" val="663157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04B7ED7-93F0-4FAA-A71C-664653567B1E}"/>
              </a:ext>
            </a:extLst>
          </p:cNvPr>
          <p:cNvSpPr txBox="1">
            <a:spLocks/>
          </p:cNvSpPr>
          <p:nvPr/>
        </p:nvSpPr>
        <p:spPr>
          <a:xfrm>
            <a:off x="689903"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734812" y="1453896"/>
            <a:ext cx="3780037" cy="4718304"/>
          </a:xfrm>
        </p:spPr>
        <p:txBody>
          <a:bodyPr>
            <a:normAutofit/>
          </a:bodyPr>
          <a:lstStyle/>
          <a:p>
            <a:pPr>
              <a:buFont typeface="Wingdings" panose="05000000000000000000" pitchFamily="2" charset="2"/>
              <a:buChar char="ü"/>
            </a:pPr>
            <a:r>
              <a:rPr lang="en-US" sz="1800"/>
              <a:t>Design and select locations with enough room for free air flow</a:t>
            </a:r>
          </a:p>
          <a:p>
            <a:pPr>
              <a:buFont typeface="Wingdings" panose="05000000000000000000" pitchFamily="2" charset="2"/>
              <a:buChar char="ü"/>
            </a:pPr>
            <a:r>
              <a:rPr lang="en-US" sz="1800"/>
              <a:t>Minimize refrigerant line lengths</a:t>
            </a:r>
          </a:p>
          <a:p>
            <a:pPr>
              <a:buFont typeface="Wingdings" panose="05000000000000000000" pitchFamily="2" charset="2"/>
              <a:buChar char="ü"/>
            </a:pPr>
            <a:r>
              <a:rPr lang="en-US" sz="1800"/>
              <a:t>Specify risers or mount to wall above typical snow line</a:t>
            </a:r>
          </a:p>
          <a:p>
            <a:pPr>
              <a:buFont typeface="Wingdings" panose="05000000000000000000" pitchFamily="2" charset="2"/>
              <a:buChar char="ü"/>
            </a:pPr>
            <a:r>
              <a:rPr lang="en-US" sz="1800"/>
              <a:t>Specify install locations to not be under or near bedroom windows </a:t>
            </a:r>
          </a:p>
          <a:p>
            <a:pPr>
              <a:buFont typeface="Wingdings" panose="05000000000000000000" pitchFamily="2" charset="2"/>
              <a:buChar char="ü"/>
            </a:pPr>
            <a:r>
              <a:rPr lang="en-US" sz="1800"/>
              <a:t>Avoid installations under condensate drip lines</a:t>
            </a:r>
          </a:p>
          <a:p>
            <a:endParaRPr lang="en-US" sz="2000"/>
          </a:p>
        </p:txBody>
      </p:sp>
      <p:sp>
        <p:nvSpPr>
          <p:cNvPr id="14" name="Content Placeholder 2">
            <a:extLst>
              <a:ext uri="{FF2B5EF4-FFF2-40B4-BE49-F238E27FC236}">
                <a16:creationId xmlns:a16="http://schemas.microsoft.com/office/drawing/2014/main" id="{A7F18DB0-3027-47CB-9F5F-BC9FFD651188}"/>
              </a:ext>
            </a:extLst>
          </p:cNvPr>
          <p:cNvSpPr txBox="1">
            <a:spLocks/>
          </p:cNvSpPr>
          <p:nvPr/>
        </p:nvSpPr>
        <p:spPr>
          <a:xfrm>
            <a:off x="4695178"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35312" y="1453896"/>
            <a:ext cx="3780037" cy="4718304"/>
          </a:xfrm>
        </p:spPr>
        <p:txBody>
          <a:bodyPr>
            <a:normAutofit/>
          </a:bodyPr>
          <a:lstStyle/>
          <a:p>
            <a:pPr>
              <a:buFont typeface="Wingdings" panose="05000000000000000000" pitchFamily="2" charset="2"/>
              <a:buChar char="ü"/>
            </a:pPr>
            <a:r>
              <a:rPr lang="en-US" sz="1800"/>
              <a:t>Design for drain to slope downhill</a:t>
            </a:r>
          </a:p>
          <a:p>
            <a:pPr>
              <a:buFont typeface="Wingdings" panose="05000000000000000000" pitchFamily="2" charset="2"/>
              <a:buChar char="ü"/>
            </a:pPr>
            <a:r>
              <a:rPr lang="en-US" sz="1800"/>
              <a:t>Design so that terminations are not near walkways or into crawl spaces</a:t>
            </a:r>
          </a:p>
          <a:p>
            <a:pPr>
              <a:buFont typeface="Wingdings" panose="05000000000000000000" pitchFamily="2" charset="2"/>
              <a:buChar char="ü"/>
            </a:pPr>
            <a:r>
              <a:rPr lang="en-US" sz="1800"/>
              <a:t>Specify external condensate pump when needed</a:t>
            </a:r>
          </a:p>
          <a:p>
            <a:pPr>
              <a:buFont typeface="Wingdings" panose="05000000000000000000" pitchFamily="2" charset="2"/>
              <a:buChar char="ü"/>
            </a:pPr>
            <a:r>
              <a:rPr lang="en-US" sz="1800"/>
              <a:t>Ensure condensate line will drain without being blocked by frozen condensate</a:t>
            </a:r>
          </a:p>
          <a:p>
            <a:pPr>
              <a:buFont typeface="Wingdings" panose="05000000000000000000" pitchFamily="2" charset="2"/>
              <a:buChar char="ü"/>
            </a:pPr>
            <a:endParaRPr lang="en-US" sz="1800"/>
          </a:p>
        </p:txBody>
      </p:sp>
      <p:sp>
        <p:nvSpPr>
          <p:cNvPr id="12" name="Slide Number Placeholder 4">
            <a:extLst>
              <a:ext uri="{FF2B5EF4-FFF2-40B4-BE49-F238E27FC236}">
                <a16:creationId xmlns:a16="http://schemas.microsoft.com/office/drawing/2014/main" id="{13F204DD-F92D-47C5-9C8C-F238A32A5C35}"/>
              </a:ext>
            </a:extLst>
          </p:cNvPr>
          <p:cNvSpPr>
            <a:spLocks noGrp="1"/>
          </p:cNvSpPr>
          <p:nvPr>
            <p:ph type="sldNum" sz="quarter" idx="4"/>
          </p:nvPr>
        </p:nvSpPr>
        <p:spPr/>
        <p:txBody>
          <a:bodyPr/>
          <a:lstStyle/>
          <a:p>
            <a:fld id="{E6166F9C-AA76-49A4-852C-289CB63A6674}" type="slidenum">
              <a:rPr lang="en-US" smtClean="0"/>
              <a:t>98</a:t>
            </a:fld>
            <a:endParaRPr lang="en-US"/>
          </a:p>
        </p:txBody>
      </p:sp>
      <p:sp>
        <p:nvSpPr>
          <p:cNvPr id="2" name="TextBox 1">
            <a:extLst>
              <a:ext uri="{FF2B5EF4-FFF2-40B4-BE49-F238E27FC236}">
                <a16:creationId xmlns:a16="http://schemas.microsoft.com/office/drawing/2014/main" id="{38B7446B-C8F5-44BF-997E-305B53762FF4}"/>
              </a:ext>
            </a:extLst>
          </p:cNvPr>
          <p:cNvSpPr txBox="1"/>
          <p:nvPr/>
        </p:nvSpPr>
        <p:spPr>
          <a:xfrm>
            <a:off x="1501772" y="4474332"/>
            <a:ext cx="2068828" cy="461665"/>
          </a:xfrm>
          <a:prstGeom prst="rect">
            <a:avLst/>
          </a:prstGeom>
          <a:noFill/>
        </p:spPr>
        <p:txBody>
          <a:bodyPr wrap="square" rtlCol="0">
            <a:spAutoFit/>
          </a:bodyPr>
          <a:lstStyle/>
          <a:p>
            <a:pPr algn="ctr"/>
            <a:r>
              <a:rPr lang="en-US" sz="2400" b="1"/>
              <a:t>Outdoor Unit</a:t>
            </a:r>
          </a:p>
        </p:txBody>
      </p:sp>
      <p:sp>
        <p:nvSpPr>
          <p:cNvPr id="13" name="TextBox 12">
            <a:extLst>
              <a:ext uri="{FF2B5EF4-FFF2-40B4-BE49-F238E27FC236}">
                <a16:creationId xmlns:a16="http://schemas.microsoft.com/office/drawing/2014/main" id="{3A5689FD-F9A0-495B-A462-1D76E95869B8}"/>
              </a:ext>
            </a:extLst>
          </p:cNvPr>
          <p:cNvSpPr txBox="1"/>
          <p:nvPr/>
        </p:nvSpPr>
        <p:spPr>
          <a:xfrm>
            <a:off x="5614537" y="4477261"/>
            <a:ext cx="1915426" cy="461665"/>
          </a:xfrm>
          <a:prstGeom prst="rect">
            <a:avLst/>
          </a:prstGeom>
          <a:noFill/>
        </p:spPr>
        <p:txBody>
          <a:bodyPr wrap="square" rtlCol="0">
            <a:spAutoFit/>
          </a:bodyPr>
          <a:lstStyle/>
          <a:p>
            <a:pPr algn="ctr"/>
            <a:r>
              <a:rPr lang="en-US" sz="2400" b="1"/>
              <a:t>Condensate</a:t>
            </a:r>
          </a:p>
        </p:txBody>
      </p:sp>
    </p:spTree>
    <p:extLst>
      <p:ext uri="{BB962C8B-B14F-4D97-AF65-F5344CB8AC3E}">
        <p14:creationId xmlns:p14="http://schemas.microsoft.com/office/powerpoint/2010/main" val="2246492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9" name="Picture 8">
            <a:extLst>
              <a:ext uri="{FF2B5EF4-FFF2-40B4-BE49-F238E27FC236}">
                <a16:creationId xmlns:a16="http://schemas.microsoft.com/office/drawing/2014/main" id="{53DAECC1-5D5C-4ACA-8D37-B0E6ECE0A821}"/>
              </a:ext>
            </a:extLst>
          </p:cNvPr>
          <p:cNvPicPr>
            <a:picLocks noChangeAspect="1"/>
          </p:cNvPicPr>
          <p:nvPr/>
        </p:nvPicPr>
        <p:blipFill>
          <a:blip r:embed="rId4"/>
          <a:stretch>
            <a:fillRect/>
          </a:stretch>
        </p:blipFill>
        <p:spPr>
          <a:xfrm>
            <a:off x="2312846" y="2364229"/>
            <a:ext cx="4106690" cy="2680948"/>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99</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single ductless head in the living room</a:t>
            </a:r>
          </a:p>
          <a:p>
            <a:r>
              <a:rPr lang="en-US" sz="1800"/>
              <a:t>Maintain existing system to provide supplemental heat in the far bedrooms</a:t>
            </a:r>
          </a:p>
          <a:p>
            <a:pPr lvl="1"/>
            <a:r>
              <a:rPr lang="en-US" sz="1400"/>
              <a:t>Move supplemental thermostat to master bedroom</a:t>
            </a:r>
          </a:p>
          <a:p>
            <a:r>
              <a:rPr lang="en-US" sz="1800"/>
              <a:t>Consider second head in master bedroom</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single-zone radiant baseboard heat from a boiler</a:t>
            </a:r>
          </a:p>
          <a:p>
            <a:r>
              <a:rPr lang="en-US" sz="1800"/>
              <a:t>Home is poorly insulated and air-sealed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23994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3.9"/>
</p:tagLst>
</file>

<file path=ppt/tags/tag2.xml><?xml version="1.0" encoding="utf-8"?>
<p:tagLst xmlns:a="http://schemas.openxmlformats.org/drawingml/2006/main" xmlns:r="http://schemas.openxmlformats.org/officeDocument/2006/relationships" xmlns:p="http://schemas.openxmlformats.org/presentationml/2006/main">
  <p:tag name="TIMING" val="|2.4|3.2|14.1|27.7"/>
</p:tagLst>
</file>

<file path=ppt/tags/tag3.xml><?xml version="1.0" encoding="utf-8"?>
<p:tagLst xmlns:a="http://schemas.openxmlformats.org/drawingml/2006/main" xmlns:r="http://schemas.openxmlformats.org/officeDocument/2006/relationships" xmlns:p="http://schemas.openxmlformats.org/presentationml/2006/main">
  <p:tag name="TIMING" val="|34.2|1.7|42.6|1.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ppt/theme/themeOverride2.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ppt/theme/themeOverride3.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ece13e-3376-4417-9525-be60b11a89a8" xsi:nil="true"/>
    <lcf76f155ced4ddcb4097134ff3c332f xmlns="b916d557-9942-431a-9eba-fba47244dd3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7F5E3FD5385046B8A83AACB83867DB" ma:contentTypeVersion="15" ma:contentTypeDescription="Create a new document." ma:contentTypeScope="" ma:versionID="a351f52cc6a6226a68fd50c9c9d43f29">
  <xsd:schema xmlns:xsd="http://www.w3.org/2001/XMLSchema" xmlns:xs="http://www.w3.org/2001/XMLSchema" xmlns:p="http://schemas.microsoft.com/office/2006/metadata/properties" xmlns:ns2="b916d557-9942-431a-9eba-fba47244dd3a" xmlns:ns3="5cece13e-3376-4417-9525-be60b11a89a8" xmlns:ns4="f57bcc36-de3c-48ff-84b5-ab639de66b0c" targetNamespace="http://schemas.microsoft.com/office/2006/metadata/properties" ma:root="true" ma:fieldsID="931d5c13726b15ed7bbf2d80b9d8dd85" ns2:_="" ns3:_="" ns4:_="">
    <xsd:import namespace="b916d557-9942-431a-9eba-fba47244dd3a"/>
    <xsd:import namespace="5cece13e-3376-4417-9525-be60b11a89a8"/>
    <xsd:import namespace="f57bcc36-de3c-48ff-84b5-ab639de66b0c"/>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6d557-9942-431a-9eba-fba47244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ece13e-3376-4417-9525-be60b11a89a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d01fff3-5d79-48f9-a301-e135bcf61d9e}" ma:internalName="TaxCatchAll" ma:showField="CatchAllData" ma:web="f57bcc36-de3c-48ff-84b5-ab639de66b0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7bcc36-de3c-48ff-84b5-ab639de66b0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45B608-C6E0-488B-B4A3-3CC09916ACA1}">
  <ds:schemaRefs>
    <ds:schemaRef ds:uri="a6f56e6d-6e7b-4c96-acce-107c7938a112"/>
    <ds:schemaRef ds:uri="bcaf3ec4-2b91-4e92-b118-8adc0174a0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B6F7E83-0C1A-4C39-AEEB-B82A8F7D9C44}">
  <ds:schemaRefs>
    <ds:schemaRef ds:uri="http://schemas.microsoft.com/sharepoint/v3/contenttype/forms"/>
  </ds:schemaRefs>
</ds:datastoreItem>
</file>

<file path=customXml/itemProps3.xml><?xml version="1.0" encoding="utf-8"?>
<ds:datastoreItem xmlns:ds="http://schemas.openxmlformats.org/officeDocument/2006/customXml" ds:itemID="{60B64D98-A286-4E60-9A14-65277E18C226}"/>
</file>

<file path=docProps/app.xml><?xml version="1.0" encoding="utf-8"?>
<Properties xmlns="http://schemas.openxmlformats.org/officeDocument/2006/extended-properties" xmlns:vt="http://schemas.openxmlformats.org/officeDocument/2006/docPropsVTypes">
  <TotalTime>47</TotalTime>
  <Words>10548</Words>
  <Application>Microsoft Office PowerPoint</Application>
  <PresentationFormat>On-screen Show (4:3)</PresentationFormat>
  <Paragraphs>1280</Paragraphs>
  <Slides>108</Slides>
  <Notes>96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108</vt:i4>
      </vt:variant>
    </vt:vector>
  </HeadingPairs>
  <TitlesOfParts>
    <vt:vector size="119" baseType="lpstr">
      <vt:lpstr>Abadi</vt:lpstr>
      <vt:lpstr>Arial</vt:lpstr>
      <vt:lpstr>Calibri</vt:lpstr>
      <vt:lpstr>Calibri Light</vt:lpstr>
      <vt:lpstr>Courier New</vt:lpstr>
      <vt:lpstr>Segoe UI</vt:lpstr>
      <vt:lpstr>Symbol</vt:lpstr>
      <vt:lpstr>Tahoma</vt:lpstr>
      <vt:lpstr>Wingdings</vt:lpstr>
      <vt:lpstr>Office Theme</vt:lpstr>
      <vt:lpstr>1_Office Theme</vt:lpstr>
      <vt:lpstr>[Instruction Slide – Delete Prior to Presenting] </vt:lpstr>
      <vt:lpstr>Cold Climate Air Source Heat Pump Sizing and Design Training</vt:lpstr>
      <vt:lpstr>Goals of the Training</vt:lpstr>
      <vt:lpstr>Part 1 Basic Principles of Heat Pump Operations</vt:lpstr>
      <vt:lpstr>Heat Pump Basics Learning Outcomes</vt:lpstr>
      <vt:lpstr>What is a heat pump?</vt:lpstr>
      <vt:lpstr>Heat Pumps Do Not Generate Heat, They Move It</vt:lpstr>
      <vt:lpstr>Where does the heat come from?</vt:lpstr>
      <vt:lpstr>How do heat pumps work?</vt:lpstr>
      <vt:lpstr>The many names of a heat pump</vt:lpstr>
      <vt:lpstr>Heat Pump Efficiency Ratings Defined</vt:lpstr>
      <vt:lpstr>Heat Pump Terms Defined</vt:lpstr>
      <vt:lpstr>PowerPoint Presentation</vt:lpstr>
      <vt:lpstr>ccASHPs</vt:lpstr>
      <vt:lpstr>Heat Pump Components</vt:lpstr>
      <vt:lpstr>VCHP Component Differences </vt:lpstr>
      <vt:lpstr>How Modulation Helps - Control</vt:lpstr>
      <vt:lpstr>How Modulation Helps – Capacity</vt:lpstr>
      <vt:lpstr>NEEP’s Cold Climate Specification</vt:lpstr>
      <vt:lpstr>INTERACTION TIME!  ASHP Function and Efficiency</vt:lpstr>
      <vt:lpstr>Part 2 Using Load Calculations</vt:lpstr>
      <vt:lpstr>Load Calculations Learning Outcomes</vt:lpstr>
      <vt:lpstr>Principles of Heat Transfer What are they?</vt:lpstr>
      <vt:lpstr>Principles of Heat Transfer Why do we care?</vt:lpstr>
      <vt:lpstr>Principles of Heat Transfer  Factors that affect comfort</vt:lpstr>
      <vt:lpstr>Load Calculations What are they?</vt:lpstr>
      <vt:lpstr>Load Calculations How are they done?</vt:lpstr>
      <vt:lpstr>INTERACTION TIME!  How are you doing load calculations?</vt:lpstr>
      <vt:lpstr>Home Takeoffs What impacts the load?</vt:lpstr>
      <vt:lpstr>Home Takeoffs Block load vs. Room x Room</vt:lpstr>
      <vt:lpstr>Load Reduction Reduce the load first, then size for heating</vt:lpstr>
      <vt:lpstr>Outdoor Design Conditions</vt:lpstr>
      <vt:lpstr>Other Considerations for Performing Load Calculations</vt:lpstr>
      <vt:lpstr>Back-up and Supplemental Heat</vt:lpstr>
      <vt:lpstr>Load Calculation Software Whole house, room by room </vt:lpstr>
      <vt:lpstr>Load Calculations What’s the software doing? </vt:lpstr>
      <vt:lpstr>Heating Load Inputs: It is Pretty Simple</vt:lpstr>
      <vt:lpstr>Improved Envelope with Ductless</vt:lpstr>
      <vt:lpstr>Load Calculation Support and Alternatives</vt:lpstr>
      <vt:lpstr>Available Resources Recommended Design Practices</vt:lpstr>
      <vt:lpstr>Example Rule of Thumb for Cold Climates</vt:lpstr>
      <vt:lpstr>INTERACTION TIME!  Performance in New York State</vt:lpstr>
      <vt:lpstr>Part 3 System Sizing and Specification</vt:lpstr>
      <vt:lpstr>System Sizing and Specification Learning Outcomes</vt:lpstr>
      <vt:lpstr>The Basics</vt:lpstr>
      <vt:lpstr>What Really Matters When Sizing For Heating</vt:lpstr>
      <vt:lpstr>The Goldilocks Principle</vt:lpstr>
      <vt:lpstr>Too Much Heat Leads to Short Cycling</vt:lpstr>
      <vt:lpstr>Importance of Avoiding Short Cycling</vt:lpstr>
      <vt:lpstr>Maximum-Minimum Capacity Ranges</vt:lpstr>
      <vt:lpstr>Maximum-Minimum Capacity Ranges</vt:lpstr>
      <vt:lpstr>AHRI Bin Hours by Climate Region</vt:lpstr>
      <vt:lpstr>VCHP Modulating Zone</vt:lpstr>
      <vt:lpstr>Modulating Zone Variance</vt:lpstr>
      <vt:lpstr>Home Load Line</vt:lpstr>
      <vt:lpstr>Goldilocks Sizing – Let it Modulate</vt:lpstr>
      <vt:lpstr>Different Design Temperature?</vt:lpstr>
      <vt:lpstr>Wrong/Improved Load Line?</vt:lpstr>
      <vt:lpstr>Better Sizing – Different Heat Pump?</vt:lpstr>
      <vt:lpstr>Better Sizing – Different Heat Pump?</vt:lpstr>
      <vt:lpstr>Heat Pump Selection and Sizing</vt:lpstr>
      <vt:lpstr>Heat Pump Selection and Sizing</vt:lpstr>
      <vt:lpstr>Heat Pump Selection and Sizing</vt:lpstr>
      <vt:lpstr>Avoid Multi-Split Oversizing</vt:lpstr>
      <vt:lpstr>Heat Pump Selection and Sizing Multi-Zone or Multi-Split Design</vt:lpstr>
      <vt:lpstr>Zonal Load Sizing</vt:lpstr>
      <vt:lpstr>Part 4 System Design Options and Considerations</vt:lpstr>
      <vt:lpstr>System Design Options Learning Outcomes</vt:lpstr>
      <vt:lpstr>Design Intention #1  Displacement vs. Replacement</vt:lpstr>
      <vt:lpstr>Partial Load Impact</vt:lpstr>
      <vt:lpstr>Design Intention #2  Zonal vs. Whole Home</vt:lpstr>
      <vt:lpstr>Design Options Ducted vs. Ductless</vt:lpstr>
      <vt:lpstr>Ductless Design Options  Mini-Split vs. Multi-Split</vt:lpstr>
      <vt:lpstr>Other Design Options  Compact Ducted and Combination</vt:lpstr>
      <vt:lpstr>Other Design Considerations  Indoor Layout</vt:lpstr>
      <vt:lpstr>Other Design Considerations  Duct Design</vt:lpstr>
      <vt:lpstr>Other Design Considerations  Outdoor Unit</vt:lpstr>
      <vt:lpstr>Other Design Considerations  Backup vs. Supplemental Heat</vt:lpstr>
      <vt:lpstr>Design Decision Methods Identify Customer’s Needs</vt:lpstr>
      <vt:lpstr>Design Decision Methods Identify Current Home Heating and Layout </vt:lpstr>
      <vt:lpstr>Part 5 Thermostats and Controls</vt:lpstr>
      <vt:lpstr>Thermostats and Controls Learning Outcomes</vt:lpstr>
      <vt:lpstr>Controlling the Heat Pump</vt:lpstr>
      <vt:lpstr>Controlling the Backup Heat</vt:lpstr>
      <vt:lpstr>Determining the Balance Point</vt:lpstr>
      <vt:lpstr>Balance Point Method</vt:lpstr>
      <vt:lpstr>Simultaneous or Droop Method</vt:lpstr>
      <vt:lpstr>Controlling the Supplemental Heat</vt:lpstr>
      <vt:lpstr>Control Principles</vt:lpstr>
      <vt:lpstr>Setback Norms Difference</vt:lpstr>
      <vt:lpstr>Auxiliary Strip Heat Lockouts</vt:lpstr>
      <vt:lpstr>Compressor Lockouts</vt:lpstr>
      <vt:lpstr>Part 6 Recommended Practices and Design Examples</vt:lpstr>
      <vt:lpstr>Recommended Design Practices Learning Outcomes</vt:lpstr>
      <vt:lpstr>Recommended Practices  Sizing Process</vt:lpstr>
      <vt:lpstr>Recommended Practices</vt:lpstr>
      <vt:lpstr>Recommended Practices</vt:lpstr>
      <vt:lpstr>Recommended Practices</vt:lpstr>
      <vt:lpstr>Design Example #1 Single Story, Simple Layout</vt:lpstr>
      <vt:lpstr>Design Example #1b Single Story, Simple Layout</vt:lpstr>
      <vt:lpstr>Design Example #2 Two Story</vt:lpstr>
      <vt:lpstr>Design Example #2b Two Story</vt:lpstr>
      <vt:lpstr>Common Design Failures</vt:lpstr>
      <vt:lpstr>INTERACTION TIME! The Customer</vt:lpstr>
      <vt:lpstr>Lessons Learned</vt:lpstr>
      <vt:lpstr>Thank You!</vt:lpstr>
      <vt:lpstr>Appendix A: Abbreviations and Acronyms</vt:lpstr>
      <vt:lpstr>Appendix B: Resources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Climate Heat Pump Sizing and Design Training</dc:title>
  <dc:creator>Wildenhaus, Dan</dc:creator>
  <cp:lastModifiedBy>Giannini, Laura (NYSERDA)</cp:lastModifiedBy>
  <cp:revision>3</cp:revision>
  <dcterms:created xsi:type="dcterms:W3CDTF">2020-10-23T15:07:45Z</dcterms:created>
  <dcterms:modified xsi:type="dcterms:W3CDTF">2021-12-14T19:25:52Z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0x0101002A7F5E3FD5385046B8A83AACB83867DB</vt:lpwstr>
  </property>
  <property fmtid="{D5CDD505-2E9C-101B-9397-08002B2CF9AE}" pid="3" name="MediaServiceImageTags">
    <vt:lpwstr/>
  </property>
</Properties>
</file>