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23" r:id="rId4"/>
  </p:sldMasterIdLst>
  <p:notesMasterIdLst>
    <p:notesMasterId r:id="rId16"/>
  </p:notesMasterIdLst>
  <p:handoutMasterIdLst>
    <p:handoutMasterId r:id="rId17"/>
  </p:handoutMasterIdLst>
  <p:sldIdLst>
    <p:sldId id="260" r:id="rId5"/>
    <p:sldId id="261" r:id="rId6"/>
    <p:sldId id="262" r:id="rId7"/>
    <p:sldId id="269" r:id="rId8"/>
    <p:sldId id="270" r:id="rId9"/>
    <p:sldId id="271" r:id="rId10"/>
    <p:sldId id="273" r:id="rId11"/>
    <p:sldId id="275" r:id="rId12"/>
    <p:sldId id="274" r:id="rId13"/>
    <p:sldId id="276" r:id="rId14"/>
    <p:sldId id="268" r:id="rId1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1D775-C547-4649-B6BD-8DF48541AA6A}" v="5" dt="2023-05-08T14:28:52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790"/>
  </p:normalViewPr>
  <p:slideViewPr>
    <p:cSldViewPr snapToGrid="0" snapToObjects="1">
      <p:cViewPr varScale="1">
        <p:scale>
          <a:sx n="68" d="100"/>
          <a:sy n="68" d="100"/>
        </p:scale>
        <p:origin x="92" y="1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-Feo Bermudez, Eduardo" userId="fdc2280a-8ab2-4850-82f9-2c16db127e31" providerId="ADAL" clId="{0811D775-C547-4649-B6BD-8DF48541AA6A}"/>
    <pc:docChg chg="undo custSel addSld delSld modSld">
      <pc:chgData name="Rodriguez-Feo Bermudez, Eduardo" userId="fdc2280a-8ab2-4850-82f9-2c16db127e31" providerId="ADAL" clId="{0811D775-C547-4649-B6BD-8DF48541AA6A}" dt="2023-05-08T14:32:43.585" v="90" actId="20577"/>
      <pc:docMkLst>
        <pc:docMk/>
      </pc:docMkLst>
      <pc:sldChg chg="addSp modSp add del mod">
        <pc:chgData name="Rodriguez-Feo Bermudez, Eduardo" userId="fdc2280a-8ab2-4850-82f9-2c16db127e31" providerId="ADAL" clId="{0811D775-C547-4649-B6BD-8DF48541AA6A}" dt="2023-05-08T14:28:59.082" v="79" actId="1076"/>
        <pc:sldMkLst>
          <pc:docMk/>
          <pc:sldMk cId="757395271" sldId="268"/>
        </pc:sldMkLst>
        <pc:spChg chg="add mod">
          <ac:chgData name="Rodriguez-Feo Bermudez, Eduardo" userId="fdc2280a-8ab2-4850-82f9-2c16db127e31" providerId="ADAL" clId="{0811D775-C547-4649-B6BD-8DF48541AA6A}" dt="2023-05-08T14:28:59.082" v="79" actId="1076"/>
          <ac:spMkLst>
            <pc:docMk/>
            <pc:sldMk cId="757395271" sldId="268"/>
            <ac:spMk id="3" creationId="{76E1563C-5DC0-B3E4-4F36-5F76A0E1443F}"/>
          </ac:spMkLst>
        </pc:spChg>
      </pc:sldChg>
      <pc:sldChg chg="addSp modSp">
        <pc:chgData name="Rodriguez-Feo Bermudez, Eduardo" userId="fdc2280a-8ab2-4850-82f9-2c16db127e31" providerId="ADAL" clId="{0811D775-C547-4649-B6BD-8DF48541AA6A}" dt="2023-05-05T23:35:36.030" v="2" actId="1076"/>
        <pc:sldMkLst>
          <pc:docMk/>
          <pc:sldMk cId="3263238292" sldId="269"/>
        </pc:sldMkLst>
        <pc:picChg chg="add mod">
          <ac:chgData name="Rodriguez-Feo Bermudez, Eduardo" userId="fdc2280a-8ab2-4850-82f9-2c16db127e31" providerId="ADAL" clId="{0811D775-C547-4649-B6BD-8DF48541AA6A}" dt="2023-05-05T23:35:36.030" v="2" actId="1076"/>
          <ac:picMkLst>
            <pc:docMk/>
            <pc:sldMk cId="3263238292" sldId="269"/>
            <ac:picMk id="1026" creationId="{ECEFB783-D846-87B3-D114-C94A23E125A9}"/>
          </ac:picMkLst>
        </pc:picChg>
      </pc:sldChg>
      <pc:sldChg chg="addSp delSp modSp new mod">
        <pc:chgData name="Rodriguez-Feo Bermudez, Eduardo" userId="fdc2280a-8ab2-4850-82f9-2c16db127e31" providerId="ADAL" clId="{0811D775-C547-4649-B6BD-8DF48541AA6A}" dt="2023-05-08T14:32:43.585" v="90" actId="20577"/>
        <pc:sldMkLst>
          <pc:docMk/>
          <pc:sldMk cId="1566003373" sldId="276"/>
        </pc:sldMkLst>
        <pc:spChg chg="add del mod">
          <ac:chgData name="Rodriguez-Feo Bermudez, Eduardo" userId="fdc2280a-8ab2-4850-82f9-2c16db127e31" providerId="ADAL" clId="{0811D775-C547-4649-B6BD-8DF48541AA6A}" dt="2023-05-08T14:18:26.834" v="64" actId="20577"/>
          <ac:spMkLst>
            <pc:docMk/>
            <pc:sldMk cId="1566003373" sldId="276"/>
            <ac:spMk id="3" creationId="{118DB393-3394-7F54-5F7C-5F0498DF0773}"/>
          </ac:spMkLst>
        </pc:spChg>
        <pc:spChg chg="del">
          <ac:chgData name="Rodriguez-Feo Bermudez, Eduardo" userId="fdc2280a-8ab2-4850-82f9-2c16db127e31" providerId="ADAL" clId="{0811D775-C547-4649-B6BD-8DF48541AA6A}" dt="2023-05-05T23:45:17.196" v="4" actId="478"/>
          <ac:spMkLst>
            <pc:docMk/>
            <pc:sldMk cId="1566003373" sldId="276"/>
            <ac:spMk id="4" creationId="{5AA75F11-FEB8-A086-F584-D0CAE17AECC5}"/>
          </ac:spMkLst>
        </pc:spChg>
        <pc:spChg chg="mod">
          <ac:chgData name="Rodriguez-Feo Bermudez, Eduardo" userId="fdc2280a-8ab2-4850-82f9-2c16db127e31" providerId="ADAL" clId="{0811D775-C547-4649-B6BD-8DF48541AA6A}" dt="2023-05-08T14:32:43.585" v="90" actId="20577"/>
          <ac:spMkLst>
            <pc:docMk/>
            <pc:sldMk cId="1566003373" sldId="276"/>
            <ac:spMk id="5" creationId="{1D35BBB5-2B78-C716-E78B-22EE3BE25238}"/>
          </ac:spMkLst>
        </pc:spChg>
        <pc:spChg chg="add del mod">
          <ac:chgData name="Rodriguez-Feo Bermudez, Eduardo" userId="fdc2280a-8ab2-4850-82f9-2c16db127e31" providerId="ADAL" clId="{0811D775-C547-4649-B6BD-8DF48541AA6A}" dt="2023-05-08T14:29:03.322" v="80" actId="478"/>
          <ac:spMkLst>
            <pc:docMk/>
            <pc:sldMk cId="1566003373" sldId="276"/>
            <ac:spMk id="6" creationId="{C88F439B-9387-DE7A-1175-027F52B2A8DB}"/>
          </ac:spMkLst>
        </pc:spChg>
      </pc:sldChg>
    </pc:docChg>
  </pc:docChgLst>
  <pc:docChgLst>
    <pc:chgData name="Kono, Jamie" userId="8317eff3-005e-4f6d-bce6-e683acb567e5" providerId="ADAL" clId="{8F2D8514-2B81-49DD-A10C-22CF7A7FD4EB}"/>
    <pc:docChg chg="custSel modSld modMainMaster">
      <pc:chgData name="Kono, Jamie" userId="8317eff3-005e-4f6d-bce6-e683acb567e5" providerId="ADAL" clId="{8F2D8514-2B81-49DD-A10C-22CF7A7FD4EB}" dt="2023-04-13T19:23:24.362" v="22" actId="478"/>
      <pc:docMkLst>
        <pc:docMk/>
      </pc:docMkLst>
      <pc:sldChg chg="modSp mod">
        <pc:chgData name="Kono, Jamie" userId="8317eff3-005e-4f6d-bce6-e683acb567e5" providerId="ADAL" clId="{8F2D8514-2B81-49DD-A10C-22CF7A7FD4EB}" dt="2023-04-13T19:18:32.761" v="17" actId="20577"/>
        <pc:sldMkLst>
          <pc:docMk/>
          <pc:sldMk cId="1152154647" sldId="260"/>
        </pc:sldMkLst>
        <pc:spChg chg="mod">
          <ac:chgData name="Kono, Jamie" userId="8317eff3-005e-4f6d-bce6-e683acb567e5" providerId="ADAL" clId="{8F2D8514-2B81-49DD-A10C-22CF7A7FD4EB}" dt="2023-04-13T19:18:32.761" v="17" actId="20577"/>
          <ac:spMkLst>
            <pc:docMk/>
            <pc:sldMk cId="1152154647" sldId="260"/>
            <ac:spMk id="2" creationId="{8BDFD0D9-1CAC-4FBD-8120-CBD5A07EB995}"/>
          </ac:spMkLst>
        </pc:spChg>
      </pc:sldChg>
      <pc:sldMasterChg chg="delSp mod modSldLayout">
        <pc:chgData name="Kono, Jamie" userId="8317eff3-005e-4f6d-bce6-e683acb567e5" providerId="ADAL" clId="{8F2D8514-2B81-49DD-A10C-22CF7A7FD4EB}" dt="2023-04-13T19:23:24.362" v="22" actId="478"/>
        <pc:sldMasterMkLst>
          <pc:docMk/>
          <pc:sldMasterMk cId="647107024" sldId="2147483723"/>
        </pc:sldMasterMkLst>
        <pc:picChg chg="del">
          <ac:chgData name="Kono, Jamie" userId="8317eff3-005e-4f6d-bce6-e683acb567e5" providerId="ADAL" clId="{8F2D8514-2B81-49DD-A10C-22CF7A7FD4EB}" dt="2023-04-13T19:23:24.362" v="22" actId="478"/>
          <ac:picMkLst>
            <pc:docMk/>
            <pc:sldMasterMk cId="647107024" sldId="2147483723"/>
            <ac:picMk id="6" creationId="{7588D28A-E737-5049-8A98-3AC3A6EA2CDB}"/>
          </ac:picMkLst>
        </pc:picChg>
        <pc:sldLayoutChg chg="delSp mod">
          <pc:chgData name="Kono, Jamie" userId="8317eff3-005e-4f6d-bce6-e683acb567e5" providerId="ADAL" clId="{8F2D8514-2B81-49DD-A10C-22CF7A7FD4EB}" dt="2023-04-13T19:23:19.977" v="21" actId="478"/>
          <pc:sldLayoutMkLst>
            <pc:docMk/>
            <pc:sldMasterMk cId="647107024" sldId="2147483723"/>
            <pc:sldLayoutMk cId="1501305706" sldId="2147483724"/>
          </pc:sldLayoutMkLst>
          <pc:spChg chg="del">
            <ac:chgData name="Kono, Jamie" userId="8317eff3-005e-4f6d-bce6-e683acb567e5" providerId="ADAL" clId="{8F2D8514-2B81-49DD-A10C-22CF7A7FD4EB}" dt="2023-04-13T19:23:18.562" v="20" actId="478"/>
            <ac:spMkLst>
              <pc:docMk/>
              <pc:sldMasterMk cId="647107024" sldId="2147483723"/>
              <pc:sldLayoutMk cId="1501305706" sldId="2147483724"/>
              <ac:spMk id="11" creationId="{421DF1AC-1D08-B945-A034-B740A35902F9}"/>
            </ac:spMkLst>
          </pc:spChg>
          <pc:picChg chg="del">
            <ac:chgData name="Kono, Jamie" userId="8317eff3-005e-4f6d-bce6-e683acb567e5" providerId="ADAL" clId="{8F2D8514-2B81-49DD-A10C-22CF7A7FD4EB}" dt="2023-04-13T19:23:19.977" v="21" actId="478"/>
            <ac:picMkLst>
              <pc:docMk/>
              <pc:sldMasterMk cId="647107024" sldId="2147483723"/>
              <pc:sldLayoutMk cId="1501305706" sldId="2147483724"/>
              <ac:picMk id="12" creationId="{45A7D3E1-BCC3-C843-81A0-EA4EDFB44528}"/>
            </ac:picMkLst>
          </pc:picChg>
          <pc:picChg chg="del">
            <ac:chgData name="Kono, Jamie" userId="8317eff3-005e-4f6d-bce6-e683acb567e5" providerId="ADAL" clId="{8F2D8514-2B81-49DD-A10C-22CF7A7FD4EB}" dt="2023-04-13T19:23:15.831" v="18" actId="478"/>
            <ac:picMkLst>
              <pc:docMk/>
              <pc:sldMasterMk cId="647107024" sldId="2147483723"/>
              <pc:sldLayoutMk cId="1501305706" sldId="2147483724"/>
              <ac:picMk id="13" creationId="{56617363-F73D-B74F-9647-C9D747AC7023}"/>
            </ac:picMkLst>
          </pc:picChg>
          <pc:picChg chg="del">
            <ac:chgData name="Kono, Jamie" userId="8317eff3-005e-4f6d-bce6-e683acb567e5" providerId="ADAL" clId="{8F2D8514-2B81-49DD-A10C-22CF7A7FD4EB}" dt="2023-04-13T19:23:17.073" v="19" actId="478"/>
            <ac:picMkLst>
              <pc:docMk/>
              <pc:sldMasterMk cId="647107024" sldId="2147483723"/>
              <pc:sldLayoutMk cId="1501305706" sldId="2147483724"/>
              <ac:picMk id="14" creationId="{D290C8FB-601C-A04C-84F7-213A857D3E6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the Image: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Glass Lab Equipment 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Glass lab equipment on a table at the regional American Chemical Society meeting</a:t>
            </a:r>
          </a:p>
          <a:p>
            <a:r>
              <a:rPr lang="en-US" dirty="0"/>
              <a:t>https://www.flickr.com/photos/pnnl/41280037010/in/album-72157692716565760/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0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May 5, 2023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_Yy_zLR17w" TargetMode="External"/><Relationship Id="rId3" Type="http://schemas.openxmlformats.org/officeDocument/2006/relationships/hyperlink" Target="https://www.energy.gov/sites/default/files/2020/03/f72/bbrn-peer-022720.pdf" TargetMode="External"/><Relationship Id="rId7" Type="http://schemas.openxmlformats.org/officeDocument/2006/relationships/hyperlink" Target="https://www.youtube.com/watch?v=-oLVHxGaZAM" TargetMode="External"/><Relationship Id="rId2" Type="http://schemas.openxmlformats.org/officeDocument/2006/relationships/hyperlink" Target="https://www.aceee.org/sites/default/files/files/pdf/conferences/hwf/2016/Eustis_Session7C_HWF16_2.23.16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puc.ca.gov/news-and-updates/all-news/cpuc-provides-additional-incentives-and-framework-for-electric-heat-pump-water-heater-program" TargetMode="External"/><Relationship Id="rId5" Type="http://schemas.openxmlformats.org/officeDocument/2006/relationships/hyperlink" Target="https://www.aceee.org/files/proceedings/2018/index.html#/paper/event-data/p052" TargetMode="External"/><Relationship Id="rId4" Type="http://schemas.openxmlformats.org/officeDocument/2006/relationships/hyperlink" Target="https://www.openadr.org/assets/OADR_CTA2045_Overview%20Webinar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star.gov/productfinder/product/certified-water-heaters/results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ergy.gov/sites/default/files/2020/03/f72/bbrn-peer-022720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nergy.gov/sites/default/files/2020/03/f72/bbrn-peer-022720.pd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puc.ca.gov/news-and-updates/all-news/cpuc-provides-additional-incentives-and-framework-for-electric-heat-pump-water-heater-program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HPWH Load Shifting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130ED9-0C27-4EF1-9F86-D29E4EA507BE}" type="datetime4">
              <a:rPr lang="en-US" smtClean="0"/>
              <a:t>May 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C1DB7C-C5FD-2FE5-982C-1FF2A454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DB393-3394-7F54-5F7C-5F0498DF0773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Eustis_Session7C_HWF16_2.23.16.pdf (aceee.org)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Heat Pump Water Heaters -- What You Need to Know Right Now (energy.gov)</a:t>
            </a:r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Microsoft PowerPoint - OADR_CTA2045_Overview Webinar (openadr.org)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2018 ACEEE Proceedings</a:t>
            </a:r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CPUC Provides Additional Incentives and Framework for Electric Heat Pump Water Heater Program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Video Reference</a:t>
            </a: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AO Smith 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SkyCentrics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 CTA-2</a:t>
            </a: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Connecting a 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SkyCentrics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 CTA-2045 module to Wi-Fi with the 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SkyCentrics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 Mobile App - YouTube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045 Hardware Installation - YouTube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35BBB5-2B78-C716-E78B-22EE3BE2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5660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1563C-5DC0-B3E4-4F36-5F76A0E1443F}"/>
              </a:ext>
            </a:extLst>
          </p:cNvPr>
          <p:cNvSpPr txBox="1"/>
          <p:nvPr/>
        </p:nvSpPr>
        <p:spPr>
          <a:xfrm>
            <a:off x="904240" y="6386293"/>
            <a:ext cx="53740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For additional information on available Heat Pump Water Heater products and brands, use the following website: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ENERGY STAR Certified Water Heaters | EPA ENERGY 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iagram&#10;&#10;Description automatically generated">
            <a:extLst>
              <a:ext uri="{FF2B5EF4-FFF2-40B4-BE49-F238E27FC236}">
                <a16:creationId xmlns:a16="http://schemas.microsoft.com/office/drawing/2014/main" id="{9FD6300F-3158-4200-BFC5-016E57CFE6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739" r="4739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5E1129-5FFA-4B82-BEB0-8A26ACAE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 –</a:t>
            </a:r>
            <a:br>
              <a:rPr lang="en-US" dirty="0"/>
            </a:br>
            <a:r>
              <a:rPr lang="en-US" dirty="0"/>
              <a:t>Apply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CC710-250E-4B7A-AC52-86F0566B64C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sz="2400" dirty="0"/>
              <a:t>What is a CTA-2045 Communication device</a:t>
            </a:r>
          </a:p>
          <a:p>
            <a:r>
              <a:rPr lang="en-US" sz="2400" dirty="0"/>
              <a:t>How to Install a CTA-2045 device onto a heat pump water heater</a:t>
            </a:r>
          </a:p>
          <a:p>
            <a:r>
              <a:rPr lang="en-US" sz="2400" dirty="0"/>
              <a:t>How to use the CTA-2045 device to control the heat pump water heater</a:t>
            </a:r>
          </a:p>
          <a:p>
            <a:r>
              <a:rPr lang="en-US" sz="2400" dirty="0"/>
              <a:t>Participating in utility demand response programs</a:t>
            </a:r>
          </a:p>
        </p:txBody>
      </p:sp>
    </p:spTree>
    <p:extLst>
      <p:ext uri="{BB962C8B-B14F-4D97-AF65-F5344CB8AC3E}">
        <p14:creationId xmlns:p14="http://schemas.microsoft.com/office/powerpoint/2010/main" val="31693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CC5AEBEA-B05B-4EC4-9C2D-5CAB329341A7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1920949" y="5071923"/>
            <a:ext cx="3157677" cy="315767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D76ADE9-B85B-471B-9A97-17044AC9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CTA-2045 Device</a:t>
            </a:r>
          </a:p>
        </p:txBody>
      </p:sp>
      <p:pic>
        <p:nvPicPr>
          <p:cNvPr id="9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87F3DE37-ADC2-44CC-A630-272733EC1650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2759301" y="4114800"/>
            <a:ext cx="1480972" cy="1480972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BED11C-B889-4454-B27A-A18D8CD3F9AD}"/>
              </a:ext>
            </a:extLst>
          </p:cNvPr>
          <p:cNvSpPr txBox="1">
            <a:spLocks/>
          </p:cNvSpPr>
          <p:nvPr/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CTA-2045 Device enables appliance such as Heat Pump Water Heaters as well as other appliances</a:t>
            </a:r>
          </a:p>
          <a:p>
            <a:r>
              <a:rPr lang="en-US" dirty="0"/>
              <a:t>Pool Pumps</a:t>
            </a:r>
          </a:p>
          <a:p>
            <a:r>
              <a:rPr lang="en-US" dirty="0"/>
              <a:t>Dryers</a:t>
            </a:r>
          </a:p>
          <a:p>
            <a:r>
              <a:rPr lang="en-US" dirty="0"/>
              <a:t>Electric Vehicle Chargers </a:t>
            </a:r>
          </a:p>
          <a:p>
            <a:r>
              <a:rPr lang="en-US" dirty="0"/>
              <a:t>HVAC Units</a:t>
            </a:r>
          </a:p>
          <a:p>
            <a:pPr lvl="1"/>
            <a:r>
              <a:rPr lang="en-US" dirty="0"/>
              <a:t>Packaged terminal air conditioners</a:t>
            </a:r>
          </a:p>
          <a:p>
            <a:pPr lvl="1"/>
            <a:r>
              <a:rPr lang="en-US" dirty="0"/>
              <a:t>Mini-split and centrally ducted heat pumps</a:t>
            </a:r>
          </a:p>
          <a:p>
            <a:pPr lvl="1"/>
            <a:r>
              <a:rPr lang="en-US" dirty="0"/>
              <a:t>Smart thermostats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 connect, communicate, and by controlled by local utility providers. This allows for the following qualities. </a:t>
            </a:r>
          </a:p>
          <a:p>
            <a:r>
              <a:rPr lang="en-US" dirty="0"/>
              <a:t>Smart grid interaction </a:t>
            </a:r>
          </a:p>
          <a:p>
            <a:r>
              <a:rPr lang="en-US" dirty="0" err="1"/>
              <a:t>OpenADR</a:t>
            </a:r>
            <a:r>
              <a:rPr lang="en-US" dirty="0"/>
              <a:t> Alliance Capabilities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96FA8-4355-4A50-98A8-B80A19F2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Content Placeholder 11" descr="Logo&#10;&#10;Description automatically generated">
            <a:extLst>
              <a:ext uri="{FF2B5EF4-FFF2-40B4-BE49-F238E27FC236}">
                <a16:creationId xmlns:a16="http://schemas.microsoft.com/office/drawing/2014/main" id="{9E65809B-08C9-47E0-AF32-C36A3A66D986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3285935" y="6182260"/>
            <a:ext cx="1063321" cy="106332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D564A5-9509-46FF-A097-E3B28338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Install </a:t>
            </a:r>
            <a:br>
              <a:rPr lang="en-US" dirty="0"/>
            </a:br>
            <a:r>
              <a:rPr lang="en-US" dirty="0"/>
              <a:t>CTA-2045 onto a HPWH</a:t>
            </a:r>
          </a:p>
        </p:txBody>
      </p:sp>
      <p:pic>
        <p:nvPicPr>
          <p:cNvPr id="6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CF4AF183-44B4-4A6F-A14C-12CC2E61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399" y="5426842"/>
            <a:ext cx="2574158" cy="2574158"/>
          </a:xfrm>
          <a:prstGeom prst="rect">
            <a:avLst/>
          </a:prstGeom>
        </p:spPr>
      </p:pic>
      <p:pic>
        <p:nvPicPr>
          <p:cNvPr id="14" name="Picture 13" descr="A picture containing text, first-aid kit, clipart, sign&#10;&#10;Description automatically generated">
            <a:extLst>
              <a:ext uri="{FF2B5EF4-FFF2-40B4-BE49-F238E27FC236}">
                <a16:creationId xmlns:a16="http://schemas.microsoft.com/office/drawing/2014/main" id="{6CAFC0BF-B67C-4837-B0E7-3B363ABA8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09" y="5604901"/>
            <a:ext cx="2218038" cy="221803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B55FEF1E-019C-4CA0-9973-B03694D7F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361" y="6328953"/>
            <a:ext cx="769933" cy="76993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4D51E39-241A-4972-8596-D0D9DFB96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598" y="4856557"/>
            <a:ext cx="947994" cy="947994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4F3CFE8-205A-4668-90C7-FC90F25FC4CE}"/>
              </a:ext>
            </a:extLst>
          </p:cNvPr>
          <p:cNvSpPr txBox="1">
            <a:spLocks/>
          </p:cNvSpPr>
          <p:nvPr/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Required Materials:</a:t>
            </a:r>
          </a:p>
          <a:p>
            <a:r>
              <a:rPr lang="en-US" dirty="0"/>
              <a:t>A HPWH with a CTA-2045 port</a:t>
            </a:r>
          </a:p>
          <a:p>
            <a:pPr lvl="1"/>
            <a:r>
              <a:rPr lang="en-US" dirty="0"/>
              <a:t>If the HPWH does not have a port, a CTA-2045 port adapter can also be used.</a:t>
            </a:r>
          </a:p>
          <a:p>
            <a:r>
              <a:rPr lang="en-US" dirty="0"/>
              <a:t>An AC or DC-powered CTA-2045 Device that is compatible</a:t>
            </a:r>
          </a:p>
          <a:p>
            <a:r>
              <a:rPr lang="en-US" dirty="0"/>
              <a:t>Philips and flathead screwdrivers</a:t>
            </a:r>
          </a:p>
          <a:p>
            <a:r>
              <a:rPr lang="en-US" dirty="0"/>
              <a:t>A computer, tablet, or smart phone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48640" lvl="1" indent="0">
              <a:buNone/>
            </a:pPr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ECEFB783-D846-87B3-D114-C94A23E1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92" y="4762500"/>
            <a:ext cx="63627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2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96FA8-4355-4A50-98A8-B80A19F2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Content Placeholder 11" descr="Logo&#10;&#10;Description automatically generated">
            <a:extLst>
              <a:ext uri="{FF2B5EF4-FFF2-40B4-BE49-F238E27FC236}">
                <a16:creationId xmlns:a16="http://schemas.microsoft.com/office/drawing/2014/main" id="{9E65809B-08C9-47E0-AF32-C36A3A66D986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3285935" y="6182260"/>
            <a:ext cx="1063321" cy="106332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D564A5-9509-46FF-A097-E3B28338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Install </a:t>
            </a:r>
            <a:br>
              <a:rPr lang="en-US" dirty="0"/>
            </a:br>
            <a:r>
              <a:rPr lang="en-US" dirty="0"/>
              <a:t>CTA-2045 onto a HPWH</a:t>
            </a:r>
          </a:p>
        </p:txBody>
      </p:sp>
      <p:pic>
        <p:nvPicPr>
          <p:cNvPr id="6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CF4AF183-44B4-4A6F-A14C-12CC2E61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399" y="5426842"/>
            <a:ext cx="2574158" cy="2574158"/>
          </a:xfrm>
          <a:prstGeom prst="rect">
            <a:avLst/>
          </a:prstGeom>
        </p:spPr>
      </p:pic>
      <p:pic>
        <p:nvPicPr>
          <p:cNvPr id="14" name="Picture 13" descr="A picture containing text, first-aid kit, clipart, sign&#10;&#10;Description automatically generated">
            <a:extLst>
              <a:ext uri="{FF2B5EF4-FFF2-40B4-BE49-F238E27FC236}">
                <a16:creationId xmlns:a16="http://schemas.microsoft.com/office/drawing/2014/main" id="{6CAFC0BF-B67C-4837-B0E7-3B363ABA8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09" y="5604901"/>
            <a:ext cx="2218038" cy="221803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B55FEF1E-019C-4CA0-9973-B03694D7F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361" y="6328953"/>
            <a:ext cx="769933" cy="76993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4D51E39-241A-4972-8596-D0D9DFB96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598" y="4856557"/>
            <a:ext cx="947994" cy="947994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4F3CFE8-205A-4668-90C7-FC90F25FC4CE}"/>
              </a:ext>
            </a:extLst>
          </p:cNvPr>
          <p:cNvSpPr txBox="1">
            <a:spLocks/>
          </p:cNvSpPr>
          <p:nvPr/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1: Installing the CTA-2045 Hardware onto the Heat Pump Water Heater: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off electricity to the water heater.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Unscrew and remove the cover plate on the communication port.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adapter is needed, install and screw down the port adapter to the communication port.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 and screw down the CTA-2045 Wi-Fi Module onto the port adapter.  If an adapter was not needed, install and screw down the CTA-2045 Wi-Fi Module onto the communication port.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the electricity to the water heater back on and check for a solid pink LED light on the device.</a:t>
            </a:r>
          </a:p>
          <a:p>
            <a:pPr marL="0" indent="0">
              <a:buNone/>
            </a:pPr>
            <a:endParaRPr lang="en-US" sz="2000" dirty="0"/>
          </a:p>
          <a:p>
            <a:pPr marL="548640" lvl="1" indent="0">
              <a:buNone/>
            </a:pP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64F8E-E0D0-4A45-9B01-A462181EDC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00" y="4510794"/>
            <a:ext cx="3676650" cy="3135630"/>
          </a:xfrm>
          <a:prstGeom prst="rect">
            <a:avLst/>
          </a:prstGeom>
          <a:noFill/>
        </p:spPr>
      </p:pic>
      <p:sp>
        <p:nvSpPr>
          <p:cNvPr id="19" name="Text Box 2">
            <a:extLst>
              <a:ext uri="{FF2B5EF4-FFF2-40B4-BE49-F238E27FC236}">
                <a16:creationId xmlns:a16="http://schemas.microsoft.com/office/drawing/2014/main" id="{80F18787-EC78-461B-98BF-EE7EA111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999" y="7663051"/>
            <a:ext cx="5210175" cy="419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Figure 1: SkyCentrics AC CTA-2045 Wi-Fi Module installed on an AO Smith Heat Pump Water Heater. Image Reference: </a:t>
            </a:r>
            <a:r>
              <a:rPr lang="en-US" sz="900" u="sng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https://www.energy.gov/sites/default/files/2020/03/f72/bbrn-peer-022720.pdf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00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96FA8-4355-4A50-98A8-B80A19F2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Content Placeholder 11" descr="Logo&#10;&#10;Description automatically generated">
            <a:extLst>
              <a:ext uri="{FF2B5EF4-FFF2-40B4-BE49-F238E27FC236}">
                <a16:creationId xmlns:a16="http://schemas.microsoft.com/office/drawing/2014/main" id="{9E65809B-08C9-47E0-AF32-C36A3A66D986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3285935" y="6182260"/>
            <a:ext cx="1063321" cy="106332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D564A5-9509-46FF-A097-E3B28338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Install </a:t>
            </a:r>
            <a:br>
              <a:rPr lang="en-US" dirty="0"/>
            </a:br>
            <a:r>
              <a:rPr lang="en-US" dirty="0"/>
              <a:t>CTA-2045 onto a HPWH</a:t>
            </a:r>
          </a:p>
        </p:txBody>
      </p:sp>
      <p:pic>
        <p:nvPicPr>
          <p:cNvPr id="6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CF4AF183-44B4-4A6F-A14C-12CC2E61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399" y="5426842"/>
            <a:ext cx="2574158" cy="2574158"/>
          </a:xfrm>
          <a:prstGeom prst="rect">
            <a:avLst/>
          </a:prstGeom>
        </p:spPr>
      </p:pic>
      <p:pic>
        <p:nvPicPr>
          <p:cNvPr id="14" name="Picture 13" descr="A picture containing text, first-aid kit, clipart, sign&#10;&#10;Description automatically generated">
            <a:extLst>
              <a:ext uri="{FF2B5EF4-FFF2-40B4-BE49-F238E27FC236}">
                <a16:creationId xmlns:a16="http://schemas.microsoft.com/office/drawing/2014/main" id="{6CAFC0BF-B67C-4837-B0E7-3B363ABA8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09" y="5604901"/>
            <a:ext cx="2218038" cy="221803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B55FEF1E-019C-4CA0-9973-B03694D7F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361" y="6328953"/>
            <a:ext cx="769933" cy="76993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4D51E39-241A-4972-8596-D0D9DFB96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598" y="4856557"/>
            <a:ext cx="947994" cy="947994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4F3CFE8-205A-4668-90C7-FC90F25FC4CE}"/>
              </a:ext>
            </a:extLst>
          </p:cNvPr>
          <p:cNvSpPr txBox="1">
            <a:spLocks/>
          </p:cNvSpPr>
          <p:nvPr/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2: Connecting the CTA-2045 Module to the Wi-Fi Network: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laptop, tablet, or smart phone, check the Wi-Fi network for the CTA-2045 device on the and connect to the device’s Wi-Fi access point .  The SSID of the device’s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network should match the ID of the device, as seen on its label.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Depending on the manufacturer of the CTA-2045 device, there may be a website to access or an application to download specific for products from that manufacturer.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the instructions on the website or app to connect the CTA-2045 device to the Wi-Fi network in the residence.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The pink light on the device should start blinking as it makes the connection and will change color from pink to blue as the connection is made.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CTA-2045 device should be ready for use.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When the setup is complete, the light on the device should now be a steady blue color instead of blinking.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54864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1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CC5AEBEA-B05B-4EC4-9C2D-5CAB329341A7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2785923" y="5071923"/>
            <a:ext cx="3157677" cy="315767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D76ADE9-B85B-471B-9A97-17044AC9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the Heat Pump Water Heater Through the CTA-2045</a:t>
            </a:r>
          </a:p>
        </p:txBody>
      </p:sp>
      <p:pic>
        <p:nvPicPr>
          <p:cNvPr id="9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87F3DE37-ADC2-44CC-A630-272733EC1650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3624275" y="4114799"/>
            <a:ext cx="1480972" cy="1480972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BED11C-B889-4454-B27A-A18D8CD3F9AD}"/>
              </a:ext>
            </a:extLst>
          </p:cNvPr>
          <p:cNvSpPr txBox="1">
            <a:spLocks/>
          </p:cNvSpPr>
          <p:nvPr/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Using associated applications for the CTA-2045 device, the user can set a schedule that sets the HPWH in different modes.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24B273AD-840B-4467-B258-48B1BBAD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618" y="5342849"/>
            <a:ext cx="1824070" cy="182407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29F606-2D6C-4F67-A0CF-773FD4385C7B}"/>
              </a:ext>
            </a:extLst>
          </p:cNvPr>
          <p:cNvPicPr/>
          <p:nvPr/>
        </p:nvPicPr>
        <p:blipFill>
          <a:blip r:embed="rId5">
            <a:extLst>
              <a:ext uri="{FF2B5EF4-FFF2-40B4-BE49-F238E27FC236}">
                <a16:creationI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16="http://schemas.microsoft.com/office/drawing/2014/main" xmlns:oel="http://schemas.microsoft.com/office/2019/extlst" xmlns:lc="http://schemas.openxmlformats.org/drawingml/2006/lockedCanvas" id="{7B7C07A8-1816-4C5A-B502-A3D197B9F65D}"/>
              </a:ext>
            </a:extLst>
          </a:blip>
          <a:srcRect l="1601"/>
          <a:stretch>
            <a:fillRect/>
          </a:stretch>
        </p:blipFill>
        <p:spPr>
          <a:xfrm>
            <a:off x="7268995" y="2079755"/>
            <a:ext cx="6525391" cy="5984335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9AE406D8-8061-450D-A79B-3766D15DD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473" y="7815262"/>
            <a:ext cx="6838950" cy="371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Figure 2: Example of a sample HPWH operation schedule using the SkyCentrics app for a CTA-2045 connected AO Smith HPWH.  Source Link: </a:t>
            </a:r>
            <a:r>
              <a:rPr lang="en-US" sz="900" u="sng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https://www.energy.gov/sites/default/files/2020/03/f72/bbrn-peer-022720.pdf</a:t>
            </a:r>
            <a:r>
              <a:rPr lang="en-US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98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CC5AEBEA-B05B-4EC4-9C2D-5CAB329341A7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2785923" y="5071923"/>
            <a:ext cx="3157677" cy="315767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D76ADE9-B85B-471B-9A97-17044AC9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the Heat Pump Water Heater Through the CTA-2045</a:t>
            </a:r>
          </a:p>
        </p:txBody>
      </p:sp>
      <p:pic>
        <p:nvPicPr>
          <p:cNvPr id="9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87F3DE37-ADC2-44CC-A630-272733EC1650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3624275" y="4114799"/>
            <a:ext cx="1480972" cy="1480972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BED11C-B889-4454-B27A-A18D8CD3F9AD}"/>
              </a:ext>
            </a:extLst>
          </p:cNvPr>
          <p:cNvSpPr txBox="1">
            <a:spLocks/>
          </p:cNvSpPr>
          <p:nvPr/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Additionally, data can be received from the CTA-2045 about the HPWH. Such as…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24B273AD-840B-4467-B258-48B1BBAD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618" y="5342849"/>
            <a:ext cx="1824070" cy="1824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E7DA7F-2AD7-48C5-8191-AE6E34C3FED7}"/>
              </a:ext>
            </a:extLst>
          </p:cNvPr>
          <p:cNvSpPr txBox="1"/>
          <p:nvPr/>
        </p:nvSpPr>
        <p:spPr>
          <a:xfrm>
            <a:off x="6418287" y="1557910"/>
            <a:ext cx="7315200" cy="5346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HPWH’s power consumption in both Watts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that current moment and in total Watt-hours since the HPWH was turned on and connected online.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HPWH’s current operating status: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Running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Idle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Running in a cycle mode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HPWH’s current curtailment type, that is, any action that the appliance is undergoing that is affecting the electrical load: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Shed Event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Emergency Event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 Event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Autonomous Cycling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Override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States</a:t>
            </a:r>
          </a:p>
        </p:txBody>
      </p:sp>
    </p:spTree>
    <p:extLst>
      <p:ext uri="{BB962C8B-B14F-4D97-AF65-F5344CB8AC3E}">
        <p14:creationId xmlns:p14="http://schemas.microsoft.com/office/powerpoint/2010/main" val="20473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1A3AB4-8A39-436D-B669-57F0C5EC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89694434-55D3-455D-B847-B71F09D0842E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1267421" y="4855285"/>
            <a:ext cx="2005543" cy="200554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C4E24F4-09F4-4E19-9691-0E1F3885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In Utility Demand Programs</a:t>
            </a:r>
          </a:p>
        </p:txBody>
      </p:sp>
      <p:pic>
        <p:nvPicPr>
          <p:cNvPr id="6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6A9BD67D-E887-41BD-9ACD-05DE3D216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965" y="4614722"/>
            <a:ext cx="3157677" cy="3157677"/>
          </a:xfrm>
          <a:prstGeom prst="rect">
            <a:avLst/>
          </a:prstGeom>
        </p:spPr>
      </p:pic>
      <p:pic>
        <p:nvPicPr>
          <p:cNvPr id="7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1DAB4657-7689-444E-9CD0-57160234C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317" y="4114799"/>
            <a:ext cx="1480972" cy="148097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1D856D-7987-4590-9703-C689BEA118CD}"/>
              </a:ext>
            </a:extLst>
          </p:cNvPr>
          <p:cNvSpPr txBox="1">
            <a:spLocks/>
          </p:cNvSpPr>
          <p:nvPr/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Incentives are offered by utility providers for participating in demand response programs. In these programs, utility providers may change the mode of operation of the HPWH in/and around peak response times to lessen the burden on the grid.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compensate for this, utility providers offer incentives, more information on an example of this kind of program framework can be found the link below.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CPUC Provides Additional Incentives and Framework for Electric Heat Pump Water Heater Program (ca.gov)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31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7.potx" id="{AC318CB1-3365-47A4-ADFD-D6A2A1ADDC19}" vid="{D22AB961-41F2-4156-BB51-1495518EB8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ece13e-3376-4417-9525-be60b11a89a8" xsi:nil="true"/>
    <lcf76f155ced4ddcb4097134ff3c332f xmlns="b916d557-9942-431a-9eba-fba47244dd3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7F5E3FD5385046B8A83AACB83867DB" ma:contentTypeVersion="14" ma:contentTypeDescription="Create a new document." ma:contentTypeScope="" ma:versionID="a374710ccab327a402bcdf88d4b0af86">
  <xsd:schema xmlns:xsd="http://www.w3.org/2001/XMLSchema" xmlns:xs="http://www.w3.org/2001/XMLSchema" xmlns:p="http://schemas.microsoft.com/office/2006/metadata/properties" xmlns:ns2="b916d557-9942-431a-9eba-fba47244dd3a" xmlns:ns3="5cece13e-3376-4417-9525-be60b11a89a8" xmlns:ns4="f57bcc36-de3c-48ff-84b5-ab639de66b0c" targetNamespace="http://schemas.microsoft.com/office/2006/metadata/properties" ma:root="true" ma:fieldsID="3e00c6fb6cfc667318b2988549cee8d2" ns2:_="" ns3:_="" ns4:_="">
    <xsd:import namespace="b916d557-9942-431a-9eba-fba47244dd3a"/>
    <xsd:import namespace="5cece13e-3376-4417-9525-be60b11a89a8"/>
    <xsd:import namespace="f57bcc36-de3c-48ff-84b5-ab639de66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6d557-9942-431a-9eba-fba47244dd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d01fff3-5d79-48f9-a301-e135bcf61d9e}" ma:internalName="TaxCatchAll" ma:showField="CatchAllData" ma:web="f57bcc36-de3c-48ff-84b5-ab639de66b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bcc36-de3c-48ff-84b5-ab639de66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A834BD-09D3-4FB9-BE45-24D53DE958BF}">
  <ds:schemaRefs>
    <ds:schemaRef ds:uri="http://schemas.microsoft.com/office/2006/metadata/properties"/>
    <ds:schemaRef ds:uri="http://schemas.microsoft.com/office/infopath/2007/PartnerControls"/>
    <ds:schemaRef ds:uri="5cece13e-3376-4417-9525-be60b11a89a8"/>
    <ds:schemaRef ds:uri="b916d557-9942-431a-9eba-fba47244dd3a"/>
  </ds:schemaRefs>
</ds:datastoreItem>
</file>

<file path=customXml/itemProps2.xml><?xml version="1.0" encoding="utf-8"?>
<ds:datastoreItem xmlns:ds="http://schemas.openxmlformats.org/officeDocument/2006/customXml" ds:itemID="{51CEB36C-4ECF-4B2F-9AE1-9C34C262F4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16d557-9942-431a-9eba-fba47244dd3a"/>
    <ds:schemaRef ds:uri="5cece13e-3376-4417-9525-be60b11a89a8"/>
    <ds:schemaRef ds:uri="f57bcc36-de3c-48ff-84b5-ab639de66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1940A8-76F7-4A06-9307-78D251900C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PNNL_07</Template>
  <TotalTime>4092</TotalTime>
  <Words>940</Words>
  <Application>Microsoft Office PowerPoint</Application>
  <PresentationFormat>Custom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Wingdings</vt:lpstr>
      <vt:lpstr>PNNL_Option_4</vt:lpstr>
      <vt:lpstr>HPWH Load Shifting</vt:lpstr>
      <vt:lpstr>Section 1 – Apply</vt:lpstr>
      <vt:lpstr>What is a CTA-2045 Device</vt:lpstr>
      <vt:lpstr>How to Install  CTA-2045 onto a HPWH</vt:lpstr>
      <vt:lpstr>How to Install  CTA-2045 onto a HPWH</vt:lpstr>
      <vt:lpstr>How to Install  CTA-2045 onto a HPWH</vt:lpstr>
      <vt:lpstr>Operating the Heat Pump Water Heater Through the CTA-2045</vt:lpstr>
      <vt:lpstr>Operating the Heat Pump Water Heater Through the CTA-2045</vt:lpstr>
      <vt:lpstr>Participating In Utility Demand Programs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HPWH- CTA-2045 </dc:title>
  <dc:creator>Rodriguez-Feo Bermudez, Eduardo</dc:creator>
  <cp:lastModifiedBy>Rodriguez-Feo Bermudez, Eduardo</cp:lastModifiedBy>
  <cp:revision>12</cp:revision>
  <dcterms:created xsi:type="dcterms:W3CDTF">2022-07-06T16:17:28Z</dcterms:created>
  <dcterms:modified xsi:type="dcterms:W3CDTF">2023-05-08T14:32:50Z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0x0101002A7F5E3FD5385046B8A83AACB83867DB</vt:lpwstr>
  </property>
  <property fmtid="{D5CDD505-2E9C-101B-9397-08002B2CF9AE}" pid="3" name="MediaServiceImageTags">
    <vt:lpwstr/>
  </property>
</Properties>
</file>